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99" r:id="rId3"/>
    <p:sldId id="293" r:id="rId4"/>
    <p:sldId id="258" r:id="rId5"/>
    <p:sldId id="257" r:id="rId6"/>
    <p:sldId id="260" r:id="rId7"/>
    <p:sldId id="294" r:id="rId8"/>
    <p:sldId id="259" r:id="rId9"/>
    <p:sldId id="261" r:id="rId10"/>
    <p:sldId id="262" r:id="rId11"/>
    <p:sldId id="264" r:id="rId12"/>
    <p:sldId id="263" r:id="rId13"/>
    <p:sldId id="269" r:id="rId14"/>
    <p:sldId id="295" r:id="rId15"/>
    <p:sldId id="265" r:id="rId16"/>
    <p:sldId id="267" r:id="rId17"/>
    <p:sldId id="266" r:id="rId18"/>
    <p:sldId id="268" r:id="rId19"/>
    <p:sldId id="296" r:id="rId20"/>
    <p:sldId id="270" r:id="rId21"/>
    <p:sldId id="271" r:id="rId22"/>
    <p:sldId id="272" r:id="rId23"/>
    <p:sldId id="273" r:id="rId24"/>
    <p:sldId id="274" r:id="rId25"/>
    <p:sldId id="275" r:id="rId26"/>
    <p:sldId id="276" r:id="rId27"/>
    <p:sldId id="297" r:id="rId28"/>
    <p:sldId id="277" r:id="rId29"/>
    <p:sldId id="278" r:id="rId30"/>
    <p:sldId id="280" r:id="rId31"/>
    <p:sldId id="279" r:id="rId32"/>
    <p:sldId id="281" r:id="rId33"/>
    <p:sldId id="283" r:id="rId34"/>
    <p:sldId id="285" r:id="rId35"/>
    <p:sldId id="282" r:id="rId36"/>
    <p:sldId id="287" r:id="rId37"/>
    <p:sldId id="284" r:id="rId38"/>
    <p:sldId id="292" r:id="rId39"/>
    <p:sldId id="288" r:id="rId40"/>
    <p:sldId id="289" r:id="rId41"/>
    <p:sldId id="290" r:id="rId42"/>
    <p:sldId id="286" r:id="rId43"/>
    <p:sldId id="291"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FE2E2-DA18-41E9-A741-5AAA6C2728AF}" type="datetimeFigureOut">
              <a:rPr lang="en-IN" smtClean="0"/>
              <a:t>22-08-2020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0B787-23A2-4D9A-AC03-8A4A9DFDFFA1}" type="slidenum">
              <a:rPr lang="en-IN" smtClean="0"/>
              <a:t>‹#›</a:t>
            </a:fld>
            <a:endParaRPr lang="en-IN"/>
          </a:p>
        </p:txBody>
      </p:sp>
    </p:spTree>
    <p:extLst>
      <p:ext uri="{BB962C8B-B14F-4D97-AF65-F5344CB8AC3E}">
        <p14:creationId xmlns:p14="http://schemas.microsoft.com/office/powerpoint/2010/main" val="368049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30B787-23A2-4D9A-AC03-8A4A9DFDFFA1}" type="slidenum">
              <a:rPr lang="en-IN" smtClean="0"/>
              <a:t>40</a:t>
            </a:fld>
            <a:endParaRPr lang="en-IN"/>
          </a:p>
        </p:txBody>
      </p:sp>
    </p:spTree>
    <p:extLst>
      <p:ext uri="{BB962C8B-B14F-4D97-AF65-F5344CB8AC3E}">
        <p14:creationId xmlns:p14="http://schemas.microsoft.com/office/powerpoint/2010/main" val="112356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15F8-8963-4294-88F8-C6E2B853B9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5A0FA6E-E0B8-42CC-AC65-13042D016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E886C3E-47F3-41FE-B877-BC2C3FE4BC8F}"/>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5" name="Footer Placeholder 4">
            <a:extLst>
              <a:ext uri="{FF2B5EF4-FFF2-40B4-BE49-F238E27FC236}">
                <a16:creationId xmlns:a16="http://schemas.microsoft.com/office/drawing/2014/main" id="{099B3A56-ED25-4C71-8E71-A1672A3146A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3E1C75-5F37-4739-8F10-E713C6A6EAB3}"/>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4516359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8527-D4A0-4CE7-A7CE-844AD57ADB9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01CC29D-5612-4EE9-8A47-1EF61CA3F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05EA75-DD86-434C-AA57-73349B384916}"/>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5" name="Footer Placeholder 4">
            <a:extLst>
              <a:ext uri="{FF2B5EF4-FFF2-40B4-BE49-F238E27FC236}">
                <a16:creationId xmlns:a16="http://schemas.microsoft.com/office/drawing/2014/main" id="{A7F39FB4-E688-4B6E-8D1C-CFF994A28D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1D1DB4E-A2E1-45B8-AE42-9C21A2593219}"/>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106545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6EB2EE-6267-4A21-9C86-04E90A240A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8C8786-20EC-4A75-9228-7B72684FE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00E053-EE9F-42BA-867C-E42B91D2DB38}"/>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5" name="Footer Placeholder 4">
            <a:extLst>
              <a:ext uri="{FF2B5EF4-FFF2-40B4-BE49-F238E27FC236}">
                <a16:creationId xmlns:a16="http://schemas.microsoft.com/office/drawing/2014/main" id="{B9612B6D-2017-46CB-8D5F-F7B8914815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A4C179-56B1-40F9-BB83-823EBCF13C62}"/>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34879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4D7B-5B0D-4FBB-A6A1-CF3169F0A7D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918C11-FD2A-489A-99F9-59304C7DF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DF7DAF-82D8-4570-A1CC-18897A276673}"/>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5" name="Footer Placeholder 4">
            <a:extLst>
              <a:ext uri="{FF2B5EF4-FFF2-40B4-BE49-F238E27FC236}">
                <a16:creationId xmlns:a16="http://schemas.microsoft.com/office/drawing/2014/main" id="{B25157E7-1AC8-4DE3-BB24-FB8E162DCE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6B28F7-B36A-40E3-99EE-7FED0662D1E6}"/>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199013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21ED-1252-40D0-97FB-90E1A8B2EB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758A335-F5A0-4611-9B98-A9C96EA77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ACD5D-6A05-45D8-AADA-B3DD0BF7C4BF}"/>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5" name="Footer Placeholder 4">
            <a:extLst>
              <a:ext uri="{FF2B5EF4-FFF2-40B4-BE49-F238E27FC236}">
                <a16:creationId xmlns:a16="http://schemas.microsoft.com/office/drawing/2014/main" id="{AB1EFF8B-D955-43A3-9AB4-D37A2057D1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05C840C-1612-48FE-BDB4-CCA006FE4907}"/>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162439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4967-D7A1-41B5-BA8C-9FEC686AFCE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0A2CC47-BC52-453E-866E-82CCA9E94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6130B86-D763-462E-A6D8-B76E7CDE5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D6C4D8D-9B47-42B9-BCE4-1DEB368A4951}"/>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6" name="Footer Placeholder 5">
            <a:extLst>
              <a:ext uri="{FF2B5EF4-FFF2-40B4-BE49-F238E27FC236}">
                <a16:creationId xmlns:a16="http://schemas.microsoft.com/office/drawing/2014/main" id="{7A1F5774-CDB4-4295-87B8-7AFB017D52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9E04B6-7887-4CBD-92DF-F96B065AA798}"/>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109689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F42C-7159-42F1-B923-BFFB41C8793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A8A9811-82F6-48B8-A37C-8C29367C2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A62C36-E2EA-470C-8309-54091258F1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8062EEC-F77B-439D-99A8-4FEACBB23D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A35F7-4EAC-44B9-9FFF-12E0FA6A5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CA4D16F-FC72-4DBE-B15A-DF04710A7E8E}"/>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8" name="Footer Placeholder 7">
            <a:extLst>
              <a:ext uri="{FF2B5EF4-FFF2-40B4-BE49-F238E27FC236}">
                <a16:creationId xmlns:a16="http://schemas.microsoft.com/office/drawing/2014/main" id="{E43DE302-0D2C-48FC-8036-5E613D3A81A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6D6A4BA-7498-4EF6-B25D-84961E095B7E}"/>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248114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D42B-DCBC-4D3C-8BE4-7C8989D985C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97A1481-02EF-4862-A24C-BF55B517B493}"/>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4" name="Footer Placeholder 3">
            <a:extLst>
              <a:ext uri="{FF2B5EF4-FFF2-40B4-BE49-F238E27FC236}">
                <a16:creationId xmlns:a16="http://schemas.microsoft.com/office/drawing/2014/main" id="{72028467-657B-48BF-B319-0CAA2C21A2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3079982-30F2-4F07-87AF-8F6E5B577E0A}"/>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38982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2">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30935-B909-4F77-B214-8BF0A504247B}"/>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3" name="Footer Placeholder 2">
            <a:extLst>
              <a:ext uri="{FF2B5EF4-FFF2-40B4-BE49-F238E27FC236}">
                <a16:creationId xmlns:a16="http://schemas.microsoft.com/office/drawing/2014/main" id="{FE0AC42D-82E3-40E9-865D-F04780ABF92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EB03CB7-9412-44C7-95EC-37931A240506}"/>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370944159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B804-12B1-4B41-9E23-57072CEFE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FCA9821-BC6D-4AB1-AC6F-5D23B15E7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2CDB790-0F70-4430-9E1D-BD44EBA4E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D61A1-A4E1-4EFF-90CA-CED724C4D6FA}"/>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6" name="Footer Placeholder 5">
            <a:extLst>
              <a:ext uri="{FF2B5EF4-FFF2-40B4-BE49-F238E27FC236}">
                <a16:creationId xmlns:a16="http://schemas.microsoft.com/office/drawing/2014/main" id="{6104C99E-69B7-412B-AB25-3E72F2D831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353182-956D-409B-9B3D-6D35059C1200}"/>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63772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F4CE-F935-4F3A-A86E-C1D90099D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4F09A55-C40E-46D9-BF8F-4D6DC38A9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12044FB-A041-4F72-BCBD-74470A79B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FE3EA-AA36-4AAD-A88A-D62F3F04C714}"/>
              </a:ext>
            </a:extLst>
          </p:cNvPr>
          <p:cNvSpPr>
            <a:spLocks noGrp="1"/>
          </p:cNvSpPr>
          <p:nvPr>
            <p:ph type="dt" sz="half" idx="10"/>
          </p:nvPr>
        </p:nvSpPr>
        <p:spPr/>
        <p:txBody>
          <a:bodyPr/>
          <a:lstStyle/>
          <a:p>
            <a:fld id="{C5E4DE53-992C-48F1-92B5-01C5A8261C1D}" type="datetimeFigureOut">
              <a:rPr lang="en-IN" smtClean="0"/>
              <a:t>22-08-2020</a:t>
            </a:fld>
            <a:endParaRPr lang="en-IN"/>
          </a:p>
        </p:txBody>
      </p:sp>
      <p:sp>
        <p:nvSpPr>
          <p:cNvPr id="6" name="Footer Placeholder 5">
            <a:extLst>
              <a:ext uri="{FF2B5EF4-FFF2-40B4-BE49-F238E27FC236}">
                <a16:creationId xmlns:a16="http://schemas.microsoft.com/office/drawing/2014/main" id="{4BB3A48C-5EBB-4719-B779-446FF6247D2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F9979B8-6D35-4310-9642-300ECB5BCAFE}"/>
              </a:ext>
            </a:extLst>
          </p:cNvPr>
          <p:cNvSpPr>
            <a:spLocks noGrp="1"/>
          </p:cNvSpPr>
          <p:nvPr>
            <p:ph type="sldNum" sz="quarter" idx="12"/>
          </p:nvPr>
        </p:nvSpPr>
        <p:spPr/>
        <p:txBody>
          <a:bodyPr/>
          <a:lstStyle/>
          <a:p>
            <a:fld id="{0989C54F-D3CB-4DC1-BC5F-C5EB2CD1CEAD}" type="slidenum">
              <a:rPr lang="en-IN" smtClean="0"/>
              <a:t>‹#›</a:t>
            </a:fld>
            <a:endParaRPr lang="en-IN"/>
          </a:p>
        </p:txBody>
      </p:sp>
    </p:spTree>
    <p:extLst>
      <p:ext uri="{BB962C8B-B14F-4D97-AF65-F5344CB8AC3E}">
        <p14:creationId xmlns:p14="http://schemas.microsoft.com/office/powerpoint/2010/main" val="368729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4D76E-4DAC-4DF9-9B8C-9F092AA41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D67DECB-94AB-44CE-8F93-05F110439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FB2DA1-6E0F-42DB-8B34-908754E303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4DE53-992C-48F1-92B5-01C5A8261C1D}" type="datetimeFigureOut">
              <a:rPr lang="en-IN" smtClean="0"/>
              <a:t>22-08-2020</a:t>
            </a:fld>
            <a:endParaRPr lang="en-IN"/>
          </a:p>
        </p:txBody>
      </p:sp>
      <p:sp>
        <p:nvSpPr>
          <p:cNvPr id="5" name="Footer Placeholder 4">
            <a:extLst>
              <a:ext uri="{FF2B5EF4-FFF2-40B4-BE49-F238E27FC236}">
                <a16:creationId xmlns:a16="http://schemas.microsoft.com/office/drawing/2014/main" id="{C9F7D6A7-DF1E-4AD5-A841-005235C8F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6975A5D-6A74-45DB-A4B2-99E63E6501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9C54F-D3CB-4DC1-BC5F-C5EB2CD1CEAD}" type="slidenum">
              <a:rPr lang="en-IN" smtClean="0"/>
              <a:t>‹#›</a:t>
            </a:fld>
            <a:endParaRPr lang="en-IN"/>
          </a:p>
        </p:txBody>
      </p:sp>
    </p:spTree>
    <p:extLst>
      <p:ext uri="{BB962C8B-B14F-4D97-AF65-F5344CB8AC3E}">
        <p14:creationId xmlns:p14="http://schemas.microsoft.com/office/powerpoint/2010/main" val="397333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21" Type="http://schemas.openxmlformats.org/officeDocument/2006/relationships/image" Target="../media/image72.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70.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image" Target="../media/image79.png"/><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A886-4BA3-4C01-ACF0-1DDBEF21F4FF}"/>
              </a:ext>
            </a:extLst>
          </p:cNvPr>
          <p:cNvSpPr>
            <a:spLocks noGrp="1"/>
          </p:cNvSpPr>
          <p:nvPr>
            <p:ph type="ctrTitle"/>
          </p:nvPr>
        </p:nvSpPr>
        <p:spPr>
          <a:xfrm>
            <a:off x="0" y="505676"/>
            <a:ext cx="12192000" cy="1200329"/>
          </a:xfrm>
          <a:noFill/>
        </p:spPr>
        <p:txBody>
          <a:bodyPr>
            <a:noAutofit/>
          </a:bodyPr>
          <a:lstStyle/>
          <a:p>
            <a:r>
              <a:rPr lang="en-IN" sz="8800" b="1" spc="-5" dirty="0">
                <a:solidFill>
                  <a:srgbClr val="6F2F9F"/>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Separation Techniques-I</a:t>
            </a:r>
            <a:endParaRPr lang="en-IN" sz="8800" dirty="0">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64F2EFEF-C5ED-41CA-B614-A8026193B069}"/>
              </a:ext>
            </a:extLst>
          </p:cNvPr>
          <p:cNvSpPr>
            <a:spLocks noGrp="1"/>
          </p:cNvSpPr>
          <p:nvPr>
            <p:ph type="subTitle" idx="1"/>
          </p:nvPr>
        </p:nvSpPr>
        <p:spPr>
          <a:xfrm>
            <a:off x="2177143" y="1909171"/>
            <a:ext cx="7837714" cy="1969477"/>
          </a:xfrm>
          <a:noFill/>
        </p:spPr>
        <p:txBody>
          <a:bodyPr>
            <a:noAutofit/>
          </a:bodyPr>
          <a:lstStyle/>
          <a:p>
            <a:endParaRPr lang="en-US" sz="2800" b="1" dirty="0">
              <a:solidFill>
                <a:srgbClr val="00B05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endParaRPr>
          </a:p>
          <a:p>
            <a:r>
              <a:rPr lang="en-IN" sz="2800" b="1" dirty="0">
                <a:solidFill>
                  <a:srgbClr val="00B05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 ANALYTICAL CHEMISTRY</a:t>
            </a:r>
          </a:p>
        </p:txBody>
      </p:sp>
      <p:sp>
        <p:nvSpPr>
          <p:cNvPr id="4" name="TextBox 3">
            <a:extLst>
              <a:ext uri="{FF2B5EF4-FFF2-40B4-BE49-F238E27FC236}">
                <a16:creationId xmlns:a16="http://schemas.microsoft.com/office/drawing/2014/main" id="{7B9AF077-2CB3-4EA7-9164-7954919C8DB8}"/>
              </a:ext>
            </a:extLst>
          </p:cNvPr>
          <p:cNvSpPr txBox="1"/>
          <p:nvPr/>
        </p:nvSpPr>
        <p:spPr>
          <a:xfrm flipH="1">
            <a:off x="3828420" y="5231746"/>
            <a:ext cx="8323881" cy="1569660"/>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Presented By :</a:t>
            </a:r>
          </a:p>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K.N.S.SWAMI., M. Sc., SET</a:t>
            </a:r>
          </a:p>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Guest Faculty in Chemistry</a:t>
            </a:r>
          </a:p>
          <a:p>
            <a:pPr algn="ct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P. R. Government College (Autonomous), Kakinada.</a:t>
            </a:r>
            <a:endParaRPr lang="en-IN" sz="2400" b="1" dirty="0">
              <a:solidFill>
                <a:srgbClr val="C00000"/>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395382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6"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5BD12-859F-4945-B8E2-9794E0813948}"/>
              </a:ext>
            </a:extLst>
          </p:cNvPr>
          <p:cNvSpPr/>
          <p:nvPr/>
        </p:nvSpPr>
        <p:spPr>
          <a:xfrm>
            <a:off x="173567" y="4124629"/>
            <a:ext cx="11844865" cy="2308324"/>
          </a:xfrm>
          <a:prstGeom prst="rect">
            <a:avLst/>
          </a:prstGeom>
        </p:spPr>
        <p:txBody>
          <a:bodyPr wrap="square">
            <a:spAutoFit/>
          </a:bodyPr>
          <a:lstStyle/>
          <a:p>
            <a:pPr marL="12700" marR="5080" algn="just">
              <a:lnSpc>
                <a:spcPct val="100000"/>
              </a:lnSpc>
              <a:spcBef>
                <a:spcPts val="95"/>
              </a:spcBef>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	Crystallization is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one of 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oldest purification  techniques applied for solid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organic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compounds. It has  these stages of a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continuous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process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summarized</a:t>
            </a:r>
            <a:r>
              <a:rPr lang="en-US" b="1" spc="3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below:</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a:p>
            <a:pPr>
              <a:lnSpc>
                <a:spcPct val="100000"/>
              </a:lnSpc>
              <a:spcBef>
                <a:spcPts val="25"/>
              </a:spcBef>
            </a:pP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3321684" indent="-285750" algn="just">
              <a:lnSpc>
                <a:spcPct val="100000"/>
              </a:lnSpc>
              <a:buFont typeface="Arial" panose="020B0604020202020204" pitchFamily="34" charset="0"/>
              <a:buChar char="•"/>
              <a:tabLst>
                <a:tab pos="3551554" algn="l"/>
                <a:tab pos="3552190" algn="l"/>
              </a:tabLst>
            </a:pPr>
            <a:r>
              <a:rPr lang="en-US" b="1" dirty="0">
                <a:latin typeface="Maiandra GD" panose="020E0502030308020204" pitchFamily="34" charset="0"/>
                <a:ea typeface="Microsoft Sans Serif" panose="020B0604020202020204" pitchFamily="34" charset="0"/>
                <a:cs typeface="Microsoft Sans Serif" panose="020B0604020202020204" pitchFamily="34" charset="0"/>
              </a:rPr>
              <a:t>Dissolution</a:t>
            </a:r>
          </a:p>
          <a:p>
            <a:pPr marL="3321684" indent="-285750" algn="just">
              <a:lnSpc>
                <a:spcPct val="100000"/>
              </a:lnSpc>
              <a:buFont typeface="Arial" panose="020B0604020202020204" pitchFamily="34" charset="0"/>
              <a:buChar char="•"/>
              <a:tabLst>
                <a:tab pos="3551554" algn="l"/>
                <a:tab pos="3552190" algn="l"/>
              </a:tabLst>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Hot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filtration</a:t>
            </a:r>
          </a:p>
          <a:p>
            <a:pPr marL="3321684" indent="-285750" algn="just">
              <a:lnSpc>
                <a:spcPct val="100000"/>
              </a:lnSpc>
              <a:buFont typeface="Arial" panose="020B0604020202020204" pitchFamily="34" charset="0"/>
              <a:buChar char="•"/>
              <a:tabLst>
                <a:tab pos="3551554" algn="l"/>
                <a:tab pos="3552190" algn="l"/>
              </a:tabLst>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Crystallization</a:t>
            </a:r>
          </a:p>
          <a:p>
            <a:pPr marL="3321684" indent="-285750" algn="just">
              <a:lnSpc>
                <a:spcPct val="100000"/>
              </a:lnSpc>
              <a:buFont typeface="Arial" panose="020B0604020202020204" pitchFamily="34" charset="0"/>
              <a:buChar char="•"/>
              <a:tabLst>
                <a:tab pos="3551554" algn="l"/>
                <a:tab pos="3552190" algn="l"/>
              </a:tabLst>
            </a:pPr>
            <a:r>
              <a:rPr lang="en-US" b="1" dirty="0">
                <a:latin typeface="Maiandra GD" panose="020E0502030308020204" pitchFamily="34" charset="0"/>
                <a:ea typeface="Microsoft Sans Serif" panose="020B0604020202020204" pitchFamily="34" charset="0"/>
                <a:cs typeface="Microsoft Sans Serif" panose="020B0604020202020204" pitchFamily="34" charset="0"/>
              </a:rPr>
              <a:t>Filtration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of</a:t>
            </a:r>
            <a:r>
              <a:rPr lang="en-US" b="1" spc="-2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crystal</a:t>
            </a:r>
          </a:p>
          <a:p>
            <a:pPr marL="3321684" indent="-285750" algn="just">
              <a:lnSpc>
                <a:spcPct val="100000"/>
              </a:lnSpc>
              <a:buFont typeface="Arial" panose="020B0604020202020204" pitchFamily="34" charset="0"/>
              <a:buChar char="•"/>
              <a:tabLst>
                <a:tab pos="3551554" algn="l"/>
                <a:tab pos="3552190" algn="l"/>
              </a:tabLst>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Drying of</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crystal      </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Rectangle 2">
            <a:extLst>
              <a:ext uri="{FF2B5EF4-FFF2-40B4-BE49-F238E27FC236}">
                <a16:creationId xmlns:a16="http://schemas.microsoft.com/office/drawing/2014/main" id="{ECA721AB-60CA-403A-96A1-FC5B0BE476AA}"/>
              </a:ext>
            </a:extLst>
          </p:cNvPr>
          <p:cNvSpPr/>
          <p:nvPr/>
        </p:nvSpPr>
        <p:spPr>
          <a:xfrm>
            <a:off x="160867" y="416468"/>
            <a:ext cx="2420856" cy="523220"/>
          </a:xfrm>
          <a:prstGeom prst="rect">
            <a:avLst/>
          </a:prstGeom>
        </p:spPr>
        <p:txBody>
          <a:bodyPr wrap="none">
            <a:spAutoFit/>
          </a:bodyPr>
          <a:lstStyle/>
          <a:p>
            <a:r>
              <a:rPr lang="en-US" sz="2800" b="1" spc="-5" dirty="0">
                <a:solidFill>
                  <a:srgbClr val="C0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Crystallization</a:t>
            </a:r>
            <a:endParaRPr lang="en-IN" sz="2800" b="1" dirty="0">
              <a:solidFill>
                <a:srgbClr val="C00000"/>
              </a:solidFill>
              <a:effectLst>
                <a:outerShdw blurRad="38100" dist="38100" dir="2700000" algn="tl">
                  <a:srgbClr val="000000">
                    <a:alpha val="43137"/>
                  </a:srgbClr>
                </a:outerShdw>
              </a:effectLst>
              <a:latin typeface="Maiandra GD" panose="020E0502030308020204" pitchFamily="34" charset="0"/>
            </a:endParaRPr>
          </a:p>
        </p:txBody>
      </p:sp>
      <p:sp>
        <p:nvSpPr>
          <p:cNvPr id="4" name="object 20">
            <a:extLst>
              <a:ext uri="{FF2B5EF4-FFF2-40B4-BE49-F238E27FC236}">
                <a16:creationId xmlns:a16="http://schemas.microsoft.com/office/drawing/2014/main" id="{519A8D90-A121-441D-81FC-E9D271F07269}"/>
              </a:ext>
            </a:extLst>
          </p:cNvPr>
          <p:cNvSpPr txBox="1"/>
          <p:nvPr/>
        </p:nvSpPr>
        <p:spPr>
          <a:xfrm>
            <a:off x="1413982" y="1075454"/>
            <a:ext cx="2650490" cy="346249"/>
          </a:xfrm>
          <a:prstGeom prst="rect">
            <a:avLst/>
          </a:prstGeom>
          <a:ln w="9144">
            <a:solidFill>
              <a:srgbClr val="BD4A47"/>
            </a:solidFill>
          </a:ln>
        </p:spPr>
        <p:txBody>
          <a:bodyPr vert="horz" wrap="square" lIns="0" tIns="38100" rIns="0" bIns="0" rtlCol="0">
            <a:spAutoFit/>
          </a:bodyPr>
          <a:lstStyle/>
          <a:p>
            <a:pPr marL="103505">
              <a:lnSpc>
                <a:spcPct val="100000"/>
              </a:lnSpc>
              <a:spcBef>
                <a:spcPts val="300"/>
              </a:spcBef>
            </a:pPr>
            <a:r>
              <a:rPr sz="2000" b="1" spc="-25" dirty="0">
                <a:latin typeface="Maiandra GD" panose="020E0502030308020204" pitchFamily="34" charset="0"/>
                <a:cs typeface="Times New Roman"/>
              </a:rPr>
              <a:t>CRYSTALLIZATION</a:t>
            </a:r>
            <a:endParaRPr sz="2000" b="1" dirty="0">
              <a:latin typeface="Maiandra GD" panose="020E0502030308020204" pitchFamily="34" charset="0"/>
              <a:cs typeface="Times New Roman"/>
            </a:endParaRPr>
          </a:p>
        </p:txBody>
      </p:sp>
      <p:sp>
        <p:nvSpPr>
          <p:cNvPr id="5" name="object 21">
            <a:extLst>
              <a:ext uri="{FF2B5EF4-FFF2-40B4-BE49-F238E27FC236}">
                <a16:creationId xmlns:a16="http://schemas.microsoft.com/office/drawing/2014/main" id="{882AACEE-0B4F-4451-809B-19FBE5E1FCEE}"/>
              </a:ext>
            </a:extLst>
          </p:cNvPr>
          <p:cNvSpPr txBox="1"/>
          <p:nvPr/>
        </p:nvSpPr>
        <p:spPr>
          <a:xfrm>
            <a:off x="583928" y="1856232"/>
            <a:ext cx="6698615" cy="628377"/>
          </a:xfrm>
          <a:prstGeom prst="rect">
            <a:avLst/>
          </a:prstGeom>
        </p:spPr>
        <p:txBody>
          <a:bodyPr vert="horz" wrap="square" lIns="0" tIns="12700" rIns="0" bIns="0" rtlCol="0">
            <a:spAutoFit/>
          </a:bodyPr>
          <a:lstStyle/>
          <a:p>
            <a:pPr marL="12700">
              <a:lnSpc>
                <a:spcPct val="100000"/>
              </a:lnSpc>
              <a:spcBef>
                <a:spcPts val="100"/>
              </a:spcBef>
            </a:pPr>
            <a:r>
              <a:rPr sz="2000" b="1" dirty="0">
                <a:latin typeface="Maiandra GD" panose="020E0502030308020204" pitchFamily="34" charset="0"/>
                <a:cs typeface="Times New Roman"/>
              </a:rPr>
              <a:t>Obtaining </a:t>
            </a:r>
            <a:r>
              <a:rPr sz="2000" b="1" spc="-5" dirty="0">
                <a:latin typeface="Maiandra GD" panose="020E0502030308020204" pitchFamily="34" charset="0"/>
                <a:cs typeface="Times New Roman"/>
              </a:rPr>
              <a:t>solid in </a:t>
            </a:r>
            <a:r>
              <a:rPr sz="2000" b="1" spc="-10" dirty="0">
                <a:latin typeface="Maiandra GD" panose="020E0502030308020204" pitchFamily="34" charset="0"/>
                <a:cs typeface="Times New Roman"/>
              </a:rPr>
              <a:t>pure </a:t>
            </a:r>
            <a:r>
              <a:rPr sz="2000" b="1" dirty="0">
                <a:latin typeface="Maiandra GD" panose="020E0502030308020204" pitchFamily="34" charset="0"/>
                <a:cs typeface="Times New Roman"/>
              </a:rPr>
              <a:t>and crystalline form </a:t>
            </a:r>
            <a:r>
              <a:rPr sz="2000" b="1" spc="-10" dirty="0">
                <a:latin typeface="Maiandra GD" panose="020E0502030308020204" pitchFamily="34" charset="0"/>
                <a:cs typeface="Times New Roman"/>
              </a:rPr>
              <a:t>from </a:t>
            </a:r>
            <a:r>
              <a:rPr sz="2000" b="1" dirty="0">
                <a:latin typeface="Maiandra GD" panose="020E0502030308020204" pitchFamily="34" charset="0"/>
                <a:cs typeface="Times New Roman"/>
              </a:rPr>
              <a:t>its</a:t>
            </a:r>
            <a:r>
              <a:rPr sz="2000" b="1" spc="-125" dirty="0">
                <a:latin typeface="Maiandra GD" panose="020E0502030308020204" pitchFamily="34" charset="0"/>
                <a:cs typeface="Times New Roman"/>
              </a:rPr>
              <a:t> </a:t>
            </a:r>
            <a:r>
              <a:rPr sz="2000" b="1" dirty="0">
                <a:latin typeface="Maiandra GD" panose="020E0502030308020204" pitchFamily="34" charset="0"/>
                <a:cs typeface="Times New Roman"/>
              </a:rPr>
              <a:t>solution.</a:t>
            </a:r>
            <a:endParaRPr sz="2000" b="1">
              <a:latin typeface="Maiandra GD" panose="020E0502030308020204" pitchFamily="34" charset="0"/>
              <a:cs typeface="Times New Roman"/>
            </a:endParaRPr>
          </a:p>
        </p:txBody>
      </p:sp>
      <p:grpSp>
        <p:nvGrpSpPr>
          <p:cNvPr id="6" name="object 22">
            <a:extLst>
              <a:ext uri="{FF2B5EF4-FFF2-40B4-BE49-F238E27FC236}">
                <a16:creationId xmlns:a16="http://schemas.microsoft.com/office/drawing/2014/main" id="{01F462A8-A730-42AB-8B77-A05D28210D51}"/>
              </a:ext>
            </a:extLst>
          </p:cNvPr>
          <p:cNvGrpSpPr/>
          <p:nvPr/>
        </p:nvGrpSpPr>
        <p:grpSpPr>
          <a:xfrm>
            <a:off x="529927" y="2484609"/>
            <a:ext cx="1582420" cy="614680"/>
            <a:chOff x="547116" y="3357371"/>
            <a:chExt cx="1582420" cy="614680"/>
          </a:xfrm>
        </p:grpSpPr>
        <p:pic>
          <p:nvPicPr>
            <p:cNvPr id="7" name="object 23">
              <a:extLst>
                <a:ext uri="{FF2B5EF4-FFF2-40B4-BE49-F238E27FC236}">
                  <a16:creationId xmlns:a16="http://schemas.microsoft.com/office/drawing/2014/main" id="{E6DE14CD-832E-43DC-B2A8-CD1EBB187CDC}"/>
                </a:ext>
              </a:extLst>
            </p:cNvPr>
            <p:cNvPicPr/>
            <p:nvPr/>
          </p:nvPicPr>
          <p:blipFill>
            <a:blip r:embed="rId2" cstate="print"/>
            <a:stretch>
              <a:fillRect/>
            </a:stretch>
          </p:blipFill>
          <p:spPr>
            <a:xfrm>
              <a:off x="612610" y="3392339"/>
              <a:ext cx="1466162" cy="471085"/>
            </a:xfrm>
            <a:prstGeom prst="rect">
              <a:avLst/>
            </a:prstGeom>
          </p:spPr>
        </p:pic>
        <p:pic>
          <p:nvPicPr>
            <p:cNvPr id="8" name="object 24">
              <a:extLst>
                <a:ext uri="{FF2B5EF4-FFF2-40B4-BE49-F238E27FC236}">
                  <a16:creationId xmlns:a16="http://schemas.microsoft.com/office/drawing/2014/main" id="{9DA0B940-6D1C-497A-A7F2-E672EC929DC1}"/>
                </a:ext>
              </a:extLst>
            </p:cNvPr>
            <p:cNvPicPr/>
            <p:nvPr/>
          </p:nvPicPr>
          <p:blipFill>
            <a:blip r:embed="rId3" cstate="print"/>
            <a:stretch>
              <a:fillRect/>
            </a:stretch>
          </p:blipFill>
          <p:spPr>
            <a:xfrm>
              <a:off x="547116" y="3357371"/>
              <a:ext cx="1581911" cy="614197"/>
            </a:xfrm>
            <a:prstGeom prst="rect">
              <a:avLst/>
            </a:prstGeom>
          </p:spPr>
        </p:pic>
        <p:pic>
          <p:nvPicPr>
            <p:cNvPr id="9" name="object 25">
              <a:extLst>
                <a:ext uri="{FF2B5EF4-FFF2-40B4-BE49-F238E27FC236}">
                  <a16:creationId xmlns:a16="http://schemas.microsoft.com/office/drawing/2014/main" id="{4F12D76F-66CE-45D9-B02B-D27E84B9A105}"/>
                </a:ext>
              </a:extLst>
            </p:cNvPr>
            <p:cNvPicPr/>
            <p:nvPr/>
          </p:nvPicPr>
          <p:blipFill>
            <a:blip r:embed="rId4" cstate="print"/>
            <a:stretch>
              <a:fillRect/>
            </a:stretch>
          </p:blipFill>
          <p:spPr>
            <a:xfrm>
              <a:off x="650748" y="3410711"/>
              <a:ext cx="1394459" cy="399288"/>
            </a:xfrm>
            <a:prstGeom prst="rect">
              <a:avLst/>
            </a:prstGeom>
          </p:spPr>
        </p:pic>
      </p:grpSp>
      <p:sp>
        <p:nvSpPr>
          <p:cNvPr id="10" name="object 26">
            <a:extLst>
              <a:ext uri="{FF2B5EF4-FFF2-40B4-BE49-F238E27FC236}">
                <a16:creationId xmlns:a16="http://schemas.microsoft.com/office/drawing/2014/main" id="{6EF20F80-8922-4ABF-B835-B5D789AC2687}"/>
              </a:ext>
            </a:extLst>
          </p:cNvPr>
          <p:cNvSpPr txBox="1"/>
          <p:nvPr/>
        </p:nvSpPr>
        <p:spPr>
          <a:xfrm>
            <a:off x="623652" y="2565110"/>
            <a:ext cx="1394460" cy="344966"/>
          </a:xfrm>
          <a:prstGeom prst="rect">
            <a:avLst/>
          </a:prstGeom>
          <a:ln w="9144">
            <a:solidFill>
              <a:srgbClr val="46AAC5"/>
            </a:solidFill>
          </a:ln>
        </p:spPr>
        <p:txBody>
          <a:bodyPr vert="horz" wrap="square" lIns="0" tIns="36830" rIns="0" bIns="0" rtlCol="0">
            <a:spAutoFit/>
          </a:bodyPr>
          <a:lstStyle/>
          <a:p>
            <a:pPr marL="91440">
              <a:lnSpc>
                <a:spcPct val="100000"/>
              </a:lnSpc>
              <a:spcBef>
                <a:spcPts val="290"/>
              </a:spcBef>
            </a:pPr>
            <a:r>
              <a:rPr sz="2000" b="1" dirty="0">
                <a:latin typeface="Maiandra GD" panose="020E0502030308020204" pitchFamily="34" charset="0"/>
                <a:cs typeface="Times New Roman"/>
              </a:rPr>
              <a:t>Principle</a:t>
            </a:r>
            <a:r>
              <a:rPr sz="2000" b="1" spc="-45" dirty="0">
                <a:latin typeface="Maiandra GD" panose="020E0502030308020204" pitchFamily="34" charset="0"/>
                <a:cs typeface="Times New Roman"/>
              </a:rPr>
              <a:t> </a:t>
            </a:r>
            <a:r>
              <a:rPr sz="2000" b="1" dirty="0">
                <a:latin typeface="Maiandra GD" panose="020E0502030308020204" pitchFamily="34" charset="0"/>
                <a:cs typeface="Times New Roman"/>
              </a:rPr>
              <a:t>:</a:t>
            </a:r>
          </a:p>
        </p:txBody>
      </p:sp>
      <p:sp>
        <p:nvSpPr>
          <p:cNvPr id="11" name="object 28">
            <a:extLst>
              <a:ext uri="{FF2B5EF4-FFF2-40B4-BE49-F238E27FC236}">
                <a16:creationId xmlns:a16="http://schemas.microsoft.com/office/drawing/2014/main" id="{32DA0F4F-D2E6-4A9F-A5C0-47101591CB8C}"/>
              </a:ext>
            </a:extLst>
          </p:cNvPr>
          <p:cNvSpPr/>
          <p:nvPr/>
        </p:nvSpPr>
        <p:spPr>
          <a:xfrm>
            <a:off x="2660487" y="1557273"/>
            <a:ext cx="157480" cy="343535"/>
          </a:xfrm>
          <a:custGeom>
            <a:avLst/>
            <a:gdLst/>
            <a:ahLst/>
            <a:cxnLst/>
            <a:rect l="l" t="t" r="r" b="b"/>
            <a:pathLst>
              <a:path w="157480" h="343535">
                <a:moveTo>
                  <a:pt x="15109" y="185664"/>
                </a:moveTo>
                <a:lnTo>
                  <a:pt x="8501" y="187959"/>
                </a:lnTo>
                <a:lnTo>
                  <a:pt x="3349" y="192547"/>
                </a:lnTo>
                <a:lnTo>
                  <a:pt x="436" y="198564"/>
                </a:lnTo>
                <a:lnTo>
                  <a:pt x="0" y="205247"/>
                </a:lnTo>
                <a:lnTo>
                  <a:pt x="2278" y="211836"/>
                </a:lnTo>
                <a:lnTo>
                  <a:pt x="78732" y="343026"/>
                </a:lnTo>
                <a:lnTo>
                  <a:pt x="99011" y="308228"/>
                </a:lnTo>
                <a:lnTo>
                  <a:pt x="61206" y="308228"/>
                </a:lnTo>
                <a:lnTo>
                  <a:pt x="61206" y="243386"/>
                </a:lnTo>
                <a:lnTo>
                  <a:pt x="32504" y="194182"/>
                </a:lnTo>
                <a:lnTo>
                  <a:pt x="27896" y="188977"/>
                </a:lnTo>
                <a:lnTo>
                  <a:pt x="21836" y="186070"/>
                </a:lnTo>
                <a:lnTo>
                  <a:pt x="15109" y="185664"/>
                </a:lnTo>
                <a:close/>
              </a:path>
              <a:path w="157480" h="343535">
                <a:moveTo>
                  <a:pt x="61206" y="243386"/>
                </a:moveTo>
                <a:lnTo>
                  <a:pt x="61206" y="308228"/>
                </a:lnTo>
                <a:lnTo>
                  <a:pt x="96258" y="308228"/>
                </a:lnTo>
                <a:lnTo>
                  <a:pt x="96258" y="299338"/>
                </a:lnTo>
                <a:lnTo>
                  <a:pt x="63619" y="299338"/>
                </a:lnTo>
                <a:lnTo>
                  <a:pt x="78732" y="273431"/>
                </a:lnTo>
                <a:lnTo>
                  <a:pt x="61206" y="243386"/>
                </a:lnTo>
                <a:close/>
              </a:path>
              <a:path w="157480" h="343535">
                <a:moveTo>
                  <a:pt x="142355" y="185664"/>
                </a:moveTo>
                <a:lnTo>
                  <a:pt x="135628" y="186070"/>
                </a:lnTo>
                <a:lnTo>
                  <a:pt x="129567" y="188977"/>
                </a:lnTo>
                <a:lnTo>
                  <a:pt x="124960" y="194182"/>
                </a:lnTo>
                <a:lnTo>
                  <a:pt x="96258" y="243386"/>
                </a:lnTo>
                <a:lnTo>
                  <a:pt x="96258" y="308228"/>
                </a:lnTo>
                <a:lnTo>
                  <a:pt x="99011" y="308228"/>
                </a:lnTo>
                <a:lnTo>
                  <a:pt x="155186" y="211836"/>
                </a:lnTo>
                <a:lnTo>
                  <a:pt x="157464" y="205247"/>
                </a:lnTo>
                <a:lnTo>
                  <a:pt x="157027" y="198564"/>
                </a:lnTo>
                <a:lnTo>
                  <a:pt x="154114" y="192547"/>
                </a:lnTo>
                <a:lnTo>
                  <a:pt x="148963" y="187959"/>
                </a:lnTo>
                <a:lnTo>
                  <a:pt x="142355" y="185664"/>
                </a:lnTo>
                <a:close/>
              </a:path>
              <a:path w="157480" h="343535">
                <a:moveTo>
                  <a:pt x="78732" y="273431"/>
                </a:moveTo>
                <a:lnTo>
                  <a:pt x="63619" y="299338"/>
                </a:lnTo>
                <a:lnTo>
                  <a:pt x="93845" y="299338"/>
                </a:lnTo>
                <a:lnTo>
                  <a:pt x="78732" y="273431"/>
                </a:lnTo>
                <a:close/>
              </a:path>
              <a:path w="157480" h="343535">
                <a:moveTo>
                  <a:pt x="96258" y="243386"/>
                </a:moveTo>
                <a:lnTo>
                  <a:pt x="78732" y="273431"/>
                </a:lnTo>
                <a:lnTo>
                  <a:pt x="93845" y="299338"/>
                </a:lnTo>
                <a:lnTo>
                  <a:pt x="96258" y="299338"/>
                </a:lnTo>
                <a:lnTo>
                  <a:pt x="96258" y="243386"/>
                </a:lnTo>
                <a:close/>
              </a:path>
              <a:path w="157480" h="343535">
                <a:moveTo>
                  <a:pt x="96258" y="0"/>
                </a:moveTo>
                <a:lnTo>
                  <a:pt x="61206" y="0"/>
                </a:lnTo>
                <a:lnTo>
                  <a:pt x="61206" y="243386"/>
                </a:lnTo>
                <a:lnTo>
                  <a:pt x="78732" y="273431"/>
                </a:lnTo>
                <a:lnTo>
                  <a:pt x="96258" y="243386"/>
                </a:lnTo>
                <a:lnTo>
                  <a:pt x="96258" y="0"/>
                </a:lnTo>
                <a:close/>
              </a:path>
            </a:pathLst>
          </a:custGeom>
          <a:solidFill>
            <a:srgbClr val="FF0000"/>
          </a:solidFill>
        </p:spPr>
        <p:txBody>
          <a:bodyPr wrap="square" lIns="0" tIns="0" rIns="0" bIns="0" rtlCol="0"/>
          <a:lstStyle/>
          <a:p>
            <a:endParaRPr b="1">
              <a:latin typeface="Maiandra GD" panose="020E0502030308020204" pitchFamily="34" charset="0"/>
            </a:endParaRPr>
          </a:p>
        </p:txBody>
      </p:sp>
      <p:sp>
        <p:nvSpPr>
          <p:cNvPr id="12" name="object 27">
            <a:extLst>
              <a:ext uri="{FF2B5EF4-FFF2-40B4-BE49-F238E27FC236}">
                <a16:creationId xmlns:a16="http://schemas.microsoft.com/office/drawing/2014/main" id="{92AFA955-9AEF-4964-BA28-079328739890}"/>
              </a:ext>
            </a:extLst>
          </p:cNvPr>
          <p:cNvSpPr txBox="1"/>
          <p:nvPr/>
        </p:nvSpPr>
        <p:spPr>
          <a:xfrm>
            <a:off x="1200573" y="2904463"/>
            <a:ext cx="10661227" cy="320601"/>
          </a:xfrm>
          <a:prstGeom prst="rect">
            <a:avLst/>
          </a:prstGeom>
        </p:spPr>
        <p:txBody>
          <a:bodyPr vert="horz" wrap="square" lIns="0" tIns="12700" rIns="0" bIns="0" rtlCol="0">
            <a:spAutoFit/>
          </a:bodyPr>
          <a:lstStyle/>
          <a:p>
            <a:pPr marL="12700" marR="5080">
              <a:lnSpc>
                <a:spcPct val="100000"/>
              </a:lnSpc>
              <a:spcBef>
                <a:spcPts val="100"/>
              </a:spcBef>
            </a:pPr>
            <a:r>
              <a:rPr sz="2000" b="1" dirty="0">
                <a:latin typeface="Maiandra GD" panose="020E0502030308020204" pitchFamily="34" charset="0"/>
                <a:cs typeface="Times New Roman"/>
              </a:rPr>
              <a:t>Substance </a:t>
            </a:r>
            <a:r>
              <a:rPr sz="2000" b="1" spc="-10" dirty="0">
                <a:latin typeface="Maiandra GD" panose="020E0502030308020204" pitchFamily="34" charset="0"/>
                <a:cs typeface="Times New Roman"/>
              </a:rPr>
              <a:t>is more </a:t>
            </a:r>
            <a:r>
              <a:rPr sz="2000" b="1" dirty="0">
                <a:latin typeface="Maiandra GD" panose="020E0502030308020204" pitchFamily="34" charset="0"/>
                <a:cs typeface="Times New Roman"/>
              </a:rPr>
              <a:t>soluble </a:t>
            </a:r>
            <a:r>
              <a:rPr sz="2000" b="1" spc="-10" dirty="0">
                <a:latin typeface="Maiandra GD" panose="020E0502030308020204" pitchFamily="34" charset="0"/>
                <a:cs typeface="Times New Roman"/>
              </a:rPr>
              <a:t>in </a:t>
            </a:r>
            <a:r>
              <a:rPr sz="2000" b="1" dirty="0">
                <a:latin typeface="Maiandra GD" panose="020E0502030308020204" pitchFamily="34" charset="0"/>
                <a:cs typeface="Times New Roman"/>
              </a:rPr>
              <a:t>a </a:t>
            </a:r>
            <a:r>
              <a:rPr sz="2000" b="1" spc="-5" dirty="0">
                <a:latin typeface="Maiandra GD" panose="020E0502030308020204" pitchFamily="34" charset="0"/>
                <a:cs typeface="Times New Roman"/>
              </a:rPr>
              <a:t>given solvent at higher temperature </a:t>
            </a:r>
            <a:r>
              <a:rPr sz="2000" b="1" dirty="0">
                <a:latin typeface="Maiandra GD" panose="020E0502030308020204" pitchFamily="34" charset="0"/>
                <a:cs typeface="Times New Roman"/>
              </a:rPr>
              <a:t>than </a:t>
            </a:r>
            <a:r>
              <a:rPr sz="2000" b="1" spc="-10" dirty="0">
                <a:latin typeface="Maiandra GD" panose="020E0502030308020204" pitchFamily="34" charset="0"/>
                <a:cs typeface="Times New Roman"/>
              </a:rPr>
              <a:t>at  </a:t>
            </a:r>
            <a:r>
              <a:rPr sz="2000" b="1" spc="-5" dirty="0">
                <a:latin typeface="Maiandra GD" panose="020E0502030308020204" pitchFamily="34" charset="0"/>
                <a:cs typeface="Times New Roman"/>
              </a:rPr>
              <a:t>lower temperature</a:t>
            </a:r>
            <a:r>
              <a:rPr sz="2000" b="1" spc="-65" dirty="0">
                <a:latin typeface="Maiandra GD" panose="020E0502030308020204" pitchFamily="34" charset="0"/>
                <a:cs typeface="Times New Roman"/>
              </a:rPr>
              <a:t> </a:t>
            </a:r>
            <a:r>
              <a:rPr sz="2000" b="1" dirty="0">
                <a:latin typeface="Maiandra GD" panose="020E0502030308020204" pitchFamily="34" charset="0"/>
                <a:cs typeface="Times New Roman"/>
              </a:rPr>
              <a:t>.</a:t>
            </a:r>
          </a:p>
        </p:txBody>
      </p:sp>
    </p:spTree>
    <p:extLst>
      <p:ext uri="{BB962C8B-B14F-4D97-AF65-F5344CB8AC3E}">
        <p14:creationId xmlns:p14="http://schemas.microsoft.com/office/powerpoint/2010/main" val="222397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E0F347-1175-43E6-8C62-A874F58DEC42}"/>
              </a:ext>
            </a:extLst>
          </p:cNvPr>
          <p:cNvSpPr/>
          <p:nvPr/>
        </p:nvSpPr>
        <p:spPr>
          <a:xfrm>
            <a:off x="224366" y="670342"/>
            <a:ext cx="4872313" cy="5355312"/>
          </a:xfrm>
          <a:prstGeom prst="rect">
            <a:avLst/>
          </a:prstGeom>
        </p:spPr>
        <p:txBody>
          <a:bodyPr wrap="square">
            <a:spAutoFit/>
          </a:bodyPr>
          <a:lstStyle/>
          <a:p>
            <a:pPr marL="216535" indent="-204470" algn="just">
              <a:lnSpc>
                <a:spcPct val="100000"/>
              </a:lnSpc>
              <a:buSzPct val="94444"/>
              <a:buFont typeface="Wingdings"/>
              <a:buChar char=""/>
              <a:tabLst>
                <a:tab pos="217170" algn="l"/>
              </a:tabLst>
            </a:pP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is based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on 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difference</a:t>
            </a:r>
            <a:r>
              <a:rPr lang="en-US" b="1" spc="-3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in 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solubilities of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compound and</a:t>
            </a:r>
            <a:r>
              <a:rPr lang="en-US" b="1" spc="-27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impurities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in a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suitable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solvent.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impure compound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is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dissolved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in the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solvent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which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it is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sparingly soluble at room temperature but appreciably soluble at higher</a:t>
            </a:r>
            <a:r>
              <a:rPr lang="en-US" b="1" spc="2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temperature.</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98450" indent="-285750" algn="just">
              <a:lnSpc>
                <a:spcPct val="100000"/>
              </a:lnSpc>
              <a:buFont typeface="Wingdings" panose="05000000000000000000" pitchFamily="2" charset="2"/>
              <a:buChar char="q"/>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solution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is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concentrated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to get a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nearly saturated solution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 on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cooling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solution</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pure</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compound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crystallizes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out and is </a:t>
            </a:r>
            <a:r>
              <a:rPr lang="en-US" b="1" spc="-15" dirty="0">
                <a:latin typeface="Maiandra GD" panose="020E0502030308020204" pitchFamily="34" charset="0"/>
                <a:ea typeface="Microsoft Sans Serif" panose="020B0604020202020204" pitchFamily="34" charset="0"/>
                <a:cs typeface="Microsoft Sans Serif" panose="020B0604020202020204" pitchFamily="34" charset="0"/>
              </a:rPr>
              <a:t>removed by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the</a:t>
            </a:r>
            <a:r>
              <a:rPr lang="en-US" b="1" spc="3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filtration.</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98450" indent="-285750" algn="just">
              <a:lnSpc>
                <a:spcPct val="100000"/>
              </a:lnSpc>
              <a:spcBef>
                <a:spcPts val="5"/>
              </a:spcBef>
              <a:buFont typeface="Wingdings" panose="05000000000000000000" pitchFamily="2" charset="2"/>
              <a:buChar char="q"/>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filtrate contains impurities and small quantity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of the</a:t>
            </a:r>
            <a:r>
              <a:rPr lang="en-US" b="1" spc="-22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compound.</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98450" marR="579120" indent="-285750" algn="just">
              <a:lnSpc>
                <a:spcPct val="100000"/>
              </a:lnSpc>
              <a:buFont typeface="Wingdings" panose="05000000000000000000" pitchFamily="2" charset="2"/>
              <a:buChar char="q"/>
            </a:pP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If 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compound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is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highly soluble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one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solvent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and very little soluble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another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solvent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  Crystallization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can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be carried</a:t>
            </a:r>
            <a:r>
              <a:rPr lang="en-US" b="1" spc="2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out.</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98450" indent="-285750" algn="just">
              <a:lnSpc>
                <a:spcPct val="100000"/>
              </a:lnSpc>
              <a:buFont typeface="Wingdings" panose="05000000000000000000" pitchFamily="2" charset="2"/>
              <a:buChar char="q"/>
            </a:pP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Impurities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which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impart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color </a:t>
            </a:r>
            <a:r>
              <a:rPr lang="en-US" b="1" dirty="0">
                <a:latin typeface="Maiandra GD" panose="020E0502030308020204" pitchFamily="34" charset="0"/>
                <a:ea typeface="Microsoft Sans Serif" panose="020B0604020202020204" pitchFamily="34" charset="0"/>
                <a:cs typeface="Microsoft Sans Serif" panose="020B0604020202020204" pitchFamily="34" charset="0"/>
              </a:rPr>
              <a:t>to the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solution are </a:t>
            </a:r>
            <a:r>
              <a:rPr lang="en-US" b="1" spc="-15" dirty="0">
                <a:latin typeface="Maiandra GD" panose="020E0502030308020204" pitchFamily="34" charset="0"/>
                <a:ea typeface="Microsoft Sans Serif" panose="020B0604020202020204" pitchFamily="34" charset="0"/>
                <a:cs typeface="Microsoft Sans Serif" panose="020B0604020202020204" pitchFamily="34" charset="0"/>
              </a:rPr>
              <a:t>removed by </a:t>
            </a:r>
            <a:r>
              <a:rPr lang="en-US" b="1" spc="-5" dirty="0">
                <a:latin typeface="Maiandra GD" panose="020E0502030308020204" pitchFamily="34" charset="0"/>
                <a:ea typeface="Microsoft Sans Serif" panose="020B0604020202020204" pitchFamily="34" charset="0"/>
                <a:cs typeface="Microsoft Sans Serif" panose="020B0604020202020204" pitchFamily="34" charset="0"/>
              </a:rPr>
              <a:t>adsorbing </a:t>
            </a:r>
            <a:r>
              <a:rPr lang="en-US" b="1" spc="-20" dirty="0">
                <a:latin typeface="Maiandra GD" panose="020E0502030308020204" pitchFamily="34" charset="0"/>
                <a:ea typeface="Microsoft Sans Serif" panose="020B0604020202020204" pitchFamily="34" charset="0"/>
                <a:cs typeface="Microsoft Sans Serif" panose="020B0604020202020204" pitchFamily="34" charset="0"/>
              </a:rPr>
              <a:t>over </a:t>
            </a:r>
            <a:r>
              <a:rPr lang="en-US" b="1" spc="-15" dirty="0">
                <a:latin typeface="Maiandra GD" panose="020E0502030308020204" pitchFamily="34" charset="0"/>
                <a:ea typeface="Microsoft Sans Serif" panose="020B0604020202020204" pitchFamily="34" charset="0"/>
                <a:cs typeface="Microsoft Sans Serif" panose="020B0604020202020204" pitchFamily="34" charset="0"/>
              </a:rPr>
              <a:t>activated</a:t>
            </a:r>
            <a:r>
              <a:rPr lang="en-US" b="1" spc="17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b="1" spc="-10" dirty="0">
                <a:latin typeface="Maiandra GD" panose="020E0502030308020204" pitchFamily="34" charset="0"/>
                <a:ea typeface="Microsoft Sans Serif" panose="020B0604020202020204" pitchFamily="34" charset="0"/>
                <a:cs typeface="Microsoft Sans Serif" panose="020B0604020202020204" pitchFamily="34" charset="0"/>
              </a:rPr>
              <a:t>charcoal.</a:t>
            </a:r>
            <a:endParaRPr lang="en-US"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object 5">
            <a:extLst>
              <a:ext uri="{FF2B5EF4-FFF2-40B4-BE49-F238E27FC236}">
                <a16:creationId xmlns:a16="http://schemas.microsoft.com/office/drawing/2014/main" id="{4FE79C6C-EC7D-414F-9432-4765F10C1331}"/>
              </a:ext>
            </a:extLst>
          </p:cNvPr>
          <p:cNvSpPr txBox="1"/>
          <p:nvPr/>
        </p:nvSpPr>
        <p:spPr>
          <a:xfrm>
            <a:off x="7988532" y="377866"/>
            <a:ext cx="931544"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Maiandra GD" panose="020E0502030308020204" pitchFamily="34" charset="0"/>
                <a:cs typeface="Times New Roman"/>
              </a:rPr>
              <a:t>S</a:t>
            </a:r>
            <a:r>
              <a:rPr sz="2000" b="1" spc="5" dirty="0">
                <a:latin typeface="Maiandra GD" panose="020E0502030308020204" pitchFamily="34" charset="0"/>
                <a:cs typeface="Times New Roman"/>
              </a:rPr>
              <a:t>o</a:t>
            </a:r>
            <a:r>
              <a:rPr sz="2000" b="1" dirty="0">
                <a:latin typeface="Maiandra GD" panose="020E0502030308020204" pitchFamily="34" charset="0"/>
                <a:cs typeface="Times New Roman"/>
              </a:rPr>
              <a:t>lution</a:t>
            </a:r>
            <a:endParaRPr sz="2000" b="1">
              <a:latin typeface="Maiandra GD" panose="020E0502030308020204" pitchFamily="34" charset="0"/>
              <a:cs typeface="Times New Roman"/>
            </a:endParaRPr>
          </a:p>
        </p:txBody>
      </p:sp>
      <p:sp>
        <p:nvSpPr>
          <p:cNvPr id="4" name="object 6">
            <a:extLst>
              <a:ext uri="{FF2B5EF4-FFF2-40B4-BE49-F238E27FC236}">
                <a16:creationId xmlns:a16="http://schemas.microsoft.com/office/drawing/2014/main" id="{C1587456-D6A7-4444-A5E8-CED1E803EB1A}"/>
              </a:ext>
            </a:extLst>
          </p:cNvPr>
          <p:cNvSpPr txBox="1"/>
          <p:nvPr/>
        </p:nvSpPr>
        <p:spPr>
          <a:xfrm>
            <a:off x="9249389" y="3102728"/>
            <a:ext cx="84455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Maiandra GD" panose="020E0502030308020204" pitchFamily="34" charset="0"/>
                <a:cs typeface="Times New Roman"/>
              </a:rPr>
              <a:t>Fi</a:t>
            </a:r>
            <a:r>
              <a:rPr sz="2000" b="1" spc="-10" dirty="0">
                <a:latin typeface="Maiandra GD" panose="020E0502030308020204" pitchFamily="34" charset="0"/>
                <a:cs typeface="Times New Roman"/>
              </a:rPr>
              <a:t>l</a:t>
            </a:r>
            <a:r>
              <a:rPr sz="2000" b="1" dirty="0">
                <a:latin typeface="Maiandra GD" panose="020E0502030308020204" pitchFamily="34" charset="0"/>
                <a:cs typeface="Times New Roman"/>
              </a:rPr>
              <a:t>tr</a:t>
            </a:r>
            <a:r>
              <a:rPr sz="2000" b="1" spc="5" dirty="0">
                <a:latin typeface="Maiandra GD" panose="020E0502030308020204" pitchFamily="34" charset="0"/>
                <a:cs typeface="Times New Roman"/>
              </a:rPr>
              <a:t>a</a:t>
            </a:r>
            <a:r>
              <a:rPr sz="2000" b="1" dirty="0">
                <a:latin typeface="Maiandra GD" panose="020E0502030308020204" pitchFamily="34" charset="0"/>
                <a:cs typeface="Times New Roman"/>
              </a:rPr>
              <a:t>te</a:t>
            </a:r>
            <a:endParaRPr sz="2000" b="1">
              <a:latin typeface="Maiandra GD" panose="020E0502030308020204" pitchFamily="34" charset="0"/>
              <a:cs typeface="Times New Roman"/>
            </a:endParaRPr>
          </a:p>
        </p:txBody>
      </p:sp>
      <p:sp>
        <p:nvSpPr>
          <p:cNvPr id="5" name="object 7">
            <a:extLst>
              <a:ext uri="{FF2B5EF4-FFF2-40B4-BE49-F238E27FC236}">
                <a16:creationId xmlns:a16="http://schemas.microsoft.com/office/drawing/2014/main" id="{DC1815F1-9219-49F1-897B-9AD304536504}"/>
              </a:ext>
            </a:extLst>
          </p:cNvPr>
          <p:cNvSpPr txBox="1"/>
          <p:nvPr/>
        </p:nvSpPr>
        <p:spPr>
          <a:xfrm>
            <a:off x="5587572" y="910962"/>
            <a:ext cx="1118870" cy="936795"/>
          </a:xfrm>
          <a:prstGeom prst="rect">
            <a:avLst/>
          </a:prstGeom>
        </p:spPr>
        <p:txBody>
          <a:bodyPr vert="horz" wrap="square" lIns="0" tIns="13335" rIns="0" bIns="0" rtlCol="0">
            <a:spAutoFit/>
          </a:bodyPr>
          <a:lstStyle/>
          <a:p>
            <a:pPr marL="12700">
              <a:lnSpc>
                <a:spcPct val="100000"/>
              </a:lnSpc>
              <a:spcBef>
                <a:spcPts val="105"/>
              </a:spcBef>
            </a:pPr>
            <a:r>
              <a:rPr sz="2000" b="1" dirty="0">
                <a:latin typeface="Maiandra GD" panose="020E0502030308020204" pitchFamily="34" charset="0"/>
                <a:cs typeface="Times New Roman"/>
              </a:rPr>
              <a:t>Hot</a:t>
            </a:r>
            <a:r>
              <a:rPr sz="2000" b="1" spc="-95" dirty="0">
                <a:latin typeface="Maiandra GD" panose="020E0502030308020204" pitchFamily="34" charset="0"/>
                <a:cs typeface="Times New Roman"/>
              </a:rPr>
              <a:t> </a:t>
            </a:r>
            <a:r>
              <a:rPr sz="2000" b="1" dirty="0">
                <a:latin typeface="Maiandra GD" panose="020E0502030308020204" pitchFamily="34" charset="0"/>
                <a:cs typeface="Times New Roman"/>
              </a:rPr>
              <a:t>water</a:t>
            </a:r>
            <a:endParaRPr sz="2000" b="1">
              <a:latin typeface="Maiandra GD" panose="020E0502030308020204" pitchFamily="34" charset="0"/>
              <a:cs typeface="Times New Roman"/>
            </a:endParaRPr>
          </a:p>
          <a:p>
            <a:pPr marL="12700">
              <a:lnSpc>
                <a:spcPct val="100000"/>
              </a:lnSpc>
            </a:pPr>
            <a:r>
              <a:rPr sz="2000" b="1" dirty="0">
                <a:latin typeface="Maiandra GD" panose="020E0502030308020204" pitchFamily="34" charset="0"/>
                <a:cs typeface="Times New Roman"/>
              </a:rPr>
              <a:t>Jacket</a:t>
            </a:r>
            <a:endParaRPr sz="2000" b="1">
              <a:latin typeface="Maiandra GD" panose="020E0502030308020204" pitchFamily="34" charset="0"/>
              <a:cs typeface="Times New Roman"/>
            </a:endParaRPr>
          </a:p>
        </p:txBody>
      </p:sp>
      <p:grpSp>
        <p:nvGrpSpPr>
          <p:cNvPr id="6" name="object 8">
            <a:extLst>
              <a:ext uri="{FF2B5EF4-FFF2-40B4-BE49-F238E27FC236}">
                <a16:creationId xmlns:a16="http://schemas.microsoft.com/office/drawing/2014/main" id="{F86FF9BD-6F27-42D7-B647-59BD1EF05252}"/>
              </a:ext>
            </a:extLst>
          </p:cNvPr>
          <p:cNvGrpSpPr/>
          <p:nvPr/>
        </p:nvGrpSpPr>
        <p:grpSpPr>
          <a:xfrm>
            <a:off x="5528733" y="742103"/>
            <a:ext cx="5243830" cy="2893695"/>
            <a:chOff x="528002" y="1664970"/>
            <a:chExt cx="5243830" cy="2893695"/>
          </a:xfrm>
        </p:grpSpPr>
        <p:sp>
          <p:nvSpPr>
            <p:cNvPr id="7" name="object 9">
              <a:extLst>
                <a:ext uri="{FF2B5EF4-FFF2-40B4-BE49-F238E27FC236}">
                  <a16:creationId xmlns:a16="http://schemas.microsoft.com/office/drawing/2014/main" id="{9247AF2A-DF42-4BE5-AC74-2DCE5D8E0FF1}"/>
                </a:ext>
              </a:extLst>
            </p:cNvPr>
            <p:cNvSpPr/>
            <p:nvPr/>
          </p:nvSpPr>
          <p:spPr>
            <a:xfrm>
              <a:off x="936498" y="4449318"/>
              <a:ext cx="4820920" cy="94615"/>
            </a:xfrm>
            <a:custGeom>
              <a:avLst/>
              <a:gdLst/>
              <a:ahLst/>
              <a:cxnLst/>
              <a:rect l="l" t="t" r="r" b="b"/>
              <a:pathLst>
                <a:path w="4820920" h="94614">
                  <a:moveTo>
                    <a:pt x="0" y="94487"/>
                  </a:moveTo>
                  <a:lnTo>
                    <a:pt x="4820412" y="94487"/>
                  </a:lnTo>
                  <a:lnTo>
                    <a:pt x="4820412" y="0"/>
                  </a:lnTo>
                  <a:lnTo>
                    <a:pt x="0" y="0"/>
                  </a:lnTo>
                  <a:lnTo>
                    <a:pt x="0" y="94487"/>
                  </a:lnTo>
                  <a:close/>
                </a:path>
              </a:pathLst>
            </a:custGeom>
            <a:ln w="28955">
              <a:solidFill>
                <a:srgbClr val="000000"/>
              </a:solidFill>
            </a:ln>
          </p:spPr>
          <p:txBody>
            <a:bodyPr wrap="square" lIns="0" tIns="0" rIns="0" bIns="0" rtlCol="0"/>
            <a:lstStyle/>
            <a:p>
              <a:endParaRPr b="1">
                <a:latin typeface="Maiandra GD" panose="020E0502030308020204" pitchFamily="34" charset="0"/>
              </a:endParaRPr>
            </a:p>
          </p:txBody>
        </p:sp>
        <p:sp>
          <p:nvSpPr>
            <p:cNvPr id="8" name="object 10">
              <a:extLst>
                <a:ext uri="{FF2B5EF4-FFF2-40B4-BE49-F238E27FC236}">
                  <a16:creationId xmlns:a16="http://schemas.microsoft.com/office/drawing/2014/main" id="{0E74AE86-E095-4F48-8781-487C9EF719A2}"/>
                </a:ext>
              </a:extLst>
            </p:cNvPr>
            <p:cNvSpPr/>
            <p:nvPr/>
          </p:nvSpPr>
          <p:spPr>
            <a:xfrm>
              <a:off x="5481066" y="4363974"/>
              <a:ext cx="245110" cy="1905"/>
            </a:xfrm>
            <a:custGeom>
              <a:avLst/>
              <a:gdLst/>
              <a:ahLst/>
              <a:cxnLst/>
              <a:rect l="l" t="t" r="r" b="b"/>
              <a:pathLst>
                <a:path w="245110" h="1904">
                  <a:moveTo>
                    <a:pt x="-14477" y="895"/>
                  </a:moveTo>
                  <a:lnTo>
                    <a:pt x="259334" y="895"/>
                  </a:lnTo>
                </a:path>
              </a:pathLst>
            </a:custGeom>
            <a:ln w="30746">
              <a:solidFill>
                <a:srgbClr val="000000"/>
              </a:solidFill>
            </a:ln>
          </p:spPr>
          <p:txBody>
            <a:bodyPr wrap="square" lIns="0" tIns="0" rIns="0" bIns="0" rtlCol="0"/>
            <a:lstStyle/>
            <a:p>
              <a:endParaRPr b="1">
                <a:latin typeface="Maiandra GD" panose="020E0502030308020204" pitchFamily="34" charset="0"/>
              </a:endParaRPr>
            </a:p>
          </p:txBody>
        </p:sp>
        <p:sp>
          <p:nvSpPr>
            <p:cNvPr id="9" name="object 11">
              <a:extLst>
                <a:ext uri="{FF2B5EF4-FFF2-40B4-BE49-F238E27FC236}">
                  <a16:creationId xmlns:a16="http://schemas.microsoft.com/office/drawing/2014/main" id="{C6C99EA4-E481-4F1A-A86A-55618C0ECBA6}"/>
                </a:ext>
              </a:extLst>
            </p:cNvPr>
            <p:cNvSpPr/>
            <p:nvPr/>
          </p:nvSpPr>
          <p:spPr>
            <a:xfrm>
              <a:off x="3420618" y="1765554"/>
              <a:ext cx="2306320" cy="2694940"/>
            </a:xfrm>
            <a:custGeom>
              <a:avLst/>
              <a:gdLst/>
              <a:ahLst/>
              <a:cxnLst/>
              <a:rect l="l" t="t" r="r" b="b"/>
              <a:pathLst>
                <a:path w="2306320" h="2694940">
                  <a:moveTo>
                    <a:pt x="2305812" y="2590800"/>
                  </a:moveTo>
                  <a:lnTo>
                    <a:pt x="2305812" y="2694381"/>
                  </a:lnTo>
                </a:path>
                <a:path w="2306320" h="2694940">
                  <a:moveTo>
                    <a:pt x="2062734" y="2605468"/>
                  </a:moveTo>
                  <a:lnTo>
                    <a:pt x="711708" y="486156"/>
                  </a:lnTo>
                </a:path>
                <a:path w="2306320" h="2694940">
                  <a:moveTo>
                    <a:pt x="2000631" y="2675851"/>
                  </a:moveTo>
                  <a:lnTo>
                    <a:pt x="601980" y="492252"/>
                  </a:lnTo>
                </a:path>
                <a:path w="2306320" h="2694940">
                  <a:moveTo>
                    <a:pt x="834136" y="384048"/>
                  </a:moveTo>
                  <a:lnTo>
                    <a:pt x="714756" y="503047"/>
                  </a:lnTo>
                </a:path>
                <a:path w="2306320" h="2694940">
                  <a:moveTo>
                    <a:pt x="828929" y="383032"/>
                  </a:moveTo>
                  <a:lnTo>
                    <a:pt x="717804" y="316992"/>
                  </a:lnTo>
                </a:path>
                <a:path w="2306320" h="2694940">
                  <a:moveTo>
                    <a:pt x="114300" y="1021842"/>
                  </a:moveTo>
                  <a:lnTo>
                    <a:pt x="876300" y="164592"/>
                  </a:lnTo>
                </a:path>
                <a:path w="2306320" h="2694940">
                  <a:moveTo>
                    <a:pt x="0" y="1016762"/>
                  </a:moveTo>
                  <a:lnTo>
                    <a:pt x="876300" y="0"/>
                  </a:lnTo>
                </a:path>
              </a:pathLst>
            </a:custGeom>
            <a:ln w="28956">
              <a:solidFill>
                <a:srgbClr val="000000"/>
              </a:solidFill>
            </a:ln>
          </p:spPr>
          <p:txBody>
            <a:bodyPr wrap="square" lIns="0" tIns="0" rIns="0" bIns="0" rtlCol="0"/>
            <a:lstStyle/>
            <a:p>
              <a:endParaRPr b="1">
                <a:latin typeface="Maiandra GD" panose="020E0502030308020204" pitchFamily="34" charset="0"/>
              </a:endParaRPr>
            </a:p>
          </p:txBody>
        </p:sp>
        <p:sp>
          <p:nvSpPr>
            <p:cNvPr id="10" name="object 12">
              <a:extLst>
                <a:ext uri="{FF2B5EF4-FFF2-40B4-BE49-F238E27FC236}">
                  <a16:creationId xmlns:a16="http://schemas.microsoft.com/office/drawing/2014/main" id="{14C1FFC5-0D90-4A5A-BB88-49AE22E1DE3C}"/>
                </a:ext>
              </a:extLst>
            </p:cNvPr>
            <p:cNvSpPr/>
            <p:nvPr/>
          </p:nvSpPr>
          <p:spPr>
            <a:xfrm>
              <a:off x="4170425" y="1919478"/>
              <a:ext cx="138430" cy="14604"/>
            </a:xfrm>
            <a:custGeom>
              <a:avLst/>
              <a:gdLst/>
              <a:ahLst/>
              <a:cxnLst/>
              <a:rect l="l" t="t" r="r" b="b"/>
              <a:pathLst>
                <a:path w="138429" h="14605">
                  <a:moveTo>
                    <a:pt x="-14477" y="7175"/>
                  </a:moveTo>
                  <a:lnTo>
                    <a:pt x="152526" y="7175"/>
                  </a:lnTo>
                </a:path>
              </a:pathLst>
            </a:custGeom>
            <a:ln w="43306">
              <a:solidFill>
                <a:srgbClr val="000000"/>
              </a:solidFill>
            </a:ln>
          </p:spPr>
          <p:txBody>
            <a:bodyPr wrap="square" lIns="0" tIns="0" rIns="0" bIns="0" rtlCol="0"/>
            <a:lstStyle/>
            <a:p>
              <a:endParaRPr b="1">
                <a:latin typeface="Maiandra GD" panose="020E0502030308020204" pitchFamily="34" charset="0"/>
              </a:endParaRPr>
            </a:p>
          </p:txBody>
        </p:sp>
        <p:sp>
          <p:nvSpPr>
            <p:cNvPr id="11" name="object 13">
              <a:extLst>
                <a:ext uri="{FF2B5EF4-FFF2-40B4-BE49-F238E27FC236}">
                  <a16:creationId xmlns:a16="http://schemas.microsoft.com/office/drawing/2014/main" id="{3A66D54E-308B-4E11-87AB-979BEAC479F6}"/>
                </a:ext>
              </a:extLst>
            </p:cNvPr>
            <p:cNvSpPr/>
            <p:nvPr/>
          </p:nvSpPr>
          <p:spPr>
            <a:xfrm>
              <a:off x="3412997" y="2772918"/>
              <a:ext cx="133985" cy="410845"/>
            </a:xfrm>
            <a:custGeom>
              <a:avLst/>
              <a:gdLst/>
              <a:ahLst/>
              <a:cxnLst/>
              <a:rect l="l" t="t" r="r" b="b"/>
              <a:pathLst>
                <a:path w="133985" h="410844">
                  <a:moveTo>
                    <a:pt x="133603" y="410718"/>
                  </a:moveTo>
                  <a:lnTo>
                    <a:pt x="126491" y="0"/>
                  </a:lnTo>
                </a:path>
                <a:path w="133985" h="410844">
                  <a:moveTo>
                    <a:pt x="7112" y="410718"/>
                  </a:moveTo>
                  <a:lnTo>
                    <a:pt x="0" y="0"/>
                  </a:lnTo>
                </a:path>
              </a:pathLst>
            </a:custGeom>
            <a:ln w="28956">
              <a:solidFill>
                <a:srgbClr val="000000"/>
              </a:solidFill>
            </a:ln>
          </p:spPr>
          <p:txBody>
            <a:bodyPr wrap="square" lIns="0" tIns="0" rIns="0" bIns="0" rtlCol="0"/>
            <a:lstStyle/>
            <a:p>
              <a:endParaRPr b="1">
                <a:latin typeface="Maiandra GD" panose="020E0502030308020204" pitchFamily="34" charset="0"/>
              </a:endParaRPr>
            </a:p>
          </p:txBody>
        </p:sp>
        <p:sp>
          <p:nvSpPr>
            <p:cNvPr id="12" name="object 14">
              <a:extLst>
                <a:ext uri="{FF2B5EF4-FFF2-40B4-BE49-F238E27FC236}">
                  <a16:creationId xmlns:a16="http://schemas.microsoft.com/office/drawing/2014/main" id="{141539D2-42F1-4DC8-A5A0-D64E9B799D1A}"/>
                </a:ext>
              </a:extLst>
            </p:cNvPr>
            <p:cNvSpPr/>
            <p:nvPr/>
          </p:nvSpPr>
          <p:spPr>
            <a:xfrm>
              <a:off x="3403854" y="3178302"/>
              <a:ext cx="150495" cy="3810"/>
            </a:xfrm>
            <a:custGeom>
              <a:avLst/>
              <a:gdLst/>
              <a:ahLst/>
              <a:cxnLst/>
              <a:rect l="l" t="t" r="r" b="b"/>
              <a:pathLst>
                <a:path w="150495" h="3810">
                  <a:moveTo>
                    <a:pt x="-14477" y="1777"/>
                  </a:moveTo>
                  <a:lnTo>
                    <a:pt x="164464" y="1777"/>
                  </a:lnTo>
                </a:path>
              </a:pathLst>
            </a:custGeom>
            <a:ln w="32511">
              <a:solidFill>
                <a:srgbClr val="000000"/>
              </a:solidFill>
            </a:ln>
          </p:spPr>
          <p:txBody>
            <a:bodyPr wrap="square" lIns="0" tIns="0" rIns="0" bIns="0" rtlCol="0"/>
            <a:lstStyle/>
            <a:p>
              <a:endParaRPr b="1">
                <a:latin typeface="Maiandra GD" panose="020E0502030308020204" pitchFamily="34" charset="0"/>
              </a:endParaRPr>
            </a:p>
          </p:txBody>
        </p:sp>
        <p:sp>
          <p:nvSpPr>
            <p:cNvPr id="13" name="object 15">
              <a:extLst>
                <a:ext uri="{FF2B5EF4-FFF2-40B4-BE49-F238E27FC236}">
                  <a16:creationId xmlns:a16="http://schemas.microsoft.com/office/drawing/2014/main" id="{524D4D2F-CB4B-44FC-B19D-D50B094F7F93}"/>
                </a:ext>
              </a:extLst>
            </p:cNvPr>
            <p:cNvSpPr/>
            <p:nvPr/>
          </p:nvSpPr>
          <p:spPr>
            <a:xfrm>
              <a:off x="2407157" y="1750314"/>
              <a:ext cx="876300" cy="1022350"/>
            </a:xfrm>
            <a:custGeom>
              <a:avLst/>
              <a:gdLst/>
              <a:ahLst/>
              <a:cxnLst/>
              <a:rect l="l" t="t" r="r" b="b"/>
              <a:pathLst>
                <a:path w="876300" h="1022350">
                  <a:moveTo>
                    <a:pt x="762000" y="1021842"/>
                  </a:moveTo>
                  <a:lnTo>
                    <a:pt x="0" y="164592"/>
                  </a:lnTo>
                </a:path>
                <a:path w="876300" h="1022350">
                  <a:moveTo>
                    <a:pt x="876300" y="1016762"/>
                  </a:moveTo>
                  <a:lnTo>
                    <a:pt x="0" y="0"/>
                  </a:lnTo>
                </a:path>
              </a:pathLst>
            </a:custGeom>
            <a:ln w="28956">
              <a:solidFill>
                <a:srgbClr val="000000"/>
              </a:solidFill>
            </a:ln>
          </p:spPr>
          <p:txBody>
            <a:bodyPr wrap="square" lIns="0" tIns="0" rIns="0" bIns="0" rtlCol="0"/>
            <a:lstStyle/>
            <a:p>
              <a:endParaRPr b="1">
                <a:latin typeface="Maiandra GD" panose="020E0502030308020204" pitchFamily="34" charset="0"/>
              </a:endParaRPr>
            </a:p>
          </p:txBody>
        </p:sp>
        <p:sp>
          <p:nvSpPr>
            <p:cNvPr id="14" name="object 16">
              <a:extLst>
                <a:ext uri="{FF2B5EF4-FFF2-40B4-BE49-F238E27FC236}">
                  <a16:creationId xmlns:a16="http://schemas.microsoft.com/office/drawing/2014/main" id="{5FD630EB-F4C9-442C-A889-7ADF238C934F}"/>
                </a:ext>
              </a:extLst>
            </p:cNvPr>
            <p:cNvSpPr/>
            <p:nvPr/>
          </p:nvSpPr>
          <p:spPr>
            <a:xfrm>
              <a:off x="2394966" y="1904238"/>
              <a:ext cx="138430" cy="14604"/>
            </a:xfrm>
            <a:custGeom>
              <a:avLst/>
              <a:gdLst/>
              <a:ahLst/>
              <a:cxnLst/>
              <a:rect l="l" t="t" r="r" b="b"/>
              <a:pathLst>
                <a:path w="138430" h="14605">
                  <a:moveTo>
                    <a:pt x="-14478" y="7175"/>
                  </a:moveTo>
                  <a:lnTo>
                    <a:pt x="152526" y="7175"/>
                  </a:lnTo>
                </a:path>
              </a:pathLst>
            </a:custGeom>
            <a:ln w="43306">
              <a:solidFill>
                <a:srgbClr val="000000"/>
              </a:solidFill>
            </a:ln>
          </p:spPr>
          <p:txBody>
            <a:bodyPr wrap="square" lIns="0" tIns="0" rIns="0" bIns="0" rtlCol="0"/>
            <a:lstStyle/>
            <a:p>
              <a:endParaRPr b="1">
                <a:latin typeface="Maiandra GD" panose="020E0502030308020204" pitchFamily="34" charset="0"/>
              </a:endParaRPr>
            </a:p>
          </p:txBody>
        </p:sp>
        <p:sp>
          <p:nvSpPr>
            <p:cNvPr id="15" name="object 17">
              <a:extLst>
                <a:ext uri="{FF2B5EF4-FFF2-40B4-BE49-F238E27FC236}">
                  <a16:creationId xmlns:a16="http://schemas.microsoft.com/office/drawing/2014/main" id="{E528E782-8DF3-4F66-AE11-E80198F14F5B}"/>
                </a:ext>
              </a:extLst>
            </p:cNvPr>
            <p:cNvSpPr/>
            <p:nvPr/>
          </p:nvSpPr>
          <p:spPr>
            <a:xfrm>
              <a:off x="3156966" y="2757678"/>
              <a:ext cx="133985" cy="410845"/>
            </a:xfrm>
            <a:custGeom>
              <a:avLst/>
              <a:gdLst/>
              <a:ahLst/>
              <a:cxnLst/>
              <a:rect l="l" t="t" r="r" b="b"/>
              <a:pathLst>
                <a:path w="133985" h="410844">
                  <a:moveTo>
                    <a:pt x="0" y="410718"/>
                  </a:moveTo>
                  <a:lnTo>
                    <a:pt x="7111" y="0"/>
                  </a:lnTo>
                </a:path>
                <a:path w="133985" h="410844">
                  <a:moveTo>
                    <a:pt x="126492" y="410718"/>
                  </a:moveTo>
                  <a:lnTo>
                    <a:pt x="133604" y="0"/>
                  </a:lnTo>
                </a:path>
              </a:pathLst>
            </a:custGeom>
            <a:ln w="28956">
              <a:solidFill>
                <a:srgbClr val="000000"/>
              </a:solidFill>
            </a:ln>
          </p:spPr>
          <p:txBody>
            <a:bodyPr wrap="square" lIns="0" tIns="0" rIns="0" bIns="0" rtlCol="0"/>
            <a:lstStyle/>
            <a:p>
              <a:endParaRPr b="1">
                <a:latin typeface="Maiandra GD" panose="020E0502030308020204" pitchFamily="34" charset="0"/>
              </a:endParaRPr>
            </a:p>
          </p:txBody>
        </p:sp>
        <p:sp>
          <p:nvSpPr>
            <p:cNvPr id="16" name="object 18">
              <a:extLst>
                <a:ext uri="{FF2B5EF4-FFF2-40B4-BE49-F238E27FC236}">
                  <a16:creationId xmlns:a16="http://schemas.microsoft.com/office/drawing/2014/main" id="{98EDEBDA-339B-4B35-AF0F-5B8549925BFF}"/>
                </a:ext>
              </a:extLst>
            </p:cNvPr>
            <p:cNvSpPr/>
            <p:nvPr/>
          </p:nvSpPr>
          <p:spPr>
            <a:xfrm>
              <a:off x="3149345" y="3163062"/>
              <a:ext cx="150495" cy="3810"/>
            </a:xfrm>
            <a:custGeom>
              <a:avLst/>
              <a:gdLst/>
              <a:ahLst/>
              <a:cxnLst/>
              <a:rect l="l" t="t" r="r" b="b"/>
              <a:pathLst>
                <a:path w="150495" h="3810">
                  <a:moveTo>
                    <a:pt x="-14478" y="1777"/>
                  </a:moveTo>
                  <a:lnTo>
                    <a:pt x="164465" y="1777"/>
                  </a:lnTo>
                </a:path>
              </a:pathLst>
            </a:custGeom>
            <a:ln w="32511">
              <a:solidFill>
                <a:srgbClr val="000000"/>
              </a:solidFill>
            </a:ln>
          </p:spPr>
          <p:txBody>
            <a:bodyPr wrap="square" lIns="0" tIns="0" rIns="0" bIns="0" rtlCol="0"/>
            <a:lstStyle/>
            <a:p>
              <a:endParaRPr b="1">
                <a:latin typeface="Maiandra GD" panose="020E0502030308020204" pitchFamily="34" charset="0"/>
              </a:endParaRPr>
            </a:p>
          </p:txBody>
        </p:sp>
        <p:sp>
          <p:nvSpPr>
            <p:cNvPr id="17" name="object 19">
              <a:extLst>
                <a:ext uri="{FF2B5EF4-FFF2-40B4-BE49-F238E27FC236}">
                  <a16:creationId xmlns:a16="http://schemas.microsoft.com/office/drawing/2014/main" id="{2514C083-F3FB-4007-9B78-9022527DF1EE}"/>
                </a:ext>
              </a:extLst>
            </p:cNvPr>
            <p:cNvSpPr/>
            <p:nvPr/>
          </p:nvSpPr>
          <p:spPr>
            <a:xfrm>
              <a:off x="3274313" y="2801874"/>
              <a:ext cx="133985" cy="805180"/>
            </a:xfrm>
            <a:custGeom>
              <a:avLst/>
              <a:gdLst/>
              <a:ahLst/>
              <a:cxnLst/>
              <a:rect l="l" t="t" r="r" b="b"/>
              <a:pathLst>
                <a:path w="133985" h="805179">
                  <a:moveTo>
                    <a:pt x="0" y="805053"/>
                  </a:moveTo>
                  <a:lnTo>
                    <a:pt x="7112" y="0"/>
                  </a:lnTo>
                </a:path>
                <a:path w="133985" h="805179">
                  <a:moveTo>
                    <a:pt x="126491" y="805053"/>
                  </a:moveTo>
                  <a:lnTo>
                    <a:pt x="133603" y="0"/>
                  </a:lnTo>
                </a:path>
              </a:pathLst>
            </a:custGeom>
            <a:ln w="28956">
              <a:solidFill>
                <a:srgbClr val="000000"/>
              </a:solidFill>
            </a:ln>
          </p:spPr>
          <p:txBody>
            <a:bodyPr wrap="square" lIns="0" tIns="0" rIns="0" bIns="0" rtlCol="0"/>
            <a:lstStyle/>
            <a:p>
              <a:endParaRPr b="1">
                <a:latin typeface="Maiandra GD" panose="020E0502030308020204" pitchFamily="34" charset="0"/>
              </a:endParaRPr>
            </a:p>
          </p:txBody>
        </p:sp>
        <p:sp>
          <p:nvSpPr>
            <p:cNvPr id="18" name="object 20">
              <a:extLst>
                <a:ext uri="{FF2B5EF4-FFF2-40B4-BE49-F238E27FC236}">
                  <a16:creationId xmlns:a16="http://schemas.microsoft.com/office/drawing/2014/main" id="{4EFC0711-33BB-460A-9E1A-997B0B3C79DD}"/>
                </a:ext>
              </a:extLst>
            </p:cNvPr>
            <p:cNvSpPr/>
            <p:nvPr/>
          </p:nvSpPr>
          <p:spPr>
            <a:xfrm>
              <a:off x="3268218" y="3595877"/>
              <a:ext cx="150495" cy="6985"/>
            </a:xfrm>
            <a:custGeom>
              <a:avLst/>
              <a:gdLst/>
              <a:ahLst/>
              <a:cxnLst/>
              <a:rect l="l" t="t" r="r" b="b"/>
              <a:pathLst>
                <a:path w="150495" h="6985">
                  <a:moveTo>
                    <a:pt x="-14477" y="3492"/>
                  </a:moveTo>
                  <a:lnTo>
                    <a:pt x="164464" y="3492"/>
                  </a:lnTo>
                </a:path>
              </a:pathLst>
            </a:custGeom>
            <a:ln w="35940">
              <a:solidFill>
                <a:srgbClr val="000000"/>
              </a:solidFill>
            </a:ln>
          </p:spPr>
          <p:txBody>
            <a:bodyPr wrap="square" lIns="0" tIns="0" rIns="0" bIns="0" rtlCol="0"/>
            <a:lstStyle/>
            <a:p>
              <a:endParaRPr b="1">
                <a:latin typeface="Maiandra GD" panose="020E0502030308020204" pitchFamily="34" charset="0"/>
              </a:endParaRPr>
            </a:p>
          </p:txBody>
        </p:sp>
        <p:sp>
          <p:nvSpPr>
            <p:cNvPr id="19" name="object 21">
              <a:extLst>
                <a:ext uri="{FF2B5EF4-FFF2-40B4-BE49-F238E27FC236}">
                  <a16:creationId xmlns:a16="http://schemas.microsoft.com/office/drawing/2014/main" id="{0D359774-7DF3-4B5F-903F-5C87CFED0C05}"/>
                </a:ext>
              </a:extLst>
            </p:cNvPr>
            <p:cNvSpPr/>
            <p:nvPr/>
          </p:nvSpPr>
          <p:spPr>
            <a:xfrm>
              <a:off x="947166" y="4356354"/>
              <a:ext cx="245110" cy="1905"/>
            </a:xfrm>
            <a:custGeom>
              <a:avLst/>
              <a:gdLst/>
              <a:ahLst/>
              <a:cxnLst/>
              <a:rect l="l" t="t" r="r" b="b"/>
              <a:pathLst>
                <a:path w="245109" h="1904">
                  <a:moveTo>
                    <a:pt x="-14478" y="895"/>
                  </a:moveTo>
                  <a:lnTo>
                    <a:pt x="259270" y="895"/>
                  </a:lnTo>
                </a:path>
              </a:pathLst>
            </a:custGeom>
            <a:ln w="30746">
              <a:solidFill>
                <a:srgbClr val="000000"/>
              </a:solidFill>
            </a:ln>
          </p:spPr>
          <p:txBody>
            <a:bodyPr wrap="square" lIns="0" tIns="0" rIns="0" bIns="0" rtlCol="0"/>
            <a:lstStyle/>
            <a:p>
              <a:endParaRPr b="1">
                <a:latin typeface="Maiandra GD" panose="020E0502030308020204" pitchFamily="34" charset="0"/>
              </a:endParaRPr>
            </a:p>
          </p:txBody>
        </p:sp>
        <p:sp>
          <p:nvSpPr>
            <p:cNvPr id="20" name="object 22">
              <a:extLst>
                <a:ext uri="{FF2B5EF4-FFF2-40B4-BE49-F238E27FC236}">
                  <a16:creationId xmlns:a16="http://schemas.microsoft.com/office/drawing/2014/main" id="{633281D3-B985-4F37-B1E2-592AD2938BB8}"/>
                </a:ext>
              </a:extLst>
            </p:cNvPr>
            <p:cNvSpPr/>
            <p:nvPr/>
          </p:nvSpPr>
          <p:spPr>
            <a:xfrm>
              <a:off x="947166" y="2257806"/>
              <a:ext cx="1738630" cy="2196465"/>
            </a:xfrm>
            <a:custGeom>
              <a:avLst/>
              <a:gdLst/>
              <a:ahLst/>
              <a:cxnLst/>
              <a:rect l="l" t="t" r="r" b="b"/>
              <a:pathLst>
                <a:path w="1738630" h="2196465">
                  <a:moveTo>
                    <a:pt x="0" y="2092452"/>
                  </a:moveTo>
                  <a:lnTo>
                    <a:pt x="0" y="2196033"/>
                  </a:lnTo>
                </a:path>
                <a:path w="1738630" h="2196465">
                  <a:moveTo>
                    <a:pt x="242315" y="2105621"/>
                  </a:moveTo>
                  <a:lnTo>
                    <a:pt x="1628266" y="0"/>
                  </a:lnTo>
                </a:path>
                <a:path w="1738630" h="2196465">
                  <a:moveTo>
                    <a:pt x="309372" y="2183422"/>
                  </a:moveTo>
                  <a:lnTo>
                    <a:pt x="1738122" y="4571"/>
                  </a:lnTo>
                </a:path>
              </a:pathLst>
            </a:custGeom>
            <a:ln w="28956">
              <a:solidFill>
                <a:srgbClr val="000000"/>
              </a:solidFill>
            </a:ln>
          </p:spPr>
          <p:txBody>
            <a:bodyPr wrap="square" lIns="0" tIns="0" rIns="0" bIns="0" rtlCol="0"/>
            <a:lstStyle/>
            <a:p>
              <a:endParaRPr b="1">
                <a:latin typeface="Maiandra GD" panose="020E0502030308020204" pitchFamily="34" charset="0"/>
              </a:endParaRPr>
            </a:p>
          </p:txBody>
        </p:sp>
        <p:sp>
          <p:nvSpPr>
            <p:cNvPr id="21" name="object 23">
              <a:extLst>
                <a:ext uri="{FF2B5EF4-FFF2-40B4-BE49-F238E27FC236}">
                  <a16:creationId xmlns:a16="http://schemas.microsoft.com/office/drawing/2014/main" id="{42C650C7-16D2-4698-8AB7-07B849606EB6}"/>
                </a:ext>
              </a:extLst>
            </p:cNvPr>
            <p:cNvSpPr/>
            <p:nvPr/>
          </p:nvSpPr>
          <p:spPr>
            <a:xfrm>
              <a:off x="4228211" y="1783715"/>
              <a:ext cx="457834" cy="134620"/>
            </a:xfrm>
            <a:custGeom>
              <a:avLst/>
              <a:gdLst/>
              <a:ahLst/>
              <a:cxnLst/>
              <a:rect l="l" t="t" r="r" b="b"/>
              <a:pathLst>
                <a:path w="457835" h="134619">
                  <a:moveTo>
                    <a:pt x="115315" y="0"/>
                  </a:moveTo>
                  <a:lnTo>
                    <a:pt x="0" y="67183"/>
                  </a:lnTo>
                  <a:lnTo>
                    <a:pt x="115315" y="134366"/>
                  </a:lnTo>
                  <a:lnTo>
                    <a:pt x="124078" y="132080"/>
                  </a:lnTo>
                  <a:lnTo>
                    <a:pt x="128142" y="125095"/>
                  </a:lnTo>
                  <a:lnTo>
                    <a:pt x="132206" y="118237"/>
                  </a:lnTo>
                  <a:lnTo>
                    <a:pt x="129921" y="109347"/>
                  </a:lnTo>
                  <a:lnTo>
                    <a:pt x="122936" y="105410"/>
                  </a:lnTo>
                  <a:lnTo>
                    <a:pt x="82223" y="81661"/>
                  </a:lnTo>
                  <a:lnTo>
                    <a:pt x="28828" y="81661"/>
                  </a:lnTo>
                  <a:lnTo>
                    <a:pt x="28828" y="52705"/>
                  </a:lnTo>
                  <a:lnTo>
                    <a:pt x="82223" y="52705"/>
                  </a:lnTo>
                  <a:lnTo>
                    <a:pt x="122936" y="28956"/>
                  </a:lnTo>
                  <a:lnTo>
                    <a:pt x="129921" y="25019"/>
                  </a:lnTo>
                  <a:lnTo>
                    <a:pt x="132206" y="16129"/>
                  </a:lnTo>
                  <a:lnTo>
                    <a:pt x="128142" y="9271"/>
                  </a:lnTo>
                  <a:lnTo>
                    <a:pt x="124078" y="2286"/>
                  </a:lnTo>
                  <a:lnTo>
                    <a:pt x="115315" y="0"/>
                  </a:lnTo>
                  <a:close/>
                </a:path>
                <a:path w="457835" h="134619">
                  <a:moveTo>
                    <a:pt x="82223" y="52705"/>
                  </a:moveTo>
                  <a:lnTo>
                    <a:pt x="28828" y="52705"/>
                  </a:lnTo>
                  <a:lnTo>
                    <a:pt x="28828" y="81661"/>
                  </a:lnTo>
                  <a:lnTo>
                    <a:pt x="82223" y="81661"/>
                  </a:lnTo>
                  <a:lnTo>
                    <a:pt x="78740" y="79629"/>
                  </a:lnTo>
                  <a:lnTo>
                    <a:pt x="36067" y="79629"/>
                  </a:lnTo>
                  <a:lnTo>
                    <a:pt x="36067" y="54737"/>
                  </a:lnTo>
                  <a:lnTo>
                    <a:pt x="78740" y="54737"/>
                  </a:lnTo>
                  <a:lnTo>
                    <a:pt x="82223" y="52705"/>
                  </a:lnTo>
                  <a:close/>
                </a:path>
                <a:path w="457835" h="134619">
                  <a:moveTo>
                    <a:pt x="457326" y="52705"/>
                  </a:moveTo>
                  <a:lnTo>
                    <a:pt x="82223" y="52705"/>
                  </a:lnTo>
                  <a:lnTo>
                    <a:pt x="57404" y="67183"/>
                  </a:lnTo>
                  <a:lnTo>
                    <a:pt x="82223" y="81661"/>
                  </a:lnTo>
                  <a:lnTo>
                    <a:pt x="457326" y="81661"/>
                  </a:lnTo>
                  <a:lnTo>
                    <a:pt x="457326" y="52705"/>
                  </a:lnTo>
                  <a:close/>
                </a:path>
                <a:path w="457835" h="134619">
                  <a:moveTo>
                    <a:pt x="36067" y="54737"/>
                  </a:moveTo>
                  <a:lnTo>
                    <a:pt x="36067" y="79629"/>
                  </a:lnTo>
                  <a:lnTo>
                    <a:pt x="57404" y="67183"/>
                  </a:lnTo>
                  <a:lnTo>
                    <a:pt x="36067" y="54737"/>
                  </a:lnTo>
                  <a:close/>
                </a:path>
                <a:path w="457835" h="134619">
                  <a:moveTo>
                    <a:pt x="57404" y="67183"/>
                  </a:moveTo>
                  <a:lnTo>
                    <a:pt x="36067" y="79629"/>
                  </a:lnTo>
                  <a:lnTo>
                    <a:pt x="78740" y="79629"/>
                  </a:lnTo>
                  <a:lnTo>
                    <a:pt x="57404" y="67183"/>
                  </a:lnTo>
                  <a:close/>
                </a:path>
                <a:path w="457835" h="134619">
                  <a:moveTo>
                    <a:pt x="78740" y="54737"/>
                  </a:moveTo>
                  <a:lnTo>
                    <a:pt x="36067" y="54737"/>
                  </a:lnTo>
                  <a:lnTo>
                    <a:pt x="57404" y="67183"/>
                  </a:lnTo>
                  <a:lnTo>
                    <a:pt x="78740" y="54737"/>
                  </a:lnTo>
                  <a:close/>
                </a:path>
              </a:pathLst>
            </a:custGeom>
            <a:solidFill>
              <a:srgbClr val="000000"/>
            </a:solidFill>
          </p:spPr>
          <p:txBody>
            <a:bodyPr wrap="square" lIns="0" tIns="0" rIns="0" bIns="0" rtlCol="0"/>
            <a:lstStyle/>
            <a:p>
              <a:endParaRPr b="1">
                <a:latin typeface="Maiandra GD" panose="020E0502030308020204" pitchFamily="34" charset="0"/>
              </a:endParaRPr>
            </a:p>
          </p:txBody>
        </p:sp>
        <p:pic>
          <p:nvPicPr>
            <p:cNvPr id="22" name="object 24">
              <a:extLst>
                <a:ext uri="{FF2B5EF4-FFF2-40B4-BE49-F238E27FC236}">
                  <a16:creationId xmlns:a16="http://schemas.microsoft.com/office/drawing/2014/main" id="{894F9163-0ADD-4DCB-B7C6-3C9B0F1F3DBC}"/>
                </a:ext>
              </a:extLst>
            </p:cNvPr>
            <p:cNvPicPr/>
            <p:nvPr/>
          </p:nvPicPr>
          <p:blipFill>
            <a:blip r:embed="rId2" cstate="print"/>
            <a:stretch>
              <a:fillRect/>
            </a:stretch>
          </p:blipFill>
          <p:spPr>
            <a:xfrm>
              <a:off x="528002" y="1664970"/>
              <a:ext cx="3689794" cy="2806445"/>
            </a:xfrm>
            <a:prstGeom prst="rect">
              <a:avLst/>
            </a:prstGeom>
          </p:spPr>
        </p:pic>
      </p:grpSp>
      <p:sp>
        <p:nvSpPr>
          <p:cNvPr id="23" name="object 25">
            <a:extLst>
              <a:ext uri="{FF2B5EF4-FFF2-40B4-BE49-F238E27FC236}">
                <a16:creationId xmlns:a16="http://schemas.microsoft.com/office/drawing/2014/main" id="{225C69EB-4663-410D-B052-0F1DF63E7971}"/>
              </a:ext>
            </a:extLst>
          </p:cNvPr>
          <p:cNvSpPr txBox="1"/>
          <p:nvPr/>
        </p:nvSpPr>
        <p:spPr>
          <a:xfrm>
            <a:off x="9741640" y="573406"/>
            <a:ext cx="2348230" cy="891540"/>
          </a:xfrm>
          <a:prstGeom prst="rect">
            <a:avLst/>
          </a:prstGeom>
        </p:spPr>
        <p:txBody>
          <a:bodyPr vert="horz" wrap="square" lIns="0" tIns="140970" rIns="0" bIns="0" rtlCol="0">
            <a:spAutoFit/>
          </a:bodyPr>
          <a:lstStyle/>
          <a:p>
            <a:pPr marL="12700">
              <a:lnSpc>
                <a:spcPct val="100000"/>
              </a:lnSpc>
              <a:spcBef>
                <a:spcPts val="1110"/>
              </a:spcBef>
            </a:pPr>
            <a:r>
              <a:rPr sz="2000" b="1" dirty="0">
                <a:latin typeface="Maiandra GD" panose="020E0502030308020204" pitchFamily="34" charset="0"/>
                <a:cs typeface="Times New Roman"/>
              </a:rPr>
              <a:t>Glass</a:t>
            </a:r>
            <a:r>
              <a:rPr sz="2000" b="1" spc="-35" dirty="0">
                <a:latin typeface="Maiandra GD" panose="020E0502030308020204" pitchFamily="34" charset="0"/>
                <a:cs typeface="Times New Roman"/>
              </a:rPr>
              <a:t> </a:t>
            </a:r>
            <a:r>
              <a:rPr sz="2000" b="1" dirty="0">
                <a:latin typeface="Maiandra GD" panose="020E0502030308020204" pitchFamily="34" charset="0"/>
                <a:cs typeface="Times New Roman"/>
              </a:rPr>
              <a:t>funnel</a:t>
            </a:r>
            <a:endParaRPr sz="2000" b="1">
              <a:latin typeface="Maiandra GD" panose="020E0502030308020204" pitchFamily="34" charset="0"/>
              <a:cs typeface="Times New Roman"/>
            </a:endParaRPr>
          </a:p>
          <a:p>
            <a:pPr marL="155575">
              <a:lnSpc>
                <a:spcPct val="100000"/>
              </a:lnSpc>
              <a:spcBef>
                <a:spcPts val="1005"/>
              </a:spcBef>
            </a:pPr>
            <a:r>
              <a:rPr sz="2000" b="1" dirty="0">
                <a:latin typeface="Maiandra GD" panose="020E0502030308020204" pitchFamily="34" charset="0"/>
                <a:cs typeface="Times New Roman"/>
              </a:rPr>
              <a:t>Insoluble</a:t>
            </a:r>
            <a:r>
              <a:rPr sz="2000" b="1" spc="-105" dirty="0">
                <a:latin typeface="Maiandra GD" panose="020E0502030308020204" pitchFamily="34" charset="0"/>
                <a:cs typeface="Times New Roman"/>
              </a:rPr>
              <a:t> </a:t>
            </a:r>
            <a:r>
              <a:rPr sz="2000" b="1" dirty="0">
                <a:latin typeface="Maiandra GD" panose="020E0502030308020204" pitchFamily="34" charset="0"/>
                <a:cs typeface="Times New Roman"/>
              </a:rPr>
              <a:t>impurities</a:t>
            </a:r>
            <a:endParaRPr sz="2000" b="1">
              <a:latin typeface="Maiandra GD" panose="020E0502030308020204" pitchFamily="34" charset="0"/>
              <a:cs typeface="Times New Roman"/>
            </a:endParaRPr>
          </a:p>
        </p:txBody>
      </p:sp>
      <p:sp>
        <p:nvSpPr>
          <p:cNvPr id="24" name="object 31">
            <a:extLst>
              <a:ext uri="{FF2B5EF4-FFF2-40B4-BE49-F238E27FC236}">
                <a16:creationId xmlns:a16="http://schemas.microsoft.com/office/drawing/2014/main" id="{04C573C8-2B88-47C3-878C-BE156F935879}"/>
              </a:ext>
            </a:extLst>
          </p:cNvPr>
          <p:cNvSpPr/>
          <p:nvPr/>
        </p:nvSpPr>
        <p:spPr>
          <a:xfrm>
            <a:off x="8617817" y="1179363"/>
            <a:ext cx="1229360" cy="139700"/>
          </a:xfrm>
          <a:custGeom>
            <a:avLst/>
            <a:gdLst/>
            <a:ahLst/>
            <a:cxnLst/>
            <a:rect l="l" t="t" r="r" b="b"/>
            <a:pathLst>
              <a:path w="1229360" h="139700">
                <a:moveTo>
                  <a:pt x="82973" y="50925"/>
                </a:moveTo>
                <a:lnTo>
                  <a:pt x="57478" y="64070"/>
                </a:lnTo>
                <a:lnTo>
                  <a:pt x="81547" y="79886"/>
                </a:lnTo>
                <a:lnTo>
                  <a:pt x="1227836" y="139700"/>
                </a:lnTo>
                <a:lnTo>
                  <a:pt x="1229360" y="110743"/>
                </a:lnTo>
                <a:lnTo>
                  <a:pt x="82973" y="50925"/>
                </a:lnTo>
                <a:close/>
              </a:path>
              <a:path w="1229360" h="139700">
                <a:moveTo>
                  <a:pt x="118617" y="0"/>
                </a:moveTo>
                <a:lnTo>
                  <a:pt x="0" y="61087"/>
                </a:lnTo>
                <a:lnTo>
                  <a:pt x="111633" y="134238"/>
                </a:lnTo>
                <a:lnTo>
                  <a:pt x="120523" y="132333"/>
                </a:lnTo>
                <a:lnTo>
                  <a:pt x="124967" y="125602"/>
                </a:lnTo>
                <a:lnTo>
                  <a:pt x="129412" y="118999"/>
                </a:lnTo>
                <a:lnTo>
                  <a:pt x="127508" y="109981"/>
                </a:lnTo>
                <a:lnTo>
                  <a:pt x="120776" y="105663"/>
                </a:lnTo>
                <a:lnTo>
                  <a:pt x="81547" y="79886"/>
                </a:lnTo>
                <a:lnTo>
                  <a:pt x="27939" y="77088"/>
                </a:lnTo>
                <a:lnTo>
                  <a:pt x="29463" y="48132"/>
                </a:lnTo>
                <a:lnTo>
                  <a:pt x="88388" y="48132"/>
                </a:lnTo>
                <a:lnTo>
                  <a:pt x="124840" y="29337"/>
                </a:lnTo>
                <a:lnTo>
                  <a:pt x="131825" y="25654"/>
                </a:lnTo>
                <a:lnTo>
                  <a:pt x="134620" y="17018"/>
                </a:lnTo>
                <a:lnTo>
                  <a:pt x="131063" y="9906"/>
                </a:lnTo>
                <a:lnTo>
                  <a:pt x="127380" y="2793"/>
                </a:lnTo>
                <a:lnTo>
                  <a:pt x="118617" y="0"/>
                </a:lnTo>
                <a:close/>
              </a:path>
              <a:path w="1229360" h="139700">
                <a:moveTo>
                  <a:pt x="29463" y="48132"/>
                </a:moveTo>
                <a:lnTo>
                  <a:pt x="27939" y="77088"/>
                </a:lnTo>
                <a:lnTo>
                  <a:pt x="81547" y="79886"/>
                </a:lnTo>
                <a:lnTo>
                  <a:pt x="74777" y="75437"/>
                </a:lnTo>
                <a:lnTo>
                  <a:pt x="35433" y="75437"/>
                </a:lnTo>
                <a:lnTo>
                  <a:pt x="36702" y="50418"/>
                </a:lnTo>
                <a:lnTo>
                  <a:pt x="73273" y="50418"/>
                </a:lnTo>
                <a:lnTo>
                  <a:pt x="29463" y="48132"/>
                </a:lnTo>
                <a:close/>
              </a:path>
              <a:path w="1229360" h="139700">
                <a:moveTo>
                  <a:pt x="36702" y="50418"/>
                </a:moveTo>
                <a:lnTo>
                  <a:pt x="35433" y="75437"/>
                </a:lnTo>
                <a:lnTo>
                  <a:pt x="57478" y="64070"/>
                </a:lnTo>
                <a:lnTo>
                  <a:pt x="36702" y="50418"/>
                </a:lnTo>
                <a:close/>
              </a:path>
              <a:path w="1229360" h="139700">
                <a:moveTo>
                  <a:pt x="57478" y="64070"/>
                </a:moveTo>
                <a:lnTo>
                  <a:pt x="35433" y="75437"/>
                </a:lnTo>
                <a:lnTo>
                  <a:pt x="74777" y="75437"/>
                </a:lnTo>
                <a:lnTo>
                  <a:pt x="57478" y="64070"/>
                </a:lnTo>
                <a:close/>
              </a:path>
              <a:path w="1229360" h="139700">
                <a:moveTo>
                  <a:pt x="73273" y="50418"/>
                </a:moveTo>
                <a:lnTo>
                  <a:pt x="36702" y="50418"/>
                </a:lnTo>
                <a:lnTo>
                  <a:pt x="57478" y="64070"/>
                </a:lnTo>
                <a:lnTo>
                  <a:pt x="82973" y="50925"/>
                </a:lnTo>
                <a:lnTo>
                  <a:pt x="73273" y="50418"/>
                </a:lnTo>
                <a:close/>
              </a:path>
              <a:path w="1229360" h="139700">
                <a:moveTo>
                  <a:pt x="88388" y="48132"/>
                </a:moveTo>
                <a:lnTo>
                  <a:pt x="29463" y="48132"/>
                </a:lnTo>
                <a:lnTo>
                  <a:pt x="82973" y="50925"/>
                </a:lnTo>
                <a:lnTo>
                  <a:pt x="88388" y="48132"/>
                </a:lnTo>
                <a:close/>
              </a:path>
            </a:pathLst>
          </a:custGeom>
          <a:solidFill>
            <a:srgbClr val="000000"/>
          </a:solidFill>
        </p:spPr>
        <p:txBody>
          <a:bodyPr wrap="square" lIns="0" tIns="0" rIns="0" bIns="0" rtlCol="0"/>
          <a:lstStyle/>
          <a:p>
            <a:endParaRPr b="1">
              <a:latin typeface="Maiandra GD" panose="020E0502030308020204" pitchFamily="34" charset="0"/>
            </a:endParaRPr>
          </a:p>
        </p:txBody>
      </p:sp>
      <p:sp>
        <p:nvSpPr>
          <p:cNvPr id="25" name="object 8">
            <a:extLst>
              <a:ext uri="{FF2B5EF4-FFF2-40B4-BE49-F238E27FC236}">
                <a16:creationId xmlns:a16="http://schemas.microsoft.com/office/drawing/2014/main" id="{77025F6C-2F5B-4A19-957A-DEAF2BAFF524}"/>
              </a:ext>
            </a:extLst>
          </p:cNvPr>
          <p:cNvSpPr/>
          <p:nvPr/>
        </p:nvSpPr>
        <p:spPr>
          <a:xfrm>
            <a:off x="5499798" y="4037456"/>
            <a:ext cx="6031801" cy="1959696"/>
          </a:xfrm>
          <a:prstGeom prst="rect">
            <a:avLst/>
          </a:prstGeom>
          <a:blipFill>
            <a:blip r:embed="rId3" cstate="print"/>
            <a:stretch>
              <a:fillRect/>
            </a:stretch>
          </a:blipFill>
        </p:spPr>
        <p:txBody>
          <a:bodyPr wrap="square" lIns="0" tIns="0" rIns="0" bIns="0" rtlCol="0"/>
          <a:lstStyle/>
          <a:p>
            <a:endParaRPr b="1">
              <a:latin typeface="Maiandra GD" panose="020E0502030308020204" pitchFamily="34" charset="0"/>
            </a:endParaRPr>
          </a:p>
        </p:txBody>
      </p:sp>
    </p:spTree>
    <p:extLst>
      <p:ext uri="{BB962C8B-B14F-4D97-AF65-F5344CB8AC3E}">
        <p14:creationId xmlns:p14="http://schemas.microsoft.com/office/powerpoint/2010/main" val="112402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F03E498E-5C0F-4341-9A6C-2C8E4CF5A37B}"/>
              </a:ext>
            </a:extLst>
          </p:cNvPr>
          <p:cNvGrpSpPr/>
          <p:nvPr/>
        </p:nvGrpSpPr>
        <p:grpSpPr>
          <a:xfrm>
            <a:off x="2132076" y="723874"/>
            <a:ext cx="4589145" cy="614680"/>
            <a:chOff x="2132076" y="723874"/>
            <a:chExt cx="4589145" cy="614680"/>
          </a:xfrm>
        </p:grpSpPr>
        <p:pic>
          <p:nvPicPr>
            <p:cNvPr id="3" name="object 6">
              <a:extLst>
                <a:ext uri="{FF2B5EF4-FFF2-40B4-BE49-F238E27FC236}">
                  <a16:creationId xmlns:a16="http://schemas.microsoft.com/office/drawing/2014/main" id="{0085BB49-7D6D-4F25-B5BE-422834AD8511}"/>
                </a:ext>
              </a:extLst>
            </p:cNvPr>
            <p:cNvPicPr/>
            <p:nvPr/>
          </p:nvPicPr>
          <p:blipFill>
            <a:blip r:embed="rId2" cstate="print"/>
            <a:stretch>
              <a:fillRect/>
            </a:stretch>
          </p:blipFill>
          <p:spPr>
            <a:xfrm>
              <a:off x="2197592" y="758908"/>
              <a:ext cx="4500402" cy="472540"/>
            </a:xfrm>
            <a:prstGeom prst="rect">
              <a:avLst/>
            </a:prstGeom>
          </p:spPr>
        </p:pic>
        <p:pic>
          <p:nvPicPr>
            <p:cNvPr id="4" name="object 7">
              <a:extLst>
                <a:ext uri="{FF2B5EF4-FFF2-40B4-BE49-F238E27FC236}">
                  <a16:creationId xmlns:a16="http://schemas.microsoft.com/office/drawing/2014/main" id="{0119D7AA-A8D3-4C2D-A11C-C9BBC359B184}"/>
                </a:ext>
              </a:extLst>
            </p:cNvPr>
            <p:cNvPicPr/>
            <p:nvPr/>
          </p:nvPicPr>
          <p:blipFill>
            <a:blip r:embed="rId3" cstate="print"/>
            <a:stretch>
              <a:fillRect/>
            </a:stretch>
          </p:blipFill>
          <p:spPr>
            <a:xfrm>
              <a:off x="2132076" y="723874"/>
              <a:ext cx="4588764" cy="614197"/>
            </a:xfrm>
            <a:prstGeom prst="rect">
              <a:avLst/>
            </a:prstGeom>
          </p:spPr>
        </p:pic>
        <p:pic>
          <p:nvPicPr>
            <p:cNvPr id="5" name="object 8">
              <a:extLst>
                <a:ext uri="{FF2B5EF4-FFF2-40B4-BE49-F238E27FC236}">
                  <a16:creationId xmlns:a16="http://schemas.microsoft.com/office/drawing/2014/main" id="{F674AF1A-DEC0-435F-80D4-D41722AF304A}"/>
                </a:ext>
              </a:extLst>
            </p:cNvPr>
            <p:cNvPicPr/>
            <p:nvPr/>
          </p:nvPicPr>
          <p:blipFill>
            <a:blip r:embed="rId4" cstate="print"/>
            <a:stretch>
              <a:fillRect/>
            </a:stretch>
          </p:blipFill>
          <p:spPr>
            <a:xfrm>
              <a:off x="2235708" y="774192"/>
              <a:ext cx="4428744" cy="400812"/>
            </a:xfrm>
            <a:prstGeom prst="rect">
              <a:avLst/>
            </a:prstGeom>
          </p:spPr>
        </p:pic>
      </p:grpSp>
      <p:sp>
        <p:nvSpPr>
          <p:cNvPr id="6" name="object 9">
            <a:extLst>
              <a:ext uri="{FF2B5EF4-FFF2-40B4-BE49-F238E27FC236}">
                <a16:creationId xmlns:a16="http://schemas.microsoft.com/office/drawing/2014/main" id="{3E1A293D-ED34-4B8A-9D61-40393ABA14AA}"/>
              </a:ext>
            </a:extLst>
          </p:cNvPr>
          <p:cNvSpPr txBox="1"/>
          <p:nvPr/>
        </p:nvSpPr>
        <p:spPr>
          <a:xfrm>
            <a:off x="2235707" y="774191"/>
            <a:ext cx="4429125" cy="345607"/>
          </a:xfrm>
          <a:prstGeom prst="rect">
            <a:avLst/>
          </a:prstGeom>
          <a:ln w="9144">
            <a:solidFill>
              <a:srgbClr val="F69240"/>
            </a:solidFill>
          </a:ln>
        </p:spPr>
        <p:txBody>
          <a:bodyPr vert="horz" wrap="square" lIns="0" tIns="37465" rIns="0" bIns="0" rtlCol="0">
            <a:spAutoFit/>
          </a:bodyPr>
          <a:lstStyle/>
          <a:p>
            <a:pPr marL="91440">
              <a:lnSpc>
                <a:spcPct val="100000"/>
              </a:lnSpc>
              <a:spcBef>
                <a:spcPts val="295"/>
              </a:spcBef>
            </a:pPr>
            <a:r>
              <a:rPr sz="2000" b="1" dirty="0">
                <a:latin typeface="Maiandra GD" panose="020E0502030308020204" pitchFamily="34" charset="0"/>
                <a:cs typeface="Times New Roman"/>
              </a:rPr>
              <a:t>FRACTIONAL</a:t>
            </a:r>
            <a:r>
              <a:rPr sz="2000" b="1" spc="-140" dirty="0">
                <a:latin typeface="Maiandra GD" panose="020E0502030308020204" pitchFamily="34" charset="0"/>
                <a:cs typeface="Times New Roman"/>
              </a:rPr>
              <a:t> </a:t>
            </a:r>
            <a:r>
              <a:rPr sz="2000" b="1" spc="-25" dirty="0">
                <a:latin typeface="Maiandra GD" panose="020E0502030308020204" pitchFamily="34" charset="0"/>
                <a:cs typeface="Times New Roman"/>
              </a:rPr>
              <a:t>CRYSTALLIZATION</a:t>
            </a:r>
            <a:endParaRPr sz="2000" b="1">
              <a:latin typeface="Maiandra GD" panose="020E0502030308020204" pitchFamily="34" charset="0"/>
              <a:cs typeface="Times New Roman"/>
            </a:endParaRPr>
          </a:p>
        </p:txBody>
      </p:sp>
      <p:sp>
        <p:nvSpPr>
          <p:cNvPr id="7" name="object 10">
            <a:extLst>
              <a:ext uri="{FF2B5EF4-FFF2-40B4-BE49-F238E27FC236}">
                <a16:creationId xmlns:a16="http://schemas.microsoft.com/office/drawing/2014/main" id="{217FF047-3ECF-46DF-9AF3-8A311222282E}"/>
              </a:ext>
            </a:extLst>
          </p:cNvPr>
          <p:cNvSpPr/>
          <p:nvPr/>
        </p:nvSpPr>
        <p:spPr>
          <a:xfrm>
            <a:off x="4250182" y="1187957"/>
            <a:ext cx="172720" cy="2287905"/>
          </a:xfrm>
          <a:custGeom>
            <a:avLst/>
            <a:gdLst/>
            <a:ahLst/>
            <a:cxnLst/>
            <a:rect l="l" t="t" r="r" b="b"/>
            <a:pathLst>
              <a:path w="172720" h="2287904">
                <a:moveTo>
                  <a:pt x="157467" y="205257"/>
                </a:moveTo>
                <a:lnTo>
                  <a:pt x="157035" y="198564"/>
                </a:lnTo>
                <a:lnTo>
                  <a:pt x="154114" y="192557"/>
                </a:lnTo>
                <a:lnTo>
                  <a:pt x="148971" y="187960"/>
                </a:lnTo>
                <a:lnTo>
                  <a:pt x="142354" y="185674"/>
                </a:lnTo>
                <a:lnTo>
                  <a:pt x="135636" y="186080"/>
                </a:lnTo>
                <a:lnTo>
                  <a:pt x="129565" y="188988"/>
                </a:lnTo>
                <a:lnTo>
                  <a:pt x="124968" y="194183"/>
                </a:lnTo>
                <a:lnTo>
                  <a:pt x="96266" y="243395"/>
                </a:lnTo>
                <a:lnTo>
                  <a:pt x="96266" y="0"/>
                </a:lnTo>
                <a:lnTo>
                  <a:pt x="61214" y="0"/>
                </a:lnTo>
                <a:lnTo>
                  <a:pt x="61214" y="243395"/>
                </a:lnTo>
                <a:lnTo>
                  <a:pt x="32512" y="194183"/>
                </a:lnTo>
                <a:lnTo>
                  <a:pt x="27901" y="188988"/>
                </a:lnTo>
                <a:lnTo>
                  <a:pt x="21844" y="186080"/>
                </a:lnTo>
                <a:lnTo>
                  <a:pt x="15113" y="185674"/>
                </a:lnTo>
                <a:lnTo>
                  <a:pt x="8509" y="187960"/>
                </a:lnTo>
                <a:lnTo>
                  <a:pt x="3352" y="192557"/>
                </a:lnTo>
                <a:lnTo>
                  <a:pt x="444" y="198564"/>
                </a:lnTo>
                <a:lnTo>
                  <a:pt x="0" y="205257"/>
                </a:lnTo>
                <a:lnTo>
                  <a:pt x="2286" y="211836"/>
                </a:lnTo>
                <a:lnTo>
                  <a:pt x="78740" y="343027"/>
                </a:lnTo>
                <a:lnTo>
                  <a:pt x="99009" y="308229"/>
                </a:lnTo>
                <a:lnTo>
                  <a:pt x="155194" y="211836"/>
                </a:lnTo>
                <a:lnTo>
                  <a:pt x="157467" y="205257"/>
                </a:lnTo>
                <a:close/>
              </a:path>
              <a:path w="172720" h="2287904">
                <a:moveTo>
                  <a:pt x="160515" y="2149881"/>
                </a:moveTo>
                <a:lnTo>
                  <a:pt x="160083" y="2143188"/>
                </a:lnTo>
                <a:lnTo>
                  <a:pt x="157162" y="2137181"/>
                </a:lnTo>
                <a:lnTo>
                  <a:pt x="152019" y="2132584"/>
                </a:lnTo>
                <a:lnTo>
                  <a:pt x="145402" y="2130298"/>
                </a:lnTo>
                <a:lnTo>
                  <a:pt x="138684" y="2130704"/>
                </a:lnTo>
                <a:lnTo>
                  <a:pt x="132613" y="2133612"/>
                </a:lnTo>
                <a:lnTo>
                  <a:pt x="128016" y="2138807"/>
                </a:lnTo>
                <a:lnTo>
                  <a:pt x="99314" y="2188019"/>
                </a:lnTo>
                <a:lnTo>
                  <a:pt x="81788" y="2218055"/>
                </a:lnTo>
                <a:lnTo>
                  <a:pt x="99301" y="2188019"/>
                </a:lnTo>
                <a:lnTo>
                  <a:pt x="99314" y="1944624"/>
                </a:lnTo>
                <a:lnTo>
                  <a:pt x="64262" y="1944624"/>
                </a:lnTo>
                <a:lnTo>
                  <a:pt x="64262" y="2188019"/>
                </a:lnTo>
                <a:lnTo>
                  <a:pt x="35560" y="2138807"/>
                </a:lnTo>
                <a:lnTo>
                  <a:pt x="30949" y="2133612"/>
                </a:lnTo>
                <a:lnTo>
                  <a:pt x="24892" y="2130704"/>
                </a:lnTo>
                <a:lnTo>
                  <a:pt x="18161" y="2130298"/>
                </a:lnTo>
                <a:lnTo>
                  <a:pt x="11557" y="2132584"/>
                </a:lnTo>
                <a:lnTo>
                  <a:pt x="6400" y="2137181"/>
                </a:lnTo>
                <a:lnTo>
                  <a:pt x="3492" y="2143188"/>
                </a:lnTo>
                <a:lnTo>
                  <a:pt x="3048" y="2149881"/>
                </a:lnTo>
                <a:lnTo>
                  <a:pt x="5334" y="2156460"/>
                </a:lnTo>
                <a:lnTo>
                  <a:pt x="81788" y="2287651"/>
                </a:lnTo>
                <a:lnTo>
                  <a:pt x="102057" y="2252853"/>
                </a:lnTo>
                <a:lnTo>
                  <a:pt x="158242" y="2156460"/>
                </a:lnTo>
                <a:lnTo>
                  <a:pt x="160515" y="2149881"/>
                </a:lnTo>
                <a:close/>
              </a:path>
              <a:path w="172720" h="2287904">
                <a:moveTo>
                  <a:pt x="172707" y="1438173"/>
                </a:moveTo>
                <a:lnTo>
                  <a:pt x="172275" y="1431480"/>
                </a:lnTo>
                <a:lnTo>
                  <a:pt x="169354" y="1425473"/>
                </a:lnTo>
                <a:lnTo>
                  <a:pt x="164211" y="1420876"/>
                </a:lnTo>
                <a:lnTo>
                  <a:pt x="157594" y="1418590"/>
                </a:lnTo>
                <a:lnTo>
                  <a:pt x="150876" y="1418996"/>
                </a:lnTo>
                <a:lnTo>
                  <a:pt x="144805" y="1421904"/>
                </a:lnTo>
                <a:lnTo>
                  <a:pt x="140208" y="1427099"/>
                </a:lnTo>
                <a:lnTo>
                  <a:pt x="111506" y="1476311"/>
                </a:lnTo>
                <a:lnTo>
                  <a:pt x="111506" y="1080516"/>
                </a:lnTo>
                <a:lnTo>
                  <a:pt x="76454" y="1080516"/>
                </a:lnTo>
                <a:lnTo>
                  <a:pt x="76454" y="1476311"/>
                </a:lnTo>
                <a:lnTo>
                  <a:pt x="47752" y="1427099"/>
                </a:lnTo>
                <a:lnTo>
                  <a:pt x="43141" y="1421904"/>
                </a:lnTo>
                <a:lnTo>
                  <a:pt x="37084" y="1418996"/>
                </a:lnTo>
                <a:lnTo>
                  <a:pt x="30353" y="1418590"/>
                </a:lnTo>
                <a:lnTo>
                  <a:pt x="23749" y="1420876"/>
                </a:lnTo>
                <a:lnTo>
                  <a:pt x="18592" y="1425473"/>
                </a:lnTo>
                <a:lnTo>
                  <a:pt x="15684" y="1431480"/>
                </a:lnTo>
                <a:lnTo>
                  <a:pt x="15240" y="1438173"/>
                </a:lnTo>
                <a:lnTo>
                  <a:pt x="17526" y="1444752"/>
                </a:lnTo>
                <a:lnTo>
                  <a:pt x="93980" y="1575943"/>
                </a:lnTo>
                <a:lnTo>
                  <a:pt x="114249" y="1541145"/>
                </a:lnTo>
                <a:lnTo>
                  <a:pt x="170434" y="1444752"/>
                </a:lnTo>
                <a:lnTo>
                  <a:pt x="172707" y="1438173"/>
                </a:lnTo>
                <a:close/>
              </a:path>
            </a:pathLst>
          </a:custGeom>
          <a:solidFill>
            <a:srgbClr val="FF0000"/>
          </a:solidFill>
        </p:spPr>
        <p:txBody>
          <a:bodyPr wrap="square" lIns="0" tIns="0" rIns="0" bIns="0" rtlCol="0"/>
          <a:lstStyle/>
          <a:p>
            <a:endParaRPr b="1">
              <a:latin typeface="Maiandra GD" panose="020E0502030308020204" pitchFamily="34" charset="0"/>
            </a:endParaRPr>
          </a:p>
        </p:txBody>
      </p:sp>
      <p:sp>
        <p:nvSpPr>
          <p:cNvPr id="8" name="object 11">
            <a:extLst>
              <a:ext uri="{FF2B5EF4-FFF2-40B4-BE49-F238E27FC236}">
                <a16:creationId xmlns:a16="http://schemas.microsoft.com/office/drawing/2014/main" id="{9E2D3093-56B3-4E5F-ABA7-2D36E462B55B}"/>
              </a:ext>
            </a:extLst>
          </p:cNvPr>
          <p:cNvSpPr txBox="1"/>
          <p:nvPr/>
        </p:nvSpPr>
        <p:spPr>
          <a:xfrm>
            <a:off x="485343" y="1529588"/>
            <a:ext cx="8009890" cy="3021981"/>
          </a:xfrm>
          <a:prstGeom prst="rect">
            <a:avLst/>
          </a:prstGeom>
        </p:spPr>
        <p:txBody>
          <a:bodyPr vert="horz" wrap="square" lIns="0" tIns="13335" rIns="0" bIns="0" rtlCol="0">
            <a:spAutoFit/>
          </a:bodyPr>
          <a:lstStyle/>
          <a:p>
            <a:pPr marL="354965" marR="5080" indent="-342900" algn="just">
              <a:lnSpc>
                <a:spcPct val="100000"/>
              </a:lnSpc>
              <a:spcBef>
                <a:spcPts val="105"/>
              </a:spcBef>
              <a:buFont typeface="Wingdings"/>
              <a:buChar char=""/>
              <a:tabLst>
                <a:tab pos="355600" algn="l"/>
              </a:tabLst>
            </a:pPr>
            <a:r>
              <a:rPr sz="2000" b="1" spc="-5" dirty="0">
                <a:latin typeface="Maiandra GD" panose="020E0502030308020204" pitchFamily="34" charset="0"/>
                <a:cs typeface="Times New Roman"/>
              </a:rPr>
              <a:t>Separating components </a:t>
            </a:r>
            <a:r>
              <a:rPr sz="2000" b="1" dirty="0">
                <a:latin typeface="Maiandra GD" panose="020E0502030308020204" pitchFamily="34" charset="0"/>
                <a:cs typeface="Times New Roman"/>
              </a:rPr>
              <a:t>of </a:t>
            </a:r>
            <a:r>
              <a:rPr sz="2000" b="1" spc="-10" dirty="0">
                <a:latin typeface="Maiandra GD" panose="020E0502030308020204" pitchFamily="34" charset="0"/>
                <a:cs typeface="Times New Roman"/>
              </a:rPr>
              <a:t>mixture </a:t>
            </a:r>
            <a:r>
              <a:rPr sz="2000" b="1" spc="-5" dirty="0">
                <a:latin typeface="Maiandra GD" panose="020E0502030308020204" pitchFamily="34" charset="0"/>
                <a:cs typeface="Times New Roman"/>
              </a:rPr>
              <a:t>of </a:t>
            </a:r>
            <a:r>
              <a:rPr sz="2000" b="1" dirty="0">
                <a:latin typeface="Maiandra GD" panose="020E0502030308020204" pitchFamily="34" charset="0"/>
                <a:cs typeface="Times New Roman"/>
              </a:rPr>
              <a:t>two or </a:t>
            </a:r>
            <a:r>
              <a:rPr sz="2000" b="1" spc="-10" dirty="0">
                <a:latin typeface="Maiandra GD" panose="020E0502030308020204" pitchFamily="34" charset="0"/>
                <a:cs typeface="Times New Roman"/>
              </a:rPr>
              <a:t>more </a:t>
            </a:r>
            <a:r>
              <a:rPr sz="2000" b="1" spc="-5" dirty="0">
                <a:latin typeface="Maiandra GD" panose="020E0502030308020204" pitchFamily="34" charset="0"/>
                <a:cs typeface="Times New Roman"/>
              </a:rPr>
              <a:t>solids, having  </a:t>
            </a:r>
            <a:r>
              <a:rPr sz="2000" b="1" spc="-10" dirty="0">
                <a:latin typeface="Maiandra GD" panose="020E0502030308020204" pitchFamily="34" charset="0"/>
                <a:cs typeface="Times New Roman"/>
              </a:rPr>
              <a:t>different </a:t>
            </a:r>
            <a:r>
              <a:rPr sz="2000" b="1" spc="-5" dirty="0">
                <a:latin typeface="Maiandra GD" panose="020E0502030308020204" pitchFamily="34" charset="0"/>
                <a:cs typeface="Times New Roman"/>
              </a:rPr>
              <a:t>solubilities in </a:t>
            </a:r>
            <a:r>
              <a:rPr sz="2000" b="1" dirty="0">
                <a:latin typeface="Maiandra GD" panose="020E0502030308020204" pitchFamily="34" charset="0"/>
                <a:cs typeface="Times New Roman"/>
              </a:rPr>
              <a:t>the same </a:t>
            </a:r>
            <a:r>
              <a:rPr sz="2000" b="1" spc="-5" dirty="0">
                <a:latin typeface="Maiandra GD" panose="020E0502030308020204" pitchFamily="34" charset="0"/>
                <a:cs typeface="Times New Roman"/>
              </a:rPr>
              <a:t>solvent </a:t>
            </a:r>
            <a:r>
              <a:rPr sz="2000" b="1" dirty="0">
                <a:latin typeface="Maiandra GD" panose="020E0502030308020204" pitchFamily="34" charset="0"/>
                <a:cs typeface="Times New Roman"/>
              </a:rPr>
              <a:t>at </a:t>
            </a:r>
            <a:r>
              <a:rPr sz="2000" b="1" spc="-5" dirty="0">
                <a:latin typeface="Maiandra GD" panose="020E0502030308020204" pitchFamily="34" charset="0"/>
                <a:cs typeface="Times New Roman"/>
              </a:rPr>
              <a:t>the same temperature, </a:t>
            </a:r>
            <a:r>
              <a:rPr sz="2000" b="1" spc="-15" dirty="0">
                <a:latin typeface="Maiandra GD" panose="020E0502030308020204" pitchFamily="34" charset="0"/>
                <a:cs typeface="Times New Roman"/>
              </a:rPr>
              <a:t>by  </a:t>
            </a:r>
            <a:r>
              <a:rPr sz="2000" b="1" dirty="0">
                <a:latin typeface="Maiandra GD" panose="020E0502030308020204" pitchFamily="34" charset="0"/>
                <a:cs typeface="Times New Roman"/>
              </a:rPr>
              <a:t>step </a:t>
            </a:r>
            <a:r>
              <a:rPr sz="2000" b="1" spc="-5" dirty="0">
                <a:latin typeface="Maiandra GD" panose="020E0502030308020204" pitchFamily="34" charset="0"/>
                <a:cs typeface="Times New Roman"/>
              </a:rPr>
              <a:t>wise</a:t>
            </a:r>
            <a:r>
              <a:rPr sz="2000" b="1" spc="-25" dirty="0">
                <a:latin typeface="Maiandra GD" panose="020E0502030308020204" pitchFamily="34" charset="0"/>
                <a:cs typeface="Times New Roman"/>
              </a:rPr>
              <a:t> </a:t>
            </a:r>
            <a:r>
              <a:rPr sz="2000" b="1" spc="-5" dirty="0">
                <a:latin typeface="Maiandra GD" panose="020E0502030308020204" pitchFamily="34" charset="0"/>
                <a:cs typeface="Times New Roman"/>
              </a:rPr>
              <a:t>crystallization</a:t>
            </a:r>
            <a:endParaRPr sz="2000" b="1">
              <a:latin typeface="Maiandra GD" panose="020E0502030308020204" pitchFamily="34" charset="0"/>
              <a:cs typeface="Times New Roman"/>
            </a:endParaRPr>
          </a:p>
          <a:p>
            <a:pPr marL="390525" indent="-343535">
              <a:lnSpc>
                <a:spcPct val="100000"/>
              </a:lnSpc>
              <a:spcBef>
                <a:spcPts val="1795"/>
              </a:spcBef>
              <a:buFont typeface="Wingdings"/>
              <a:buChar char=""/>
              <a:tabLst>
                <a:tab pos="390525" algn="l"/>
                <a:tab pos="391160" algn="l"/>
              </a:tabLst>
            </a:pPr>
            <a:r>
              <a:rPr sz="2000" b="1" spc="-5" dirty="0">
                <a:latin typeface="Maiandra GD" panose="020E0502030308020204" pitchFamily="34" charset="0"/>
                <a:cs typeface="Times New Roman"/>
              </a:rPr>
              <a:t>Least </a:t>
            </a:r>
            <a:r>
              <a:rPr sz="2000" b="1" dirty="0">
                <a:latin typeface="Maiandra GD" panose="020E0502030308020204" pitchFamily="34" charset="0"/>
                <a:cs typeface="Times New Roman"/>
              </a:rPr>
              <a:t>soluble substance </a:t>
            </a:r>
            <a:r>
              <a:rPr sz="2000" b="1" spc="-5" dirty="0">
                <a:latin typeface="Maiandra GD" panose="020E0502030308020204" pitchFamily="34" charset="0"/>
                <a:cs typeface="Times New Roman"/>
              </a:rPr>
              <a:t>crystallizes </a:t>
            </a:r>
            <a:r>
              <a:rPr sz="2000" b="1" dirty="0">
                <a:latin typeface="Maiandra GD" panose="020E0502030308020204" pitchFamily="34" charset="0"/>
                <a:cs typeface="Times New Roman"/>
              </a:rPr>
              <a:t>out first</a:t>
            </a:r>
            <a:r>
              <a:rPr sz="2000" b="1" spc="-125" dirty="0">
                <a:latin typeface="Maiandra GD" panose="020E0502030308020204" pitchFamily="34" charset="0"/>
                <a:cs typeface="Times New Roman"/>
              </a:rPr>
              <a:t> </a:t>
            </a:r>
            <a:r>
              <a:rPr sz="2000" b="1" dirty="0">
                <a:latin typeface="Maiandra GD" panose="020E0502030308020204" pitchFamily="34" charset="0"/>
                <a:cs typeface="Times New Roman"/>
              </a:rPr>
              <a:t>(separated.)</a:t>
            </a:r>
            <a:endParaRPr sz="2000" b="1">
              <a:latin typeface="Maiandra GD" panose="020E0502030308020204" pitchFamily="34" charset="0"/>
              <a:cs typeface="Times New Roman"/>
            </a:endParaRPr>
          </a:p>
          <a:p>
            <a:pPr>
              <a:lnSpc>
                <a:spcPct val="100000"/>
              </a:lnSpc>
              <a:buFont typeface="Wingdings"/>
              <a:buChar char=""/>
            </a:pPr>
            <a:endParaRPr sz="3050" b="1">
              <a:latin typeface="Maiandra GD" panose="020E0502030308020204" pitchFamily="34" charset="0"/>
              <a:cs typeface="Times New Roman"/>
            </a:endParaRPr>
          </a:p>
          <a:p>
            <a:pPr marL="2954655" lvl="1" indent="-343535">
              <a:lnSpc>
                <a:spcPct val="100000"/>
              </a:lnSpc>
              <a:buFont typeface="Wingdings"/>
              <a:buChar char=""/>
              <a:tabLst>
                <a:tab pos="2954655" algn="l"/>
                <a:tab pos="2955290" algn="l"/>
              </a:tabLst>
            </a:pPr>
            <a:r>
              <a:rPr sz="2000" b="1" spc="-5" dirty="0">
                <a:latin typeface="Maiandra GD" panose="020E0502030308020204" pitchFamily="34" charset="0"/>
                <a:cs typeface="Times New Roman"/>
              </a:rPr>
              <a:t>Recrystallization.</a:t>
            </a:r>
            <a:endParaRPr sz="2000" b="1">
              <a:latin typeface="Maiandra GD" panose="020E0502030308020204" pitchFamily="34" charset="0"/>
              <a:cs typeface="Times New Roman"/>
            </a:endParaRPr>
          </a:p>
          <a:p>
            <a:pPr>
              <a:lnSpc>
                <a:spcPct val="100000"/>
              </a:lnSpc>
            </a:pPr>
            <a:endParaRPr sz="3000" b="1">
              <a:latin typeface="Maiandra GD" panose="020E0502030308020204" pitchFamily="34" charset="0"/>
              <a:cs typeface="Times New Roman"/>
            </a:endParaRPr>
          </a:p>
          <a:p>
            <a:pPr marL="1898014" indent="-343535">
              <a:lnSpc>
                <a:spcPct val="100000"/>
              </a:lnSpc>
              <a:spcBef>
                <a:spcPts val="5"/>
              </a:spcBef>
              <a:buFont typeface="Wingdings"/>
              <a:buChar char=""/>
              <a:tabLst>
                <a:tab pos="1898014" algn="l"/>
                <a:tab pos="1898650" algn="l"/>
              </a:tabLst>
            </a:pPr>
            <a:r>
              <a:rPr sz="2000" b="1" spc="-10" dirty="0">
                <a:latin typeface="Maiandra GD" panose="020E0502030308020204" pitchFamily="34" charset="0"/>
                <a:cs typeface="Times New Roman"/>
              </a:rPr>
              <a:t>More </a:t>
            </a:r>
            <a:r>
              <a:rPr sz="2000" b="1" dirty="0">
                <a:latin typeface="Maiandra GD" panose="020E0502030308020204" pitchFamily="34" charset="0"/>
                <a:cs typeface="Times New Roman"/>
              </a:rPr>
              <a:t>soluble substance </a:t>
            </a:r>
            <a:r>
              <a:rPr sz="2000" b="1" spc="-5" dirty="0">
                <a:latin typeface="Maiandra GD" panose="020E0502030308020204" pitchFamily="34" charset="0"/>
                <a:cs typeface="Times New Roman"/>
              </a:rPr>
              <a:t>crystallizes</a:t>
            </a:r>
            <a:r>
              <a:rPr sz="2000" b="1" spc="-105" dirty="0">
                <a:latin typeface="Maiandra GD" panose="020E0502030308020204" pitchFamily="34" charset="0"/>
                <a:cs typeface="Times New Roman"/>
              </a:rPr>
              <a:t> </a:t>
            </a:r>
            <a:r>
              <a:rPr sz="2000" b="1" dirty="0">
                <a:latin typeface="Maiandra GD" panose="020E0502030308020204" pitchFamily="34" charset="0"/>
                <a:cs typeface="Times New Roman"/>
              </a:rPr>
              <a:t>out.</a:t>
            </a:r>
            <a:endParaRPr sz="2000" b="1">
              <a:latin typeface="Maiandra GD" panose="020E0502030308020204" pitchFamily="34" charset="0"/>
              <a:cs typeface="Times New Roman"/>
            </a:endParaRPr>
          </a:p>
        </p:txBody>
      </p:sp>
      <p:sp>
        <p:nvSpPr>
          <p:cNvPr id="9" name="object 12">
            <a:extLst>
              <a:ext uri="{FF2B5EF4-FFF2-40B4-BE49-F238E27FC236}">
                <a16:creationId xmlns:a16="http://schemas.microsoft.com/office/drawing/2014/main" id="{901D74C2-AEC9-4085-9678-BDC790F642A5}"/>
              </a:ext>
            </a:extLst>
          </p:cNvPr>
          <p:cNvSpPr/>
          <p:nvPr/>
        </p:nvSpPr>
        <p:spPr>
          <a:xfrm>
            <a:off x="4253240" y="3818382"/>
            <a:ext cx="157480" cy="343535"/>
          </a:xfrm>
          <a:custGeom>
            <a:avLst/>
            <a:gdLst/>
            <a:ahLst/>
            <a:cxnLst/>
            <a:rect l="l" t="t" r="r" b="b"/>
            <a:pathLst>
              <a:path w="157479" h="343535">
                <a:moveTo>
                  <a:pt x="15106" y="185650"/>
                </a:moveTo>
                <a:lnTo>
                  <a:pt x="8484" y="187909"/>
                </a:lnTo>
                <a:lnTo>
                  <a:pt x="3341" y="192535"/>
                </a:lnTo>
                <a:lnTo>
                  <a:pt x="433" y="198586"/>
                </a:lnTo>
                <a:lnTo>
                  <a:pt x="0" y="205289"/>
                </a:lnTo>
                <a:lnTo>
                  <a:pt x="2275" y="211874"/>
                </a:lnTo>
                <a:lnTo>
                  <a:pt x="78729" y="342976"/>
                </a:lnTo>
                <a:lnTo>
                  <a:pt x="99015" y="308190"/>
                </a:lnTo>
                <a:lnTo>
                  <a:pt x="61203" y="308190"/>
                </a:lnTo>
                <a:lnTo>
                  <a:pt x="61203" y="243411"/>
                </a:lnTo>
                <a:lnTo>
                  <a:pt x="32501" y="194208"/>
                </a:lnTo>
                <a:lnTo>
                  <a:pt x="27893" y="189010"/>
                </a:lnTo>
                <a:lnTo>
                  <a:pt x="21833" y="186089"/>
                </a:lnTo>
                <a:lnTo>
                  <a:pt x="15106" y="185650"/>
                </a:lnTo>
                <a:close/>
              </a:path>
              <a:path w="157479" h="343535">
                <a:moveTo>
                  <a:pt x="61203" y="243411"/>
                </a:moveTo>
                <a:lnTo>
                  <a:pt x="61203" y="308190"/>
                </a:lnTo>
                <a:lnTo>
                  <a:pt x="96255" y="308190"/>
                </a:lnTo>
                <a:lnTo>
                  <a:pt x="96255" y="299364"/>
                </a:lnTo>
                <a:lnTo>
                  <a:pt x="63616" y="299364"/>
                </a:lnTo>
                <a:lnTo>
                  <a:pt x="78729" y="273456"/>
                </a:lnTo>
                <a:lnTo>
                  <a:pt x="61203" y="243411"/>
                </a:lnTo>
                <a:close/>
              </a:path>
              <a:path w="157479" h="343535">
                <a:moveTo>
                  <a:pt x="142352" y="185655"/>
                </a:moveTo>
                <a:lnTo>
                  <a:pt x="135625" y="186091"/>
                </a:lnTo>
                <a:lnTo>
                  <a:pt x="129565" y="189011"/>
                </a:lnTo>
                <a:lnTo>
                  <a:pt x="124957" y="194208"/>
                </a:lnTo>
                <a:lnTo>
                  <a:pt x="96255" y="243411"/>
                </a:lnTo>
                <a:lnTo>
                  <a:pt x="96255" y="308190"/>
                </a:lnTo>
                <a:lnTo>
                  <a:pt x="99015" y="308190"/>
                </a:lnTo>
                <a:lnTo>
                  <a:pt x="155183" y="211874"/>
                </a:lnTo>
                <a:lnTo>
                  <a:pt x="157461" y="205282"/>
                </a:lnTo>
                <a:lnTo>
                  <a:pt x="157019" y="198575"/>
                </a:lnTo>
                <a:lnTo>
                  <a:pt x="154098" y="192523"/>
                </a:lnTo>
                <a:lnTo>
                  <a:pt x="148960" y="187909"/>
                </a:lnTo>
                <a:lnTo>
                  <a:pt x="142352" y="185655"/>
                </a:lnTo>
                <a:close/>
              </a:path>
              <a:path w="157479" h="343535">
                <a:moveTo>
                  <a:pt x="78729" y="273456"/>
                </a:moveTo>
                <a:lnTo>
                  <a:pt x="63616" y="299364"/>
                </a:lnTo>
                <a:lnTo>
                  <a:pt x="93842" y="299364"/>
                </a:lnTo>
                <a:lnTo>
                  <a:pt x="78729" y="273456"/>
                </a:lnTo>
                <a:close/>
              </a:path>
              <a:path w="157479" h="343535">
                <a:moveTo>
                  <a:pt x="96255" y="243411"/>
                </a:moveTo>
                <a:lnTo>
                  <a:pt x="78729" y="273456"/>
                </a:lnTo>
                <a:lnTo>
                  <a:pt x="93842" y="299364"/>
                </a:lnTo>
                <a:lnTo>
                  <a:pt x="96255" y="299364"/>
                </a:lnTo>
                <a:lnTo>
                  <a:pt x="96255" y="243411"/>
                </a:lnTo>
                <a:close/>
              </a:path>
              <a:path w="157479" h="343535">
                <a:moveTo>
                  <a:pt x="96255" y="0"/>
                </a:moveTo>
                <a:lnTo>
                  <a:pt x="61203" y="0"/>
                </a:lnTo>
                <a:lnTo>
                  <a:pt x="61203" y="243411"/>
                </a:lnTo>
                <a:lnTo>
                  <a:pt x="78729" y="273456"/>
                </a:lnTo>
                <a:lnTo>
                  <a:pt x="96255" y="243411"/>
                </a:lnTo>
                <a:lnTo>
                  <a:pt x="96255" y="0"/>
                </a:lnTo>
                <a:close/>
              </a:path>
            </a:pathLst>
          </a:custGeom>
          <a:solidFill>
            <a:srgbClr val="FF0000"/>
          </a:solidFill>
        </p:spPr>
        <p:txBody>
          <a:bodyPr wrap="square" lIns="0" tIns="0" rIns="0" bIns="0" rtlCol="0"/>
          <a:lstStyle/>
          <a:p>
            <a:endParaRPr b="1">
              <a:latin typeface="Maiandra GD" panose="020E0502030308020204" pitchFamily="34" charset="0"/>
            </a:endParaRPr>
          </a:p>
        </p:txBody>
      </p:sp>
    </p:spTree>
    <p:extLst>
      <p:ext uri="{BB962C8B-B14F-4D97-AF65-F5344CB8AC3E}">
        <p14:creationId xmlns:p14="http://schemas.microsoft.com/office/powerpoint/2010/main" val="34672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02840D5-2EB9-44C8-AC7E-9BA44236CA33}"/>
              </a:ext>
            </a:extLst>
          </p:cNvPr>
          <p:cNvSpPr txBox="1">
            <a:spLocks/>
          </p:cNvSpPr>
          <p:nvPr/>
        </p:nvSpPr>
        <p:spPr>
          <a:xfrm>
            <a:off x="1677246" y="181047"/>
            <a:ext cx="7073566" cy="380873"/>
          </a:xfrm>
          <a:prstGeom prst="rect">
            <a:avLst/>
          </a:prstGeom>
        </p:spPr>
        <p:txBody>
          <a:bodyPr vert="horz" wrap="square" lIns="0" tIns="1143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0"/>
              </a:spcBef>
            </a:pPr>
            <a:r>
              <a:rPr lang="en-IN" sz="2400" b="1" spc="229">
                <a:solidFill>
                  <a:srgbClr val="6F2F9F"/>
                </a:solidFill>
                <a:latin typeface="Maiandra GD" panose="020E0502030308020204" pitchFamily="34" charset="0"/>
                <a:cs typeface="Arial Rounded MT Bold"/>
              </a:rPr>
              <a:t>Recrystallisation</a:t>
            </a:r>
            <a:endParaRPr lang="en-IN" sz="2400" b="1" dirty="0">
              <a:latin typeface="Maiandra GD" panose="020E0502030308020204" pitchFamily="34" charset="0"/>
              <a:cs typeface="Arial Rounded MT Bold"/>
            </a:endParaRPr>
          </a:p>
        </p:txBody>
      </p:sp>
      <p:sp>
        <p:nvSpPr>
          <p:cNvPr id="3" name="object 3">
            <a:extLst>
              <a:ext uri="{FF2B5EF4-FFF2-40B4-BE49-F238E27FC236}">
                <a16:creationId xmlns:a16="http://schemas.microsoft.com/office/drawing/2014/main" id="{1E78D791-9363-4BE9-93B7-6E20EA49D390}"/>
              </a:ext>
            </a:extLst>
          </p:cNvPr>
          <p:cNvSpPr txBox="1"/>
          <p:nvPr/>
        </p:nvSpPr>
        <p:spPr>
          <a:xfrm>
            <a:off x="239607" y="1082888"/>
            <a:ext cx="11783090" cy="2703304"/>
          </a:xfrm>
          <a:prstGeom prst="rect">
            <a:avLst/>
          </a:prstGeom>
        </p:spPr>
        <p:txBody>
          <a:bodyPr vert="horz" wrap="square" lIns="0" tIns="12700" rIns="0" bIns="0" rtlCol="0">
            <a:spAutoFit/>
          </a:bodyPr>
          <a:lstStyle/>
          <a:p>
            <a:pPr marL="355600">
              <a:lnSpc>
                <a:spcPct val="100000"/>
              </a:lnSpc>
              <a:spcBef>
                <a:spcPts val="1900"/>
              </a:spcBef>
            </a:pPr>
            <a:r>
              <a:rPr sz="2400" b="1" spc="-5" dirty="0">
                <a:solidFill>
                  <a:srgbClr val="001F5F"/>
                </a:solidFill>
                <a:latin typeface="Maiandra GD" panose="020E0502030308020204" pitchFamily="34" charset="0"/>
                <a:cs typeface="Calibri"/>
              </a:rPr>
              <a:t>Recr</a:t>
            </a:r>
            <a:r>
              <a:rPr sz="2400" b="1" spc="-10" dirty="0">
                <a:solidFill>
                  <a:srgbClr val="001F5F"/>
                </a:solidFill>
                <a:latin typeface="Maiandra GD" panose="020E0502030308020204" pitchFamily="34" charset="0"/>
                <a:cs typeface="Calibri"/>
              </a:rPr>
              <a:t>y</a:t>
            </a:r>
            <a:r>
              <a:rPr sz="2400" b="1" spc="5" dirty="0">
                <a:solidFill>
                  <a:srgbClr val="001F5F"/>
                </a:solidFill>
                <a:latin typeface="Maiandra GD" panose="020E0502030308020204" pitchFamily="34" charset="0"/>
                <a:cs typeface="Calibri"/>
              </a:rPr>
              <a:t>s</a:t>
            </a:r>
            <a:r>
              <a:rPr sz="2400" b="1" spc="-5" dirty="0">
                <a:solidFill>
                  <a:srgbClr val="001F5F"/>
                </a:solidFill>
                <a:latin typeface="Maiandra GD" panose="020E0502030308020204" pitchFamily="34" charset="0"/>
                <a:cs typeface="Calibri"/>
              </a:rPr>
              <a:t>t</a:t>
            </a:r>
            <a:r>
              <a:rPr sz="2400" b="1" spc="5" dirty="0">
                <a:solidFill>
                  <a:srgbClr val="001F5F"/>
                </a:solidFill>
                <a:latin typeface="Maiandra GD" panose="020E0502030308020204" pitchFamily="34" charset="0"/>
                <a:cs typeface="Calibri"/>
              </a:rPr>
              <a:t>a</a:t>
            </a:r>
            <a:r>
              <a:rPr sz="2400" b="1" dirty="0">
                <a:solidFill>
                  <a:srgbClr val="001F5F"/>
                </a:solidFill>
                <a:latin typeface="Maiandra GD" panose="020E0502030308020204" pitchFamily="34" charset="0"/>
                <a:cs typeface="Calibri"/>
              </a:rPr>
              <a:t>lli</a:t>
            </a:r>
            <a:r>
              <a:rPr sz="2400" b="1" spc="5" dirty="0">
                <a:solidFill>
                  <a:srgbClr val="001F5F"/>
                </a:solidFill>
                <a:latin typeface="Maiandra GD" panose="020E0502030308020204" pitchFamily="34" charset="0"/>
                <a:cs typeface="Calibri"/>
              </a:rPr>
              <a:t>s</a:t>
            </a:r>
            <a:r>
              <a:rPr sz="2400" b="1" spc="-5" dirty="0">
                <a:solidFill>
                  <a:srgbClr val="001F5F"/>
                </a:solidFill>
                <a:latin typeface="Maiandra GD" panose="020E0502030308020204" pitchFamily="34" charset="0"/>
                <a:cs typeface="Calibri"/>
              </a:rPr>
              <a:t>a</a:t>
            </a:r>
            <a:r>
              <a:rPr sz="2400" b="1" spc="5" dirty="0">
                <a:solidFill>
                  <a:srgbClr val="001F5F"/>
                </a:solidFill>
                <a:latin typeface="Maiandra GD" panose="020E0502030308020204" pitchFamily="34" charset="0"/>
                <a:cs typeface="Calibri"/>
              </a:rPr>
              <a:t>t</a:t>
            </a:r>
            <a:r>
              <a:rPr sz="2400" b="1" dirty="0">
                <a:solidFill>
                  <a:srgbClr val="001F5F"/>
                </a:solidFill>
                <a:latin typeface="Maiandra GD" panose="020E0502030308020204" pitchFamily="34" charset="0"/>
                <a:cs typeface="Calibri"/>
              </a:rPr>
              <a:t>i</a:t>
            </a:r>
            <a:r>
              <a:rPr sz="2400" b="1" spc="5" dirty="0">
                <a:solidFill>
                  <a:srgbClr val="001F5F"/>
                </a:solidFill>
                <a:latin typeface="Maiandra GD" panose="020E0502030308020204" pitchFamily="34" charset="0"/>
                <a:cs typeface="Calibri"/>
              </a:rPr>
              <a:t>o</a:t>
            </a:r>
            <a:r>
              <a:rPr sz="2400" b="1" spc="-10" dirty="0">
                <a:solidFill>
                  <a:srgbClr val="001F5F"/>
                </a:solidFill>
                <a:latin typeface="Maiandra GD" panose="020E0502030308020204" pitchFamily="34" charset="0"/>
                <a:cs typeface="Calibri"/>
              </a:rPr>
              <a:t>n</a:t>
            </a:r>
            <a:r>
              <a:rPr sz="2400" b="1" dirty="0">
                <a:solidFill>
                  <a:srgbClr val="001F5F"/>
                </a:solidFill>
                <a:latin typeface="Maiandra GD" panose="020E0502030308020204" pitchFamily="34" charset="0"/>
                <a:cs typeface="Calibri"/>
              </a:rPr>
              <a:t>:</a:t>
            </a:r>
            <a:r>
              <a:rPr lang="en-US" sz="2400" b="1" dirty="0">
                <a:solidFill>
                  <a:srgbClr val="001F5F"/>
                </a:solidFill>
                <a:latin typeface="Maiandra GD" panose="020E0502030308020204" pitchFamily="34" charset="0"/>
                <a:cs typeface="Calibri"/>
              </a:rPr>
              <a:t> </a:t>
            </a:r>
            <a:r>
              <a:rPr sz="2400" b="1" spc="-5" dirty="0">
                <a:solidFill>
                  <a:srgbClr val="001F5F"/>
                </a:solidFill>
                <a:latin typeface="Maiandra GD" panose="020E0502030308020204" pitchFamily="34" charset="0"/>
                <a:cs typeface="Calibri"/>
              </a:rPr>
              <a:t>I</a:t>
            </a:r>
            <a:r>
              <a:rPr sz="2400" b="1" dirty="0">
                <a:solidFill>
                  <a:srgbClr val="001F5F"/>
                </a:solidFill>
                <a:latin typeface="Maiandra GD" panose="020E0502030308020204" pitchFamily="34" charset="0"/>
                <a:cs typeface="Calibri"/>
              </a:rPr>
              <a:t>t</a:t>
            </a:r>
            <a:r>
              <a:rPr lang="en-US" sz="2400" b="1" dirty="0">
                <a:solidFill>
                  <a:srgbClr val="001F5F"/>
                </a:solidFill>
                <a:latin typeface="Maiandra GD" panose="020E0502030308020204" pitchFamily="34" charset="0"/>
                <a:cs typeface="Calibri"/>
              </a:rPr>
              <a:t> </a:t>
            </a:r>
            <a:r>
              <a:rPr sz="2400" b="1" dirty="0">
                <a:solidFill>
                  <a:srgbClr val="001F5F"/>
                </a:solidFill>
                <a:latin typeface="Maiandra GD" panose="020E0502030308020204" pitchFamily="34" charset="0"/>
                <a:cs typeface="Calibri"/>
              </a:rPr>
              <a:t>is</a:t>
            </a:r>
            <a:r>
              <a:rPr lang="en-US" sz="2400" b="1" dirty="0">
                <a:solidFill>
                  <a:srgbClr val="001F5F"/>
                </a:solidFill>
                <a:latin typeface="Maiandra GD" panose="020E0502030308020204" pitchFamily="34" charset="0"/>
                <a:cs typeface="Calibri"/>
              </a:rPr>
              <a:t> </a:t>
            </a:r>
            <a:r>
              <a:rPr sz="2400" b="1" dirty="0">
                <a:solidFill>
                  <a:srgbClr val="001F5F"/>
                </a:solidFill>
                <a:latin typeface="Maiandra GD" panose="020E0502030308020204" pitchFamily="34" charset="0"/>
                <a:cs typeface="Calibri"/>
              </a:rPr>
              <a:t>a</a:t>
            </a:r>
            <a:r>
              <a:rPr lang="en-US" sz="2400" b="1" dirty="0">
                <a:solidFill>
                  <a:srgbClr val="001F5F"/>
                </a:solidFill>
                <a:latin typeface="Maiandra GD" panose="020E0502030308020204" pitchFamily="34" charset="0"/>
                <a:cs typeface="Calibri"/>
              </a:rPr>
              <a:t> </a:t>
            </a:r>
            <a:r>
              <a:rPr sz="2400" b="1" spc="-5" dirty="0">
                <a:solidFill>
                  <a:srgbClr val="001F5F"/>
                </a:solidFill>
                <a:latin typeface="Maiandra GD" panose="020E0502030308020204" pitchFamily="34" charset="0"/>
                <a:cs typeface="Calibri"/>
              </a:rPr>
              <a:t>me</a:t>
            </a:r>
            <a:r>
              <a:rPr sz="2400" b="1" spc="5" dirty="0">
                <a:solidFill>
                  <a:srgbClr val="001F5F"/>
                </a:solidFill>
                <a:latin typeface="Maiandra GD" panose="020E0502030308020204" pitchFamily="34" charset="0"/>
                <a:cs typeface="Calibri"/>
              </a:rPr>
              <a:t>t</a:t>
            </a:r>
            <a:r>
              <a:rPr sz="2400" b="1" spc="-10" dirty="0">
                <a:solidFill>
                  <a:srgbClr val="001F5F"/>
                </a:solidFill>
                <a:latin typeface="Maiandra GD" panose="020E0502030308020204" pitchFamily="34" charset="0"/>
                <a:cs typeface="Calibri"/>
              </a:rPr>
              <a:t>h</a:t>
            </a:r>
            <a:r>
              <a:rPr sz="2400" b="1" spc="5" dirty="0">
                <a:solidFill>
                  <a:srgbClr val="001F5F"/>
                </a:solidFill>
                <a:latin typeface="Maiandra GD" panose="020E0502030308020204" pitchFamily="34" charset="0"/>
                <a:cs typeface="Calibri"/>
              </a:rPr>
              <a:t>o</a:t>
            </a:r>
            <a:r>
              <a:rPr sz="2400" b="1" dirty="0">
                <a:solidFill>
                  <a:srgbClr val="001F5F"/>
                </a:solidFill>
                <a:latin typeface="Maiandra GD" panose="020E0502030308020204" pitchFamily="34" charset="0"/>
                <a:cs typeface="Calibri"/>
              </a:rPr>
              <a:t>d</a:t>
            </a:r>
            <a:r>
              <a:rPr lang="en-US" sz="2400" b="1" dirty="0">
                <a:solidFill>
                  <a:srgbClr val="001F5F"/>
                </a:solidFill>
                <a:latin typeface="Maiandra GD" panose="020E0502030308020204" pitchFamily="34" charset="0"/>
                <a:cs typeface="Calibri"/>
              </a:rPr>
              <a:t> </a:t>
            </a:r>
            <a:r>
              <a:rPr sz="2400" b="1" dirty="0">
                <a:solidFill>
                  <a:srgbClr val="001F5F"/>
                </a:solidFill>
                <a:latin typeface="Maiandra GD" panose="020E0502030308020204" pitchFamily="34" charset="0"/>
                <a:cs typeface="Calibri"/>
              </a:rPr>
              <a:t>us</a:t>
            </a:r>
            <a:r>
              <a:rPr sz="2400" b="1" spc="-5" dirty="0">
                <a:solidFill>
                  <a:srgbClr val="001F5F"/>
                </a:solidFill>
                <a:latin typeface="Maiandra GD" panose="020E0502030308020204" pitchFamily="34" charset="0"/>
                <a:cs typeface="Calibri"/>
              </a:rPr>
              <a:t>e</a:t>
            </a:r>
            <a:r>
              <a:rPr sz="2400" b="1" dirty="0">
                <a:solidFill>
                  <a:srgbClr val="001F5F"/>
                </a:solidFill>
                <a:latin typeface="Maiandra GD" panose="020E0502030308020204" pitchFamily="34" charset="0"/>
                <a:cs typeface="Calibri"/>
              </a:rPr>
              <a:t>d</a:t>
            </a:r>
            <a:r>
              <a:rPr lang="en-US" sz="2400" b="1" dirty="0">
                <a:solidFill>
                  <a:srgbClr val="001F5F"/>
                </a:solidFill>
                <a:latin typeface="Maiandra GD" panose="020E0502030308020204" pitchFamily="34" charset="0"/>
                <a:cs typeface="Calibri"/>
              </a:rPr>
              <a:t> </a:t>
            </a:r>
            <a:r>
              <a:rPr sz="2400" b="1" spc="-5" dirty="0">
                <a:solidFill>
                  <a:srgbClr val="001F5F"/>
                </a:solidFill>
                <a:latin typeface="Maiandra GD" panose="020E0502030308020204" pitchFamily="34" charset="0"/>
                <a:cs typeface="Calibri"/>
              </a:rPr>
              <a:t>to</a:t>
            </a:r>
            <a:r>
              <a:rPr lang="en-US" sz="2400" b="1" spc="-5" dirty="0">
                <a:solidFill>
                  <a:srgbClr val="001F5F"/>
                </a:solidFill>
                <a:latin typeface="Maiandra GD" panose="020E0502030308020204" pitchFamily="34" charset="0"/>
                <a:cs typeface="Calibri"/>
              </a:rPr>
              <a:t> purify </a:t>
            </a:r>
            <a:r>
              <a:rPr lang="en-US" sz="2400" b="1" dirty="0">
                <a:solidFill>
                  <a:srgbClr val="001F5F"/>
                </a:solidFill>
                <a:latin typeface="Maiandra GD" panose="020E0502030308020204" pitchFamily="34" charset="0"/>
                <a:cs typeface="Calibri"/>
              </a:rPr>
              <a:t>an organic</a:t>
            </a:r>
            <a:r>
              <a:rPr lang="en-US" sz="2400" b="1" spc="-30" dirty="0">
                <a:solidFill>
                  <a:srgbClr val="001F5F"/>
                </a:solidFill>
                <a:latin typeface="Maiandra GD" panose="020E0502030308020204" pitchFamily="34" charset="0"/>
                <a:cs typeface="Calibri"/>
              </a:rPr>
              <a:t> </a:t>
            </a:r>
            <a:r>
              <a:rPr lang="en-US" sz="2400" b="1" dirty="0">
                <a:solidFill>
                  <a:srgbClr val="001F5F"/>
                </a:solidFill>
                <a:latin typeface="Maiandra GD" panose="020E0502030308020204" pitchFamily="34" charset="0"/>
                <a:cs typeface="Calibri"/>
              </a:rPr>
              <a:t>solid.</a:t>
            </a:r>
            <a:endParaRPr lang="en-US" sz="2400" b="1" dirty="0">
              <a:latin typeface="Maiandra GD" panose="020E0502030308020204" pitchFamily="34" charset="0"/>
              <a:cs typeface="Calibri"/>
            </a:endParaRPr>
          </a:p>
          <a:p>
            <a:pPr marL="355600" indent="-342900">
              <a:spcBef>
                <a:spcPts val="1800"/>
              </a:spcBef>
              <a:buFont typeface="Arial"/>
              <a:buChar char="•"/>
              <a:tabLst>
                <a:tab pos="354965" algn="l"/>
                <a:tab pos="355600" algn="l"/>
              </a:tabLst>
            </a:pPr>
            <a:r>
              <a:rPr lang="en-US" sz="2400" b="1" dirty="0">
                <a:solidFill>
                  <a:srgbClr val="001F5F"/>
                </a:solidFill>
                <a:latin typeface="Maiandra GD" panose="020E0502030308020204" pitchFamily="34" charset="0"/>
                <a:cs typeface="Calibri"/>
              </a:rPr>
              <a:t>A small </a:t>
            </a:r>
            <a:r>
              <a:rPr lang="en-US" sz="2400" b="1" spc="-5" dirty="0">
                <a:solidFill>
                  <a:srgbClr val="001F5F"/>
                </a:solidFill>
                <a:latin typeface="Maiandra GD" panose="020E0502030308020204" pitchFamily="34" charset="0"/>
                <a:cs typeface="Calibri"/>
              </a:rPr>
              <a:t>amount </a:t>
            </a:r>
            <a:r>
              <a:rPr lang="en-US" sz="2400" b="1" dirty="0">
                <a:solidFill>
                  <a:srgbClr val="001F5F"/>
                </a:solidFill>
                <a:latin typeface="Maiandra GD" panose="020E0502030308020204" pitchFamily="34" charset="0"/>
                <a:cs typeface="Calibri"/>
              </a:rPr>
              <a:t>of the </a:t>
            </a:r>
            <a:r>
              <a:rPr lang="en-US" sz="2400" b="1" spc="-5" dirty="0">
                <a:solidFill>
                  <a:srgbClr val="001F5F"/>
                </a:solidFill>
                <a:latin typeface="Maiandra GD" panose="020E0502030308020204" pitchFamily="34" charset="0"/>
                <a:cs typeface="Calibri"/>
              </a:rPr>
              <a:t>solvent </a:t>
            </a:r>
            <a:r>
              <a:rPr lang="en-US" sz="2400" b="1" dirty="0">
                <a:solidFill>
                  <a:srgbClr val="001F5F"/>
                </a:solidFill>
                <a:latin typeface="Maiandra GD" panose="020E0502030308020204" pitchFamily="34" charset="0"/>
                <a:cs typeface="Calibri"/>
              </a:rPr>
              <a:t>is </a:t>
            </a:r>
            <a:r>
              <a:rPr lang="en-US" sz="2400" b="1" spc="-5" dirty="0">
                <a:solidFill>
                  <a:srgbClr val="001F5F"/>
                </a:solidFill>
                <a:latin typeface="Maiandra GD" panose="020E0502030308020204" pitchFamily="34" charset="0"/>
                <a:cs typeface="Calibri"/>
              </a:rPr>
              <a:t>added </a:t>
            </a:r>
            <a:r>
              <a:rPr lang="en-US" sz="2400" b="1" dirty="0">
                <a:solidFill>
                  <a:srgbClr val="001F5F"/>
                </a:solidFill>
                <a:latin typeface="Maiandra GD" panose="020E0502030308020204" pitchFamily="34" charset="0"/>
                <a:cs typeface="Calibri"/>
              </a:rPr>
              <a:t>to</a:t>
            </a:r>
            <a:r>
              <a:rPr lang="en-US" sz="2400" b="1" spc="695" dirty="0">
                <a:solidFill>
                  <a:srgbClr val="001F5F"/>
                </a:solidFill>
                <a:latin typeface="Maiandra GD" panose="020E0502030308020204" pitchFamily="34" charset="0"/>
                <a:cs typeface="Calibri"/>
              </a:rPr>
              <a:t> </a:t>
            </a:r>
            <a:r>
              <a:rPr lang="en-US" sz="2400" b="1" dirty="0">
                <a:solidFill>
                  <a:srgbClr val="001F5F"/>
                </a:solidFill>
                <a:latin typeface="Maiandra GD" panose="020E0502030308020204" pitchFamily="34" charset="0"/>
                <a:cs typeface="Calibri"/>
              </a:rPr>
              <a:t>a flask containing </a:t>
            </a:r>
            <a:r>
              <a:rPr lang="en-US" sz="2400" b="1" spc="-5" dirty="0">
                <a:solidFill>
                  <a:srgbClr val="001F5F"/>
                </a:solidFill>
                <a:latin typeface="Maiandra GD" panose="020E0502030308020204" pitchFamily="34" charset="0"/>
                <a:cs typeface="Calibri"/>
              </a:rPr>
              <a:t>an impure </a:t>
            </a:r>
            <a:r>
              <a:rPr lang="en-US" sz="2400" b="1" dirty="0">
                <a:solidFill>
                  <a:srgbClr val="001F5F"/>
                </a:solidFill>
                <a:latin typeface="Maiandra GD" panose="020E0502030308020204" pitchFamily="34" charset="0"/>
                <a:cs typeface="Calibri"/>
              </a:rPr>
              <a:t>solid. </a:t>
            </a:r>
            <a:r>
              <a:rPr lang="en-US" sz="2400" b="1" spc="-5" dirty="0">
                <a:solidFill>
                  <a:srgbClr val="001F5F"/>
                </a:solidFill>
                <a:latin typeface="Maiandra GD" panose="020E0502030308020204" pitchFamily="34" charset="0"/>
                <a:cs typeface="Calibri"/>
              </a:rPr>
              <a:t>The  contents </a:t>
            </a:r>
            <a:r>
              <a:rPr lang="en-US" sz="2400" b="1" dirty="0">
                <a:solidFill>
                  <a:srgbClr val="001F5F"/>
                </a:solidFill>
                <a:latin typeface="Maiandra GD" panose="020E0502030308020204" pitchFamily="34" charset="0"/>
                <a:cs typeface="Calibri"/>
              </a:rPr>
              <a:t>of </a:t>
            </a:r>
            <a:r>
              <a:rPr lang="en-US" sz="2400" b="1" spc="-5" dirty="0">
                <a:solidFill>
                  <a:srgbClr val="001F5F"/>
                </a:solidFill>
                <a:latin typeface="Maiandra GD" panose="020E0502030308020204" pitchFamily="34" charset="0"/>
                <a:cs typeface="Calibri"/>
              </a:rPr>
              <a:t>the </a:t>
            </a:r>
            <a:r>
              <a:rPr lang="en-US" sz="2400" b="1" dirty="0">
                <a:solidFill>
                  <a:srgbClr val="001F5F"/>
                </a:solidFill>
                <a:latin typeface="Maiandra GD" panose="020E0502030308020204" pitchFamily="34" charset="0"/>
                <a:cs typeface="Calibri"/>
              </a:rPr>
              <a:t>flask </a:t>
            </a:r>
            <a:r>
              <a:rPr lang="en-US" sz="2400" b="1" spc="-5" dirty="0">
                <a:solidFill>
                  <a:srgbClr val="001F5F"/>
                </a:solidFill>
                <a:latin typeface="Maiandra GD" panose="020E0502030308020204" pitchFamily="34" charset="0"/>
                <a:cs typeface="Calibri"/>
              </a:rPr>
              <a:t>are heated until </a:t>
            </a:r>
            <a:r>
              <a:rPr lang="en-US" sz="2400" b="1" dirty="0">
                <a:solidFill>
                  <a:srgbClr val="001F5F"/>
                </a:solidFill>
                <a:latin typeface="Maiandra GD" panose="020E0502030308020204" pitchFamily="34" charset="0"/>
                <a:cs typeface="Calibri"/>
              </a:rPr>
              <a:t>the  solid </a:t>
            </a:r>
            <a:r>
              <a:rPr lang="en-US" sz="2400" b="1" spc="-5" dirty="0">
                <a:solidFill>
                  <a:srgbClr val="001F5F"/>
                </a:solidFill>
                <a:latin typeface="Maiandra GD" panose="020E0502030308020204" pitchFamily="34" charset="0"/>
                <a:cs typeface="Calibri"/>
              </a:rPr>
              <a:t>dissolves. Then </a:t>
            </a:r>
            <a:r>
              <a:rPr lang="en-US" sz="2400" b="1" dirty="0">
                <a:solidFill>
                  <a:srgbClr val="001F5F"/>
                </a:solidFill>
                <a:latin typeface="Maiandra GD" panose="020E0502030308020204" pitchFamily="34" charset="0"/>
                <a:cs typeface="Calibri"/>
              </a:rPr>
              <a:t>the solution is </a:t>
            </a:r>
            <a:r>
              <a:rPr lang="en-US" sz="2400" b="1" spc="-5" dirty="0">
                <a:solidFill>
                  <a:srgbClr val="001F5F"/>
                </a:solidFill>
                <a:latin typeface="Maiandra GD" panose="020E0502030308020204" pitchFamily="34" charset="0"/>
                <a:cs typeface="Calibri"/>
              </a:rPr>
              <a:t>cooled. </a:t>
            </a:r>
            <a:r>
              <a:rPr lang="en-US" sz="2400" b="1" dirty="0">
                <a:solidFill>
                  <a:srgbClr val="001F5F"/>
                </a:solidFill>
                <a:latin typeface="Maiandra GD" panose="020E0502030308020204" pitchFamily="34" charset="0"/>
                <a:cs typeface="Calibri"/>
              </a:rPr>
              <a:t>A  </a:t>
            </a:r>
            <a:r>
              <a:rPr lang="en-US" sz="2400" b="1" spc="-5" dirty="0">
                <a:solidFill>
                  <a:srgbClr val="001F5F"/>
                </a:solidFill>
                <a:latin typeface="Maiandra GD" panose="020E0502030308020204" pitchFamily="34" charset="0"/>
                <a:cs typeface="Calibri"/>
              </a:rPr>
              <a:t>more pure </a:t>
            </a:r>
            <a:r>
              <a:rPr lang="en-US" sz="2400" b="1" dirty="0">
                <a:solidFill>
                  <a:srgbClr val="001F5F"/>
                </a:solidFill>
                <a:latin typeface="Maiandra GD" panose="020E0502030308020204" pitchFamily="34" charset="0"/>
                <a:cs typeface="Calibri"/>
              </a:rPr>
              <a:t>solid </a:t>
            </a:r>
            <a:r>
              <a:rPr lang="en-US" sz="2400" b="1" spc="-5" dirty="0">
                <a:solidFill>
                  <a:srgbClr val="001F5F"/>
                </a:solidFill>
                <a:latin typeface="Maiandra GD" panose="020E0502030308020204" pitchFamily="34" charset="0"/>
                <a:cs typeface="Calibri"/>
              </a:rPr>
              <a:t>separates </a:t>
            </a:r>
            <a:r>
              <a:rPr lang="en-US" sz="2400" b="1" dirty="0">
                <a:solidFill>
                  <a:srgbClr val="001F5F"/>
                </a:solidFill>
                <a:latin typeface="Maiandra GD" panose="020E0502030308020204" pitchFamily="34" charset="0"/>
                <a:cs typeface="Calibri"/>
              </a:rPr>
              <a:t>out, </a:t>
            </a:r>
            <a:r>
              <a:rPr lang="en-US" sz="2400" b="1" spc="-5" dirty="0">
                <a:solidFill>
                  <a:srgbClr val="001F5F"/>
                </a:solidFill>
                <a:latin typeface="Maiandra GD" panose="020E0502030308020204" pitchFamily="34" charset="0"/>
                <a:cs typeface="Calibri"/>
              </a:rPr>
              <a:t>leaving  impurities dissolved </a:t>
            </a:r>
            <a:r>
              <a:rPr lang="en-US" sz="2400" b="1" dirty="0">
                <a:solidFill>
                  <a:srgbClr val="001F5F"/>
                </a:solidFill>
                <a:latin typeface="Maiandra GD" panose="020E0502030308020204" pitchFamily="34" charset="0"/>
                <a:cs typeface="Calibri"/>
              </a:rPr>
              <a:t>in </a:t>
            </a:r>
            <a:r>
              <a:rPr lang="en-US" sz="2400" b="1" spc="-5" dirty="0">
                <a:solidFill>
                  <a:srgbClr val="001F5F"/>
                </a:solidFill>
                <a:latin typeface="Maiandra GD" panose="020E0502030308020204" pitchFamily="34" charset="0"/>
                <a:cs typeface="Calibri"/>
              </a:rPr>
              <a:t>the</a:t>
            </a:r>
            <a:r>
              <a:rPr lang="en-US" sz="2400" b="1" spc="-15" dirty="0">
                <a:solidFill>
                  <a:srgbClr val="001F5F"/>
                </a:solidFill>
                <a:latin typeface="Maiandra GD" panose="020E0502030308020204" pitchFamily="34" charset="0"/>
                <a:cs typeface="Calibri"/>
              </a:rPr>
              <a:t> </a:t>
            </a:r>
            <a:r>
              <a:rPr lang="en-US" sz="2400" b="1" spc="-5" dirty="0">
                <a:solidFill>
                  <a:srgbClr val="001F5F"/>
                </a:solidFill>
                <a:latin typeface="Maiandra GD" panose="020E0502030308020204" pitchFamily="34" charset="0"/>
                <a:cs typeface="Calibri"/>
              </a:rPr>
              <a:t>solvent.</a:t>
            </a:r>
            <a:endParaRPr lang="en-US" sz="2400" b="1" dirty="0">
              <a:latin typeface="Maiandra GD" panose="020E0502030308020204" pitchFamily="34" charset="0"/>
              <a:cs typeface="Calibri"/>
            </a:endParaRPr>
          </a:p>
          <a:p>
            <a:pPr marL="355600" indent="-342900">
              <a:lnSpc>
                <a:spcPct val="100000"/>
              </a:lnSpc>
              <a:spcBef>
                <a:spcPts val="1800"/>
              </a:spcBef>
              <a:buFont typeface="Arial"/>
              <a:buChar char="•"/>
              <a:tabLst>
                <a:tab pos="354965" algn="l"/>
                <a:tab pos="355600" algn="l"/>
              </a:tabLst>
            </a:pPr>
            <a:endParaRPr lang="en-US" sz="2400" b="1" dirty="0">
              <a:latin typeface="Maiandra GD" panose="020E0502030308020204" pitchFamily="34" charset="0"/>
              <a:cs typeface="Calibri"/>
            </a:endParaRPr>
          </a:p>
          <a:p>
            <a:pPr marL="355600" indent="-342900">
              <a:lnSpc>
                <a:spcPct val="100000"/>
              </a:lnSpc>
              <a:spcBef>
                <a:spcPts val="100"/>
              </a:spcBef>
              <a:buFont typeface="Arial"/>
              <a:buChar char="•"/>
              <a:tabLst>
                <a:tab pos="354965" algn="l"/>
                <a:tab pos="355600" algn="l"/>
                <a:tab pos="3524885" algn="l"/>
                <a:tab pos="4038600" algn="l"/>
                <a:tab pos="4565650" algn="l"/>
                <a:tab pos="5030470" algn="l"/>
                <a:tab pos="6625590" algn="l"/>
                <a:tab pos="7692390" algn="l"/>
              </a:tabLst>
            </a:pPr>
            <a:endParaRPr sz="2400" b="1" dirty="0">
              <a:latin typeface="Maiandra GD" panose="020E0502030308020204" pitchFamily="34" charset="0"/>
              <a:cs typeface="Calibri"/>
            </a:endParaRPr>
          </a:p>
        </p:txBody>
      </p:sp>
      <p:sp>
        <p:nvSpPr>
          <p:cNvPr id="6" name="object 3">
            <a:extLst>
              <a:ext uri="{FF2B5EF4-FFF2-40B4-BE49-F238E27FC236}">
                <a16:creationId xmlns:a16="http://schemas.microsoft.com/office/drawing/2014/main" id="{F4C62610-6FFE-45F1-B495-B613DF359CD9}"/>
              </a:ext>
            </a:extLst>
          </p:cNvPr>
          <p:cNvSpPr txBox="1"/>
          <p:nvPr/>
        </p:nvSpPr>
        <p:spPr>
          <a:xfrm>
            <a:off x="491098" y="3243266"/>
            <a:ext cx="11531599" cy="2205347"/>
          </a:xfrm>
          <a:prstGeom prst="rect">
            <a:avLst/>
          </a:prstGeom>
        </p:spPr>
        <p:txBody>
          <a:bodyPr vert="horz" wrap="square" lIns="0" tIns="12700" rIns="0" bIns="0" rtlCol="0">
            <a:spAutoFit/>
          </a:bodyPr>
          <a:lstStyle/>
          <a:p>
            <a:pPr marL="12700" marR="5080">
              <a:lnSpc>
                <a:spcPct val="135700"/>
              </a:lnSpc>
              <a:spcBef>
                <a:spcPts val="100"/>
              </a:spcBef>
            </a:pP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1.0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g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of crude benzoic </a:t>
            </a:r>
            <a:r>
              <a:rPr sz="2400" b="1" spc="-10" dirty="0">
                <a:latin typeface="Maiandra GD" panose="020E0502030308020204" pitchFamily="34" charset="0"/>
                <a:ea typeface="Microsoft Sans Serif" panose="020B0604020202020204" pitchFamily="34" charset="0"/>
                <a:cs typeface="Microsoft Sans Serif" panose="020B0604020202020204" pitchFamily="34" charset="0"/>
              </a:rPr>
              <a:t>acid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is </a:t>
            </a:r>
            <a:r>
              <a:rPr sz="2400" b="1" spc="-10" dirty="0">
                <a:latin typeface="Maiandra GD" panose="020E0502030308020204" pitchFamily="34" charset="0"/>
                <a:ea typeface="Microsoft Sans Serif" panose="020B0604020202020204" pitchFamily="34" charset="0"/>
                <a:cs typeface="Microsoft Sans Serif" panose="020B0604020202020204" pitchFamily="34" charset="0"/>
              </a:rPr>
              <a:t>taken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in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a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50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ml </a:t>
            </a:r>
            <a:r>
              <a:rPr sz="2400" b="1" spc="-10" dirty="0">
                <a:latin typeface="Maiandra GD" panose="020E0502030308020204" pitchFamily="34" charset="0"/>
                <a:ea typeface="Microsoft Sans Serif" panose="020B0604020202020204" pitchFamily="34" charset="0"/>
                <a:cs typeface="Microsoft Sans Serif" panose="020B0604020202020204" pitchFamily="34" charset="0"/>
              </a:rPr>
              <a:t>flask.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Add a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little water and</a:t>
            </a:r>
            <a:r>
              <a:rPr sz="2400" b="1" spc="-50" dirty="0">
                <a:latin typeface="Maiandra GD" panose="020E0502030308020204" pitchFamily="34" charset="0"/>
                <a:ea typeface="Microsoft Sans Serif" panose="020B0604020202020204" pitchFamily="34" charset="0"/>
                <a:cs typeface="Microsoft Sans Serif" panose="020B0604020202020204" pitchFamily="34" charset="0"/>
              </a:rPr>
              <a:t>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boil</a:t>
            </a:r>
            <a:endParaRPr sz="24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12700" marR="2023745">
              <a:lnSpc>
                <a:spcPts val="4560"/>
              </a:lnSpc>
              <a:spcBef>
                <a:spcPts val="340"/>
              </a:spcBef>
            </a:pP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Some contaminants will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not </a:t>
            </a:r>
            <a:r>
              <a:rPr sz="2400" b="1" spc="-10" dirty="0">
                <a:latin typeface="Maiandra GD" panose="020E0502030308020204" pitchFamily="34" charset="0"/>
                <a:ea typeface="Microsoft Sans Serif" panose="020B0604020202020204" pitchFamily="34" charset="0"/>
                <a:cs typeface="Microsoft Sans Serif" panose="020B0604020202020204" pitchFamily="34" charset="0"/>
              </a:rPr>
              <a:t>dissolve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Transfer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to a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conical </a:t>
            </a:r>
            <a:r>
              <a:rPr sz="2400" b="1" spc="-10" dirty="0">
                <a:latin typeface="Maiandra GD" panose="020E0502030308020204" pitchFamily="34" charset="0"/>
                <a:ea typeface="Microsoft Sans Serif" panose="020B0604020202020204" pitchFamily="34" charset="0"/>
                <a:cs typeface="Microsoft Sans Serif" panose="020B0604020202020204" pitchFamily="34" charset="0"/>
              </a:rPr>
              <a:t>flask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and</a:t>
            </a:r>
            <a:r>
              <a:rPr sz="2400" b="1" spc="-80" dirty="0">
                <a:latin typeface="Maiandra GD" panose="020E0502030308020204" pitchFamily="34" charset="0"/>
                <a:ea typeface="Microsoft Sans Serif" panose="020B0604020202020204" pitchFamily="34" charset="0"/>
                <a:cs typeface="Microsoft Sans Serif" panose="020B0604020202020204" pitchFamily="34" charset="0"/>
              </a:rPr>
              <a:t>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cool</a:t>
            </a:r>
            <a:endParaRPr sz="24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12700">
              <a:lnSpc>
                <a:spcPct val="100000"/>
              </a:lnSpc>
              <a:spcBef>
                <a:spcPts val="840"/>
              </a:spcBef>
            </a:pP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Filter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sz="2400" b="1" spc="-10" dirty="0">
                <a:latin typeface="Maiandra GD" panose="020E0502030308020204" pitchFamily="34" charset="0"/>
                <a:ea typeface="Microsoft Sans Serif" panose="020B0604020202020204" pitchFamily="34" charset="0"/>
                <a:cs typeface="Microsoft Sans Serif" panose="020B0604020202020204" pitchFamily="34" charset="0"/>
              </a:rPr>
              <a:t>crystals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and allow </a:t>
            </a:r>
            <a:r>
              <a:rPr sz="2400" b="1" dirty="0">
                <a:latin typeface="Maiandra GD" panose="020E0502030308020204" pitchFamily="34" charset="0"/>
                <a:ea typeface="Microsoft Sans Serif" panose="020B0604020202020204" pitchFamily="34" charset="0"/>
                <a:cs typeface="Microsoft Sans Serif" panose="020B0604020202020204" pitchFamily="34" charset="0"/>
              </a:rPr>
              <a:t>to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dry for 5-10</a:t>
            </a:r>
            <a:r>
              <a:rPr sz="2400" b="1" spc="-80" dirty="0">
                <a:latin typeface="Maiandra GD" panose="020E0502030308020204" pitchFamily="34" charset="0"/>
                <a:ea typeface="Microsoft Sans Serif" panose="020B0604020202020204" pitchFamily="34" charset="0"/>
                <a:cs typeface="Microsoft Sans Serif" panose="020B0604020202020204" pitchFamily="34" charset="0"/>
              </a:rPr>
              <a:t> </a:t>
            </a:r>
            <a:r>
              <a:rPr sz="2400" b="1" spc="-5" dirty="0">
                <a:latin typeface="Maiandra GD" panose="020E0502030308020204" pitchFamily="34" charset="0"/>
                <a:ea typeface="Microsoft Sans Serif" panose="020B0604020202020204" pitchFamily="34" charset="0"/>
                <a:cs typeface="Microsoft Sans Serif" panose="020B0604020202020204" pitchFamily="34" charset="0"/>
              </a:rPr>
              <a:t>mins</a:t>
            </a:r>
            <a:endParaRPr sz="24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7" name="object 4">
            <a:extLst>
              <a:ext uri="{FF2B5EF4-FFF2-40B4-BE49-F238E27FC236}">
                <a16:creationId xmlns:a16="http://schemas.microsoft.com/office/drawing/2014/main" id="{7BC1A7C7-FE6F-4FDE-AA94-49768AC28D8B}"/>
              </a:ext>
            </a:extLst>
          </p:cNvPr>
          <p:cNvSpPr txBox="1"/>
          <p:nvPr/>
        </p:nvSpPr>
        <p:spPr>
          <a:xfrm>
            <a:off x="7598622" y="6059170"/>
            <a:ext cx="1934845" cy="566822"/>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aiandra GD" panose="020E0502030308020204" pitchFamily="34" charset="0"/>
                <a:cs typeface="Calibri"/>
              </a:rPr>
              <a:t>Impure </a:t>
            </a:r>
            <a:r>
              <a:rPr sz="1800" b="1" dirty="0">
                <a:latin typeface="Maiandra GD" panose="020E0502030308020204" pitchFamily="34" charset="0"/>
                <a:cs typeface="Calibri"/>
              </a:rPr>
              <a:t>benzoic</a:t>
            </a:r>
            <a:r>
              <a:rPr sz="1800" b="1" spc="-45" dirty="0">
                <a:latin typeface="Maiandra GD" panose="020E0502030308020204" pitchFamily="34" charset="0"/>
                <a:cs typeface="Calibri"/>
              </a:rPr>
              <a:t> </a:t>
            </a:r>
            <a:r>
              <a:rPr sz="1800" b="1" spc="-5" dirty="0">
                <a:latin typeface="Maiandra GD" panose="020E0502030308020204" pitchFamily="34" charset="0"/>
                <a:cs typeface="Calibri"/>
              </a:rPr>
              <a:t>acid</a:t>
            </a:r>
            <a:endParaRPr sz="1800" b="1" dirty="0">
              <a:latin typeface="Maiandra GD" panose="020E0502030308020204" pitchFamily="34" charset="0"/>
              <a:cs typeface="Calibri"/>
            </a:endParaRPr>
          </a:p>
        </p:txBody>
      </p:sp>
      <p:sp>
        <p:nvSpPr>
          <p:cNvPr id="8" name="object 5">
            <a:extLst>
              <a:ext uri="{FF2B5EF4-FFF2-40B4-BE49-F238E27FC236}">
                <a16:creationId xmlns:a16="http://schemas.microsoft.com/office/drawing/2014/main" id="{82A7A81B-14FA-4A31-8E59-27E379599DC7}"/>
              </a:ext>
            </a:extLst>
          </p:cNvPr>
          <p:cNvSpPr txBox="1"/>
          <p:nvPr/>
        </p:nvSpPr>
        <p:spPr>
          <a:xfrm>
            <a:off x="10177780" y="5962749"/>
            <a:ext cx="1709420" cy="843821"/>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Maiandra GD" panose="020E0502030308020204" pitchFamily="34" charset="0"/>
                <a:cs typeface="Calibri"/>
              </a:rPr>
              <a:t>Benzoic </a:t>
            </a:r>
            <a:r>
              <a:rPr sz="1800" b="1" spc="-5" dirty="0">
                <a:latin typeface="Maiandra GD" panose="020E0502030308020204" pitchFamily="34" charset="0"/>
                <a:cs typeface="Calibri"/>
              </a:rPr>
              <a:t>acid</a:t>
            </a:r>
            <a:r>
              <a:rPr sz="1800" b="1" spc="-85" dirty="0">
                <a:latin typeface="Maiandra GD" panose="020E0502030308020204" pitchFamily="34" charset="0"/>
                <a:cs typeface="Calibri"/>
              </a:rPr>
              <a:t> </a:t>
            </a:r>
            <a:r>
              <a:rPr sz="1800" b="1" spc="-5" dirty="0">
                <a:latin typeface="Maiandra GD" panose="020E0502030308020204" pitchFamily="34" charset="0"/>
                <a:cs typeface="Calibri"/>
              </a:rPr>
              <a:t>after  recrystallisation</a:t>
            </a:r>
            <a:endParaRPr sz="1800" b="1" dirty="0">
              <a:latin typeface="Maiandra GD" panose="020E0502030308020204" pitchFamily="34" charset="0"/>
              <a:cs typeface="Calibri"/>
            </a:endParaRPr>
          </a:p>
        </p:txBody>
      </p:sp>
      <p:sp>
        <p:nvSpPr>
          <p:cNvPr id="9" name="object 6">
            <a:extLst>
              <a:ext uri="{FF2B5EF4-FFF2-40B4-BE49-F238E27FC236}">
                <a16:creationId xmlns:a16="http://schemas.microsoft.com/office/drawing/2014/main" id="{87B986AF-4C3C-477C-B713-12064D4407BF}"/>
              </a:ext>
            </a:extLst>
          </p:cNvPr>
          <p:cNvSpPr/>
          <p:nvPr/>
        </p:nvSpPr>
        <p:spPr>
          <a:xfrm>
            <a:off x="7501467" y="4500770"/>
            <a:ext cx="2032000" cy="1274341"/>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
        <p:nvSpPr>
          <p:cNvPr id="10" name="object 7">
            <a:extLst>
              <a:ext uri="{FF2B5EF4-FFF2-40B4-BE49-F238E27FC236}">
                <a16:creationId xmlns:a16="http://schemas.microsoft.com/office/drawing/2014/main" id="{53F0B671-F785-45F0-ACD9-DA6990DEA124}"/>
              </a:ext>
            </a:extLst>
          </p:cNvPr>
          <p:cNvSpPr/>
          <p:nvPr/>
        </p:nvSpPr>
        <p:spPr>
          <a:xfrm>
            <a:off x="9753600" y="4422140"/>
            <a:ext cx="2133600" cy="1419860"/>
          </a:xfrm>
          <a:prstGeom prst="rect">
            <a:avLst/>
          </a:prstGeom>
          <a:blipFill>
            <a:blip r:embed="rId3" cstate="print"/>
            <a:stretch>
              <a:fillRect/>
            </a:stretch>
          </a:blipFill>
        </p:spPr>
        <p:txBody>
          <a:bodyPr wrap="square" lIns="0" tIns="0" rIns="0" bIns="0" rtlCol="0"/>
          <a:lstStyle/>
          <a:p>
            <a:endParaRPr b="1" dirty="0">
              <a:latin typeface="Maiandra GD" panose="020E0502030308020204" pitchFamily="34" charset="0"/>
            </a:endParaRPr>
          </a:p>
        </p:txBody>
      </p:sp>
      <p:sp>
        <p:nvSpPr>
          <p:cNvPr id="11" name="Rectangle 10">
            <a:extLst>
              <a:ext uri="{FF2B5EF4-FFF2-40B4-BE49-F238E27FC236}">
                <a16:creationId xmlns:a16="http://schemas.microsoft.com/office/drawing/2014/main" id="{A68622C7-CB76-4F11-869F-FFA7DE833044}"/>
              </a:ext>
            </a:extLst>
          </p:cNvPr>
          <p:cNvSpPr/>
          <p:nvPr/>
        </p:nvSpPr>
        <p:spPr>
          <a:xfrm>
            <a:off x="491098" y="2917301"/>
            <a:ext cx="4040530" cy="461665"/>
          </a:xfrm>
          <a:prstGeom prst="rect">
            <a:avLst/>
          </a:prstGeom>
        </p:spPr>
        <p:txBody>
          <a:bodyPr wrap="none">
            <a:spAutoFit/>
          </a:bodyPr>
          <a:lstStyle/>
          <a:p>
            <a:r>
              <a:rPr lang="en-IN" sz="2400" b="1" spc="-5" dirty="0">
                <a:latin typeface="Maiandra GD" panose="020E0502030308020204" pitchFamily="34" charset="0"/>
                <a:cs typeface="Arial Narrow"/>
              </a:rPr>
              <a:t>Example for recrystallisation:</a:t>
            </a:r>
            <a:endParaRPr lang="en-IN" sz="2400" b="1" dirty="0">
              <a:latin typeface="Maiandra GD" panose="020E0502030308020204" pitchFamily="34" charset="0"/>
            </a:endParaRPr>
          </a:p>
        </p:txBody>
      </p:sp>
    </p:spTree>
    <p:extLst>
      <p:ext uri="{BB962C8B-B14F-4D97-AF65-F5344CB8AC3E}">
        <p14:creationId xmlns:p14="http://schemas.microsoft.com/office/powerpoint/2010/main" val="420159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CD57E8-0E53-44E1-BB7B-73633755E39E}"/>
              </a:ext>
            </a:extLst>
          </p:cNvPr>
          <p:cNvSpPr/>
          <p:nvPr/>
        </p:nvSpPr>
        <p:spPr>
          <a:xfrm rot="20709250">
            <a:off x="2900371" y="1051365"/>
            <a:ext cx="6849913" cy="5170646"/>
          </a:xfrm>
          <a:prstGeom prst="rect">
            <a:avLst/>
          </a:prstGeom>
        </p:spPr>
        <p:txBody>
          <a:bodyPr wrap="square">
            <a:spAutoFit/>
          </a:bodyPr>
          <a:lstStyle/>
          <a:p>
            <a:pPr algn="ctr"/>
            <a:r>
              <a:rPr lang="en-IN" sz="6600" b="1" spc="-5" dirty="0">
                <a:solidFill>
                  <a:srgbClr val="0070C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Filtration </a:t>
            </a:r>
          </a:p>
          <a:p>
            <a:pPr algn="ctr"/>
            <a:r>
              <a:rPr lang="en-IN" sz="6600" b="1" spc="-5" dirty="0">
                <a:solidFill>
                  <a:srgbClr val="FF000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&amp;</a:t>
            </a:r>
          </a:p>
          <a:p>
            <a:pPr algn="ctr"/>
            <a:r>
              <a:rPr lang="en-IN" sz="6600" b="1" spc="-5" dirty="0">
                <a:solidFill>
                  <a:srgbClr val="0070C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 </a:t>
            </a:r>
            <a:r>
              <a:rPr lang="en-US" sz="6600" b="1" i="0" dirty="0">
                <a:solidFill>
                  <a:srgbClr val="00206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Decantation</a:t>
            </a:r>
            <a:r>
              <a:rPr lang="en-US" sz="6600" b="1" i="0"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endParaRPr lang="en-US" sz="6600" b="1" i="0" dirty="0">
              <a:solidFill>
                <a:srgbClr val="7030A0"/>
              </a:solidFill>
              <a:effectLst>
                <a:outerShdw blurRad="38100" dist="38100" dir="2700000" algn="tl">
                  <a:srgbClr val="000000">
                    <a:alpha val="43137"/>
                  </a:srgbClr>
                </a:outerShdw>
              </a:effectLst>
              <a:latin typeface="Maiandra GD" panose="020E0502030308020204" pitchFamily="34" charset="0"/>
            </a:endParaRPr>
          </a:p>
          <a:p>
            <a:endParaRPr lang="en-US" sz="6600" b="1" i="0"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a:p>
            <a:endParaRPr lang="en-IN" sz="6600" b="1" dirty="0">
              <a:solidFill>
                <a:srgbClr val="0070C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7693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1F098A-CA96-4E1A-B1E8-0448BDAE6579}"/>
              </a:ext>
            </a:extLst>
          </p:cNvPr>
          <p:cNvSpPr/>
          <p:nvPr/>
        </p:nvSpPr>
        <p:spPr>
          <a:xfrm>
            <a:off x="5075905" y="0"/>
            <a:ext cx="2198102" cy="707886"/>
          </a:xfrm>
          <a:prstGeom prst="rect">
            <a:avLst/>
          </a:prstGeom>
        </p:spPr>
        <p:txBody>
          <a:bodyPr wrap="none">
            <a:spAutoFit/>
          </a:bodyPr>
          <a:lstStyle/>
          <a:p>
            <a:r>
              <a:rPr lang="en-IN" sz="40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Filtration</a:t>
            </a:r>
            <a:endParaRPr lang="en-IN" sz="40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Rectangle 2">
            <a:extLst>
              <a:ext uri="{FF2B5EF4-FFF2-40B4-BE49-F238E27FC236}">
                <a16:creationId xmlns:a16="http://schemas.microsoft.com/office/drawing/2014/main" id="{3EC6C8BC-DA13-4455-92EA-3A73859D6DDC}"/>
              </a:ext>
            </a:extLst>
          </p:cNvPr>
          <p:cNvSpPr/>
          <p:nvPr/>
        </p:nvSpPr>
        <p:spPr>
          <a:xfrm>
            <a:off x="355599" y="753927"/>
            <a:ext cx="11514667" cy="1938992"/>
          </a:xfrm>
          <a:prstGeom prst="rect">
            <a:avLst/>
          </a:prstGeom>
        </p:spPr>
        <p:txBody>
          <a:bodyPr wrap="square">
            <a:spAutoFit/>
          </a:bodyPr>
          <a:lstStyle/>
          <a:p>
            <a:pPr marL="12700" marR="5080">
              <a:lnSpc>
                <a:spcPct val="100000"/>
              </a:lnSpc>
              <a:spcBef>
                <a:spcPts val="95"/>
              </a:spcBef>
              <a:tabLst>
                <a:tab pos="1521460" algn="l"/>
                <a:tab pos="1945005" algn="l"/>
                <a:tab pos="2644775" algn="l"/>
                <a:tab pos="3126740" algn="l"/>
                <a:tab pos="3746500" algn="l"/>
                <a:tab pos="4623435" algn="l"/>
                <a:tab pos="5854700" algn="l"/>
                <a:tab pos="7402195" algn="l"/>
              </a:tabLst>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Fi</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l</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tration is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on</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e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o</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 t</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h</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e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m</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s</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 app</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l</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ied p</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r</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ocesses in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organic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and pharmaceutical chemistry</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practices.</a:t>
            </a: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a:lnSpc>
                <a:spcPct val="100000"/>
              </a:lnSpc>
              <a:spcBef>
                <a:spcPts val="25"/>
              </a:spcBef>
            </a:pP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12700">
              <a:lnSpc>
                <a:spcPct val="100000"/>
              </a:lnSpc>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general,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filtration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is categorized into two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groups;</a:t>
            </a:r>
          </a:p>
          <a:p>
            <a:pPr>
              <a:lnSpc>
                <a:spcPct val="100000"/>
              </a:lnSpc>
              <a:spcBef>
                <a:spcPts val="25"/>
              </a:spcBef>
            </a:pP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783840" indent="-516255">
              <a:lnSpc>
                <a:spcPct val="100000"/>
              </a:lnSpc>
              <a:buAutoNum type="arabicPeriod"/>
              <a:tabLst>
                <a:tab pos="2783840" algn="l"/>
                <a:tab pos="2784475" algn="l"/>
              </a:tabLst>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Gravity</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filtration</a:t>
            </a:r>
          </a:p>
          <a:p>
            <a:pPr marL="2748915" indent="-515620">
              <a:lnSpc>
                <a:spcPct val="100000"/>
              </a:lnSpc>
              <a:spcBef>
                <a:spcPts val="5"/>
              </a:spcBef>
              <a:buAutoNum type="arabicPeriod"/>
              <a:tabLst>
                <a:tab pos="2748280" algn="l"/>
                <a:tab pos="2748915" algn="l"/>
              </a:tabLst>
            </a:pPr>
            <a:r>
              <a:rPr lang="en-US" sz="2000" b="1" spc="-45" dirty="0">
                <a:latin typeface="Maiandra GD" panose="020E0502030308020204" pitchFamily="34" charset="0"/>
                <a:ea typeface="Microsoft Sans Serif" panose="020B0604020202020204" pitchFamily="34" charset="0"/>
                <a:cs typeface="Microsoft Sans Serif" panose="020B0604020202020204" pitchFamily="34" charset="0"/>
              </a:rPr>
              <a:t>Vacuum</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filtration</a:t>
            </a: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6" name="Rectangle 5">
            <a:extLst>
              <a:ext uri="{FF2B5EF4-FFF2-40B4-BE49-F238E27FC236}">
                <a16:creationId xmlns:a16="http://schemas.microsoft.com/office/drawing/2014/main" id="{4AC70462-4F10-4827-842F-A35BBD912B15}"/>
              </a:ext>
            </a:extLst>
          </p:cNvPr>
          <p:cNvSpPr/>
          <p:nvPr/>
        </p:nvSpPr>
        <p:spPr>
          <a:xfrm>
            <a:off x="220134" y="3237005"/>
            <a:ext cx="5740400" cy="2585323"/>
          </a:xfrm>
          <a:prstGeom prst="rect">
            <a:avLst/>
          </a:prstGeom>
        </p:spPr>
        <p:txBody>
          <a:bodyPr wrap="square">
            <a:spAutoFit/>
          </a:bodyPr>
          <a:lstStyle/>
          <a:p>
            <a:pPr marL="317500" marR="377825" indent="-292735">
              <a:lnSpc>
                <a:spcPct val="100000"/>
              </a:lnSpc>
              <a:spcBef>
                <a:spcPts val="95"/>
              </a:spcBef>
              <a:buClr>
                <a:srgbClr val="71A276"/>
              </a:buClr>
              <a:buSzPct val="69642"/>
              <a:buFont typeface="Wingdings 2"/>
              <a:buChar char=""/>
              <a:tabLst>
                <a:tab pos="318135" algn="l"/>
                <a:tab pos="2052955" algn="l"/>
              </a:tabLst>
            </a:pPr>
            <a:r>
              <a:rPr lang="en-US" b="1" spc="-5" dirty="0">
                <a:latin typeface="Maiandra GD" panose="020E0502030308020204" pitchFamily="34" charset="0"/>
              </a:rPr>
              <a:t>Place a piece of </a:t>
            </a:r>
            <a:r>
              <a:rPr lang="en-US" b="1" dirty="0">
                <a:latin typeface="Maiandra GD" panose="020E0502030308020204" pitchFamily="34" charset="0"/>
              </a:rPr>
              <a:t>filter </a:t>
            </a:r>
            <a:r>
              <a:rPr lang="en-US" b="1" spc="-5" dirty="0">
                <a:latin typeface="Maiandra GD" panose="020E0502030308020204" pitchFamily="34" charset="0"/>
              </a:rPr>
              <a:t>paper in a </a:t>
            </a:r>
            <a:r>
              <a:rPr lang="en-US" b="1" dirty="0">
                <a:latin typeface="Maiandra GD" panose="020E0502030308020204" pitchFamily="34" charset="0"/>
              </a:rPr>
              <a:t>filter </a:t>
            </a:r>
            <a:r>
              <a:rPr lang="en-US" b="1" spc="-5" dirty="0">
                <a:latin typeface="Maiandra GD" panose="020E0502030308020204" pitchFamily="34" charset="0"/>
              </a:rPr>
              <a:t>funnel.  </a:t>
            </a:r>
            <a:r>
              <a:rPr lang="en-US" b="1" spc="-15" dirty="0">
                <a:latin typeface="Maiandra GD" panose="020E0502030308020204" pitchFamily="34" charset="0"/>
              </a:rPr>
              <a:t>Position</a:t>
            </a:r>
            <a:r>
              <a:rPr lang="en-US" b="1" spc="-25" dirty="0">
                <a:latin typeface="Maiandra GD" panose="020E0502030308020204" pitchFamily="34" charset="0"/>
              </a:rPr>
              <a:t> </a:t>
            </a:r>
            <a:r>
              <a:rPr lang="en-US" b="1" spc="-5" dirty="0">
                <a:latin typeface="Maiandra GD" panose="020E0502030308020204" pitchFamily="34" charset="0"/>
              </a:rPr>
              <a:t>a </a:t>
            </a:r>
            <a:r>
              <a:rPr lang="en-US" b="1" spc="-15" dirty="0">
                <a:latin typeface="Maiandra GD" panose="020E0502030308020204" pitchFamily="34" charset="0"/>
              </a:rPr>
              <a:t>beaker </a:t>
            </a:r>
            <a:r>
              <a:rPr lang="en-US" b="1" dirty="0">
                <a:latin typeface="Maiandra GD" panose="020E0502030308020204" pitchFamily="34" charset="0"/>
              </a:rPr>
              <a:t>under </a:t>
            </a:r>
            <a:r>
              <a:rPr lang="en-US" b="1" spc="-5" dirty="0">
                <a:latin typeface="Maiandra GD" panose="020E0502030308020204" pitchFamily="34" charset="0"/>
              </a:rPr>
              <a:t>the </a:t>
            </a:r>
            <a:r>
              <a:rPr lang="en-US" b="1" dirty="0">
                <a:latin typeface="Maiandra GD" panose="020E0502030308020204" pitchFamily="34" charset="0"/>
              </a:rPr>
              <a:t>filter</a:t>
            </a:r>
            <a:r>
              <a:rPr lang="en-US" b="1" spc="-65" dirty="0">
                <a:latin typeface="Maiandra GD" panose="020E0502030308020204" pitchFamily="34" charset="0"/>
              </a:rPr>
              <a:t> </a:t>
            </a:r>
            <a:r>
              <a:rPr lang="en-US" b="1" dirty="0">
                <a:latin typeface="Maiandra GD" panose="020E0502030308020204" pitchFamily="34" charset="0"/>
              </a:rPr>
              <a:t>funnel.</a:t>
            </a:r>
          </a:p>
          <a:p>
            <a:pPr marL="317500" marR="5080" indent="-292735">
              <a:lnSpc>
                <a:spcPct val="100000"/>
              </a:lnSpc>
              <a:buClr>
                <a:srgbClr val="71A276"/>
              </a:buClr>
              <a:buSzPct val="69642"/>
              <a:buFont typeface="Wingdings 2"/>
              <a:buChar char=""/>
              <a:tabLst>
                <a:tab pos="318135" algn="l"/>
              </a:tabLst>
            </a:pPr>
            <a:r>
              <a:rPr lang="en-US" b="1" spc="-25" dirty="0">
                <a:latin typeface="Maiandra GD" panose="020E0502030308020204" pitchFamily="34" charset="0"/>
              </a:rPr>
              <a:t>Pour </a:t>
            </a:r>
            <a:r>
              <a:rPr lang="en-US" b="1" spc="-5" dirty="0">
                <a:latin typeface="Maiandra GD" panose="020E0502030308020204" pitchFamily="34" charset="0"/>
              </a:rPr>
              <a:t>the </a:t>
            </a:r>
            <a:r>
              <a:rPr lang="en-US" b="1" spc="-25" dirty="0">
                <a:latin typeface="Maiandra GD" panose="020E0502030308020204" pitchFamily="34" charset="0"/>
              </a:rPr>
              <a:t>mixture </a:t>
            </a:r>
            <a:r>
              <a:rPr lang="en-US" b="1" spc="-5" dirty="0">
                <a:latin typeface="Maiandra GD" panose="020E0502030308020204" pitchFamily="34" charset="0"/>
              </a:rPr>
              <a:t>into the </a:t>
            </a:r>
            <a:r>
              <a:rPr lang="en-US" b="1" dirty="0">
                <a:latin typeface="Maiandra GD" panose="020E0502030308020204" pitchFamily="34" charset="0"/>
              </a:rPr>
              <a:t>filter </a:t>
            </a:r>
            <a:r>
              <a:rPr lang="en-US" b="1" spc="-5" dirty="0">
                <a:latin typeface="Maiandra GD" panose="020E0502030308020204" pitchFamily="34" charset="0"/>
              </a:rPr>
              <a:t>funnel. </a:t>
            </a:r>
            <a:r>
              <a:rPr lang="en-US" b="1" spc="5" dirty="0">
                <a:latin typeface="Maiandra GD" panose="020E0502030308020204" pitchFamily="34" charset="0"/>
              </a:rPr>
              <a:t>The  </a:t>
            </a:r>
            <a:r>
              <a:rPr lang="en-US" b="1" spc="-5" dirty="0">
                <a:latin typeface="Maiandra GD" panose="020E0502030308020204" pitchFamily="34" charset="0"/>
              </a:rPr>
              <a:t>liquid passes </a:t>
            </a:r>
            <a:r>
              <a:rPr lang="en-US" b="1" spc="-20" dirty="0">
                <a:latin typeface="Maiandra GD" panose="020E0502030308020204" pitchFamily="34" charset="0"/>
              </a:rPr>
              <a:t>through </a:t>
            </a:r>
            <a:r>
              <a:rPr lang="en-US" b="1" spc="-5" dirty="0">
                <a:latin typeface="Maiandra GD" panose="020E0502030308020204" pitchFamily="34" charset="0"/>
              </a:rPr>
              <a:t>the </a:t>
            </a:r>
            <a:r>
              <a:rPr lang="en-US" b="1" dirty="0">
                <a:latin typeface="Maiandra GD" panose="020E0502030308020204" pitchFamily="34" charset="0"/>
              </a:rPr>
              <a:t>filter </a:t>
            </a:r>
            <a:r>
              <a:rPr lang="en-US" b="1" spc="-5" dirty="0">
                <a:latin typeface="Maiandra GD" panose="020E0502030308020204" pitchFamily="34" charset="0"/>
              </a:rPr>
              <a:t>paper </a:t>
            </a:r>
            <a:r>
              <a:rPr lang="en-US" b="1" spc="-20" dirty="0">
                <a:latin typeface="Maiandra GD" panose="020E0502030308020204" pitchFamily="34" charset="0"/>
              </a:rPr>
              <a:t>while </a:t>
            </a:r>
            <a:r>
              <a:rPr lang="en-US" b="1" spc="-5" dirty="0">
                <a:latin typeface="Maiandra GD" panose="020E0502030308020204" pitchFamily="34" charset="0"/>
              </a:rPr>
              <a:t>the  </a:t>
            </a:r>
            <a:r>
              <a:rPr lang="en-US" b="1" spc="-10" dirty="0">
                <a:latin typeface="Maiandra GD" panose="020E0502030308020204" pitchFamily="34" charset="0"/>
              </a:rPr>
              <a:t>insoluble </a:t>
            </a:r>
            <a:r>
              <a:rPr lang="en-US" b="1" spc="-5" dirty="0">
                <a:latin typeface="Maiandra GD" panose="020E0502030308020204" pitchFamily="34" charset="0"/>
              </a:rPr>
              <a:t>solids </a:t>
            </a:r>
            <a:r>
              <a:rPr lang="en-US" b="1" dirty="0">
                <a:latin typeface="Maiandra GD" panose="020E0502030308020204" pitchFamily="34" charset="0"/>
              </a:rPr>
              <a:t>does </a:t>
            </a:r>
            <a:r>
              <a:rPr lang="en-US" b="1" spc="-5" dirty="0">
                <a:latin typeface="Maiandra GD" panose="020E0502030308020204" pitchFamily="34" charset="0"/>
              </a:rPr>
              <a:t>not pass</a:t>
            </a:r>
            <a:r>
              <a:rPr lang="en-US" b="1" spc="-25" dirty="0">
                <a:latin typeface="Maiandra GD" panose="020E0502030308020204" pitchFamily="34" charset="0"/>
              </a:rPr>
              <a:t> </a:t>
            </a:r>
            <a:r>
              <a:rPr lang="en-US" b="1" spc="-20" dirty="0">
                <a:latin typeface="Maiandra GD" panose="020E0502030308020204" pitchFamily="34" charset="0"/>
              </a:rPr>
              <a:t>through.</a:t>
            </a:r>
          </a:p>
          <a:p>
            <a:pPr marL="317500" marR="97790" indent="-292735">
              <a:lnSpc>
                <a:spcPct val="100000"/>
              </a:lnSpc>
              <a:spcBef>
                <a:spcPts val="5"/>
              </a:spcBef>
              <a:buClr>
                <a:srgbClr val="71A276"/>
              </a:buClr>
              <a:buSzPct val="69642"/>
              <a:buFont typeface="Wingdings 2"/>
              <a:buChar char=""/>
              <a:tabLst>
                <a:tab pos="318135" algn="l"/>
              </a:tabLst>
            </a:pPr>
            <a:r>
              <a:rPr lang="en-US" b="1" spc="10" dirty="0">
                <a:latin typeface="Maiandra GD" panose="020E0502030308020204" pitchFamily="34" charset="0"/>
              </a:rPr>
              <a:t>The </a:t>
            </a:r>
            <a:r>
              <a:rPr lang="en-US" b="1" spc="-10" dirty="0">
                <a:latin typeface="Maiandra GD" panose="020E0502030308020204" pitchFamily="34" charset="0"/>
              </a:rPr>
              <a:t>filtrate </a:t>
            </a:r>
            <a:r>
              <a:rPr lang="en-US" b="1" spc="-5" dirty="0">
                <a:latin typeface="Maiandra GD" panose="020E0502030308020204" pitchFamily="34" charset="0"/>
              </a:rPr>
              <a:t>will be collected in the </a:t>
            </a:r>
            <a:r>
              <a:rPr lang="en-US" b="1" spc="-15" dirty="0">
                <a:latin typeface="Maiandra GD" panose="020E0502030308020204" pitchFamily="34" charset="0"/>
              </a:rPr>
              <a:t>beaker </a:t>
            </a:r>
            <a:r>
              <a:rPr lang="en-US" b="1" spc="-5" dirty="0">
                <a:latin typeface="Maiandra GD" panose="020E0502030308020204" pitchFamily="34" charset="0"/>
              </a:rPr>
              <a:t>and  the </a:t>
            </a:r>
            <a:r>
              <a:rPr lang="en-US" b="1" spc="-25" dirty="0">
                <a:latin typeface="Maiandra GD" panose="020E0502030308020204" pitchFamily="34" charset="0"/>
              </a:rPr>
              <a:t>residue remains </a:t>
            </a:r>
            <a:r>
              <a:rPr lang="en-US" b="1" spc="-5" dirty="0">
                <a:latin typeface="Maiandra GD" panose="020E0502030308020204" pitchFamily="34" charset="0"/>
              </a:rPr>
              <a:t>on the </a:t>
            </a:r>
            <a:r>
              <a:rPr lang="en-US" b="1" dirty="0">
                <a:latin typeface="Maiandra GD" panose="020E0502030308020204" pitchFamily="34" charset="0"/>
              </a:rPr>
              <a:t>filter</a:t>
            </a:r>
            <a:r>
              <a:rPr lang="en-US" b="1" spc="15" dirty="0">
                <a:latin typeface="Maiandra GD" panose="020E0502030308020204" pitchFamily="34" charset="0"/>
              </a:rPr>
              <a:t> </a:t>
            </a:r>
            <a:r>
              <a:rPr lang="en-US" b="1" spc="-30" dirty="0">
                <a:latin typeface="Maiandra GD" panose="020E0502030308020204" pitchFamily="34" charset="0"/>
              </a:rPr>
              <a:t>paper.</a:t>
            </a:r>
          </a:p>
          <a:p>
            <a:pPr marL="317500" marR="112395" indent="-292735">
              <a:lnSpc>
                <a:spcPct val="100000"/>
              </a:lnSpc>
              <a:buClr>
                <a:srgbClr val="71A276"/>
              </a:buClr>
              <a:buSzPct val="69642"/>
              <a:buFont typeface="Wingdings 2"/>
              <a:buChar char=""/>
              <a:tabLst>
                <a:tab pos="318135" algn="l"/>
              </a:tabLst>
            </a:pPr>
            <a:r>
              <a:rPr lang="en-US" b="1" spc="-65" dirty="0">
                <a:latin typeface="Maiandra GD" panose="020E0502030308020204" pitchFamily="34" charset="0"/>
              </a:rPr>
              <a:t>Wash </a:t>
            </a:r>
            <a:r>
              <a:rPr lang="en-US" b="1" spc="-10" dirty="0">
                <a:latin typeface="Maiandra GD" panose="020E0502030308020204" pitchFamily="34" charset="0"/>
              </a:rPr>
              <a:t>the </a:t>
            </a:r>
            <a:r>
              <a:rPr lang="en-US" b="1" spc="-30" dirty="0">
                <a:latin typeface="Maiandra GD" panose="020E0502030308020204" pitchFamily="34" charset="0"/>
              </a:rPr>
              <a:t>residue </a:t>
            </a:r>
            <a:r>
              <a:rPr lang="en-US" b="1" spc="-5" dirty="0">
                <a:latin typeface="Maiandra GD" panose="020E0502030308020204" pitchFamily="34" charset="0"/>
              </a:rPr>
              <a:t>with distilled </a:t>
            </a:r>
            <a:r>
              <a:rPr lang="en-US" b="1" spc="-10" dirty="0">
                <a:latin typeface="Maiandra GD" panose="020E0502030308020204" pitchFamily="34" charset="0"/>
              </a:rPr>
              <a:t>water </a:t>
            </a:r>
            <a:r>
              <a:rPr lang="en-US" b="1" spc="-5" dirty="0">
                <a:latin typeface="Maiandra GD" panose="020E0502030308020204" pitchFamily="34" charset="0"/>
              </a:rPr>
              <a:t>and let it  </a:t>
            </a:r>
            <a:r>
              <a:rPr lang="en-US" b="1" spc="-65" dirty="0">
                <a:latin typeface="Maiandra GD" panose="020E0502030308020204" pitchFamily="34" charset="0"/>
              </a:rPr>
              <a:t>dry. </a:t>
            </a:r>
            <a:r>
              <a:rPr lang="en-US" b="1" spc="-10" dirty="0">
                <a:latin typeface="Maiandra GD" panose="020E0502030308020204" pitchFamily="34" charset="0"/>
              </a:rPr>
              <a:t>Separation </a:t>
            </a:r>
            <a:r>
              <a:rPr lang="en-US" b="1" spc="-5" dirty="0">
                <a:latin typeface="Maiandra GD" panose="020E0502030308020204" pitchFamily="34" charset="0"/>
              </a:rPr>
              <a:t>is</a:t>
            </a:r>
            <a:r>
              <a:rPr lang="en-US" b="1" spc="-180" dirty="0">
                <a:latin typeface="Maiandra GD" panose="020E0502030308020204" pitchFamily="34" charset="0"/>
              </a:rPr>
              <a:t> </a:t>
            </a:r>
            <a:r>
              <a:rPr lang="en-US" b="1" spc="-10" dirty="0">
                <a:latin typeface="Maiandra GD" panose="020E0502030308020204" pitchFamily="34" charset="0"/>
              </a:rPr>
              <a:t>complete.</a:t>
            </a:r>
          </a:p>
        </p:txBody>
      </p:sp>
      <p:pic>
        <p:nvPicPr>
          <p:cNvPr id="1028" name="Picture 4" descr="Chemistry Year 7 - General Revision for GCSE">
            <a:extLst>
              <a:ext uri="{FF2B5EF4-FFF2-40B4-BE49-F238E27FC236}">
                <a16:creationId xmlns:a16="http://schemas.microsoft.com/office/drawing/2014/main" id="{E9D38AD4-343B-4044-93CB-C902ED5CE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899" y="1400257"/>
            <a:ext cx="2842967" cy="2585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ference: Science Lessons for Homeschooling Teachers and Students ...">
            <a:extLst>
              <a:ext uri="{FF2B5EF4-FFF2-40B4-BE49-F238E27FC236}">
                <a16:creationId xmlns:a16="http://schemas.microsoft.com/office/drawing/2014/main" id="{6F642999-DD21-47C0-B9E9-6AF6C2B7B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518" y="2442067"/>
            <a:ext cx="2842966" cy="38166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ter Paper - Key Stage Wiki">
            <a:extLst>
              <a:ext uri="{FF2B5EF4-FFF2-40B4-BE49-F238E27FC236}">
                <a16:creationId xmlns:a16="http://schemas.microsoft.com/office/drawing/2014/main" id="{F5441DBD-0627-4A2C-9FB1-53CEA5405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463" y="4350408"/>
            <a:ext cx="1797420" cy="200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6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F6F0D30-3BB9-4118-BBA4-3908EB0E44D6}"/>
              </a:ext>
            </a:extLst>
          </p:cNvPr>
          <p:cNvSpPr txBox="1">
            <a:spLocks/>
          </p:cNvSpPr>
          <p:nvPr/>
        </p:nvSpPr>
        <p:spPr>
          <a:xfrm>
            <a:off x="364448" y="76538"/>
            <a:ext cx="5179695"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IN" sz="2800" b="1" spc="-5"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Gravity Filtration</a:t>
            </a:r>
            <a:r>
              <a:rPr lang="en-IN" sz="2800" b="1" spc="-30"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r>
              <a:rPr lang="en-IN" sz="28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Method</a:t>
            </a:r>
          </a:p>
        </p:txBody>
      </p:sp>
      <p:sp>
        <p:nvSpPr>
          <p:cNvPr id="3" name="object 4">
            <a:extLst>
              <a:ext uri="{FF2B5EF4-FFF2-40B4-BE49-F238E27FC236}">
                <a16:creationId xmlns:a16="http://schemas.microsoft.com/office/drawing/2014/main" id="{25184E39-7F4A-42F5-A2D1-DA143A0C0A47}"/>
              </a:ext>
            </a:extLst>
          </p:cNvPr>
          <p:cNvSpPr txBox="1"/>
          <p:nvPr/>
        </p:nvSpPr>
        <p:spPr>
          <a:xfrm>
            <a:off x="510539" y="587982"/>
            <a:ext cx="3536528" cy="2228174"/>
          </a:xfrm>
          <a:prstGeom prst="rect">
            <a:avLst/>
          </a:prstGeom>
        </p:spPr>
        <p:txBody>
          <a:bodyPr vert="horz" wrap="square" lIns="0" tIns="12065" rIns="0" bIns="0" rtlCol="0">
            <a:spAutoFit/>
          </a:bodyPr>
          <a:lstStyle/>
          <a:p>
            <a:pPr marL="12700" marR="6350" algn="just">
              <a:lnSpc>
                <a:spcPct val="100000"/>
              </a:lnSpc>
              <a:spcBef>
                <a:spcPts val="95"/>
              </a:spcBef>
            </a:pPr>
            <a:r>
              <a:rPr sz="2400" b="1" spc="-5" dirty="0">
                <a:latin typeface="Maiandra GD" panose="020E0502030308020204" pitchFamily="34" charset="0"/>
                <a:cs typeface="Times New Roman"/>
              </a:rPr>
              <a:t>Gravity filtration is </a:t>
            </a:r>
            <a:r>
              <a:rPr sz="2400" b="1" dirty="0">
                <a:latin typeface="Maiandra GD" panose="020E0502030308020204" pitchFamily="34" charset="0"/>
                <a:cs typeface="Times New Roman"/>
              </a:rPr>
              <a:t>the  </a:t>
            </a:r>
            <a:r>
              <a:rPr sz="2400" b="1" spc="-5" dirty="0">
                <a:latin typeface="Maiandra GD" panose="020E0502030308020204" pitchFamily="34" charset="0"/>
                <a:cs typeface="Times New Roman"/>
              </a:rPr>
              <a:t>simple</a:t>
            </a:r>
            <a:r>
              <a:rPr lang="en-US" sz="2400" b="1" spc="-5" dirty="0">
                <a:latin typeface="Maiandra GD" panose="020E0502030308020204" pitchFamily="34" charset="0"/>
                <a:cs typeface="Times New Roman"/>
              </a:rPr>
              <a:t> </a:t>
            </a:r>
            <a:r>
              <a:rPr sz="2400" b="1" dirty="0">
                <a:latin typeface="Maiandra GD" panose="020E0502030308020204" pitchFamily="34" charset="0"/>
                <a:cs typeface="Times New Roman"/>
              </a:rPr>
              <a:t>form of  filtration.</a:t>
            </a:r>
          </a:p>
          <a:p>
            <a:pPr>
              <a:lnSpc>
                <a:spcPct val="100000"/>
              </a:lnSpc>
              <a:spcBef>
                <a:spcPts val="10"/>
              </a:spcBef>
            </a:pPr>
            <a:endParaRPr sz="2400" b="1" dirty="0">
              <a:latin typeface="Maiandra GD" panose="020E0502030308020204" pitchFamily="34" charset="0"/>
              <a:cs typeface="Times New Roman"/>
            </a:endParaRPr>
          </a:p>
          <a:p>
            <a:pPr marL="12700" marR="5080" algn="just">
              <a:lnSpc>
                <a:spcPct val="100400"/>
              </a:lnSpc>
              <a:spcBef>
                <a:spcPts val="5"/>
              </a:spcBef>
            </a:pPr>
            <a:r>
              <a:rPr sz="2400" b="1" spc="-5" dirty="0">
                <a:latin typeface="Maiandra GD" panose="020E0502030308020204" pitchFamily="34" charset="0"/>
                <a:cs typeface="Times New Roman"/>
              </a:rPr>
              <a:t>Requirement: Funnel,  </a:t>
            </a:r>
            <a:r>
              <a:rPr sz="2400" b="1" dirty="0">
                <a:latin typeface="Maiandra GD" panose="020E0502030308020204" pitchFamily="34" charset="0"/>
                <a:cs typeface="Times New Roman"/>
              </a:rPr>
              <a:t>Filtration </a:t>
            </a:r>
            <a:r>
              <a:rPr sz="2400" b="1" spc="-5" dirty="0">
                <a:latin typeface="Maiandra GD" panose="020E0502030308020204" pitchFamily="34" charset="0"/>
                <a:cs typeface="Times New Roman"/>
              </a:rPr>
              <a:t>paper and a  </a:t>
            </a:r>
            <a:r>
              <a:rPr sz="2400" b="1" spc="-20" dirty="0">
                <a:latin typeface="Maiandra GD" panose="020E0502030308020204" pitchFamily="34" charset="0"/>
                <a:cs typeface="Times New Roman"/>
              </a:rPr>
              <a:t>Erlenmeyer..</a:t>
            </a:r>
            <a:endParaRPr sz="2400" b="1" dirty="0">
              <a:latin typeface="Maiandra GD" panose="020E0502030308020204" pitchFamily="34" charset="0"/>
              <a:cs typeface="Times New Roman"/>
            </a:endParaRPr>
          </a:p>
        </p:txBody>
      </p:sp>
      <p:pic>
        <p:nvPicPr>
          <p:cNvPr id="4" name="Picture 2" descr="What is the difference between gravity filtration and vacuum ...">
            <a:extLst>
              <a:ext uri="{FF2B5EF4-FFF2-40B4-BE49-F238E27FC236}">
                <a16:creationId xmlns:a16="http://schemas.microsoft.com/office/drawing/2014/main" id="{3E8DA22C-9FF2-4502-BD28-25D158B1D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774" y="385480"/>
            <a:ext cx="3397382" cy="488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39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F27F766-4C06-4162-A0FD-F43F138EE2A0}"/>
              </a:ext>
            </a:extLst>
          </p:cNvPr>
          <p:cNvSpPr txBox="1">
            <a:spLocks/>
          </p:cNvSpPr>
          <p:nvPr/>
        </p:nvSpPr>
        <p:spPr>
          <a:xfrm>
            <a:off x="200745" y="0"/>
            <a:ext cx="3628643"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3970">
              <a:lnSpc>
                <a:spcPct val="100000"/>
              </a:lnSpc>
              <a:spcBef>
                <a:spcPts val="100"/>
              </a:spcBef>
            </a:pPr>
            <a:r>
              <a:rPr lang="en-IN" sz="3200" b="1" spc="-60"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Vacuum</a:t>
            </a:r>
            <a:r>
              <a:rPr lang="en-IN" sz="3200" b="1" spc="-40"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 </a:t>
            </a:r>
            <a:r>
              <a:rPr lang="en-IN" sz="3200" b="1" spc="-5" dirty="0">
                <a:solidFill>
                  <a:srgbClr val="0070C0"/>
                </a:solidFill>
                <a:latin typeface="Maiandra GD" panose="020E0502030308020204" pitchFamily="34" charset="0"/>
                <a:ea typeface="Microsoft Sans Serif" panose="020B0604020202020204" pitchFamily="34" charset="0"/>
                <a:cs typeface="Microsoft Sans Serif" panose="020B0604020202020204" pitchFamily="34" charset="0"/>
              </a:rPr>
              <a:t>Filtration</a:t>
            </a:r>
          </a:p>
        </p:txBody>
      </p:sp>
      <p:sp>
        <p:nvSpPr>
          <p:cNvPr id="3" name="object 3">
            <a:extLst>
              <a:ext uri="{FF2B5EF4-FFF2-40B4-BE49-F238E27FC236}">
                <a16:creationId xmlns:a16="http://schemas.microsoft.com/office/drawing/2014/main" id="{6A4953DC-5356-43EA-9D78-6261E6884F4B}"/>
              </a:ext>
            </a:extLst>
          </p:cNvPr>
          <p:cNvSpPr txBox="1"/>
          <p:nvPr/>
        </p:nvSpPr>
        <p:spPr>
          <a:xfrm>
            <a:off x="375074" y="716934"/>
            <a:ext cx="11607715" cy="873957"/>
          </a:xfrm>
          <a:prstGeom prst="rect">
            <a:avLst/>
          </a:prstGeom>
        </p:spPr>
        <p:txBody>
          <a:bodyPr vert="horz" wrap="square" lIns="0" tIns="12065" rIns="0" bIns="0" rtlCol="0">
            <a:spAutoFit/>
          </a:bodyPr>
          <a:lstStyle/>
          <a:p>
            <a:pPr marL="12700" marR="5080" algn="just">
              <a:lnSpc>
                <a:spcPct val="100000"/>
              </a:lnSpc>
              <a:spcBef>
                <a:spcPts val="95"/>
              </a:spcBef>
            </a:pPr>
            <a:r>
              <a:rPr sz="2800" b="1" spc="-55" dirty="0">
                <a:latin typeface="Maiandra GD" panose="020E0502030308020204" pitchFamily="34" charset="0"/>
                <a:cs typeface="Times New Roman"/>
              </a:rPr>
              <a:t>Vacuum </a:t>
            </a:r>
            <a:r>
              <a:rPr sz="2800" b="1" spc="-5" dirty="0">
                <a:latin typeface="Maiandra GD" panose="020E0502030308020204" pitchFamily="34" charset="0"/>
                <a:cs typeface="Times New Roman"/>
              </a:rPr>
              <a:t>filtration is </a:t>
            </a:r>
            <a:r>
              <a:rPr sz="2800" b="1" spc="-10" dirty="0">
                <a:latin typeface="Maiandra GD" panose="020E0502030308020204" pitchFamily="34" charset="0"/>
                <a:cs typeface="Times New Roman"/>
              </a:rPr>
              <a:t>much </a:t>
            </a:r>
            <a:r>
              <a:rPr sz="2800" b="1" spc="-5" dirty="0">
                <a:latin typeface="Maiandra GD" panose="020E0502030308020204" pitchFamily="34" charset="0"/>
                <a:cs typeface="Times New Roman"/>
              </a:rPr>
              <a:t>faster than gravity  </a:t>
            </a:r>
            <a:r>
              <a:rPr sz="2800" b="1" dirty="0">
                <a:latin typeface="Maiandra GD" panose="020E0502030308020204" pitchFamily="34" charset="0"/>
                <a:cs typeface="Times New Roman"/>
              </a:rPr>
              <a:t>filtration. </a:t>
            </a:r>
            <a:r>
              <a:rPr sz="2800" b="1" spc="-5" dirty="0">
                <a:latin typeface="Maiandra GD" panose="020E0502030308020204" pitchFamily="34" charset="0"/>
                <a:cs typeface="Times New Roman"/>
              </a:rPr>
              <a:t>The </a:t>
            </a:r>
            <a:r>
              <a:rPr sz="2800" b="1" dirty="0">
                <a:latin typeface="Maiandra GD" panose="020E0502030308020204" pitchFamily="34" charset="0"/>
                <a:cs typeface="Times New Roman"/>
              </a:rPr>
              <a:t>only </a:t>
            </a:r>
            <a:r>
              <a:rPr sz="2800" b="1" spc="-10" dirty="0">
                <a:latin typeface="Maiandra GD" panose="020E0502030308020204" pitchFamily="34" charset="0"/>
                <a:cs typeface="Times New Roman"/>
              </a:rPr>
              <a:t>difference </a:t>
            </a:r>
            <a:r>
              <a:rPr sz="2800" b="1" spc="-5" dirty="0">
                <a:latin typeface="Maiandra GD" panose="020E0502030308020204" pitchFamily="34" charset="0"/>
                <a:cs typeface="Times New Roman"/>
              </a:rPr>
              <a:t>is </a:t>
            </a:r>
            <a:r>
              <a:rPr sz="2800" b="1" dirty="0">
                <a:latin typeface="Maiandra GD" panose="020E0502030308020204" pitchFamily="34" charset="0"/>
                <a:cs typeface="Times New Roman"/>
              </a:rPr>
              <a:t>the </a:t>
            </a:r>
            <a:r>
              <a:rPr sz="2800" b="1" spc="-5" dirty="0">
                <a:latin typeface="Maiandra GD" panose="020E0502030308020204" pitchFamily="34" charset="0"/>
                <a:cs typeface="Times New Roman"/>
              </a:rPr>
              <a:t>employing </a:t>
            </a:r>
            <a:r>
              <a:rPr sz="2800" b="1" dirty="0">
                <a:latin typeface="Maiandra GD" panose="020E0502030308020204" pitchFamily="34" charset="0"/>
                <a:cs typeface="Times New Roman"/>
              </a:rPr>
              <a:t>of  </a:t>
            </a:r>
            <a:r>
              <a:rPr sz="2800" b="1" spc="-5" dirty="0">
                <a:latin typeface="Maiandra GD" panose="020E0502030308020204" pitchFamily="34" charset="0"/>
                <a:cs typeface="Times New Roman"/>
              </a:rPr>
              <a:t>vacuum </a:t>
            </a:r>
            <a:r>
              <a:rPr sz="2800" b="1" spc="-10" dirty="0">
                <a:latin typeface="Maiandra GD" panose="020E0502030308020204" pitchFamily="34" charset="0"/>
                <a:cs typeface="Times New Roman"/>
              </a:rPr>
              <a:t>as </a:t>
            </a:r>
            <a:r>
              <a:rPr sz="2800" b="1" spc="-5" dirty="0">
                <a:latin typeface="Maiandra GD" panose="020E0502030308020204" pitchFamily="34" charset="0"/>
                <a:cs typeface="Times New Roman"/>
              </a:rPr>
              <a:t>a deriving </a:t>
            </a:r>
            <a:r>
              <a:rPr sz="2800" b="1" dirty="0">
                <a:latin typeface="Maiandra GD" panose="020E0502030308020204" pitchFamily="34" charset="0"/>
                <a:cs typeface="Times New Roman"/>
              </a:rPr>
              <a:t>force </a:t>
            </a:r>
            <a:r>
              <a:rPr sz="2800" b="1" spc="-5" dirty="0">
                <a:latin typeface="Maiandra GD" panose="020E0502030308020204" pitchFamily="34" charset="0"/>
                <a:cs typeface="Times New Roman"/>
              </a:rPr>
              <a:t>for</a:t>
            </a:r>
            <a:r>
              <a:rPr sz="2800" b="1" dirty="0">
                <a:latin typeface="Maiandra GD" panose="020E0502030308020204" pitchFamily="34" charset="0"/>
                <a:cs typeface="Times New Roman"/>
              </a:rPr>
              <a:t> filtration.</a:t>
            </a:r>
          </a:p>
        </p:txBody>
      </p:sp>
      <p:pic>
        <p:nvPicPr>
          <p:cNvPr id="2052" name="Picture 4" descr="Vacuum Filtration Apparatus Kit for Vacuum or Buchner filtrations">
            <a:extLst>
              <a:ext uri="{FF2B5EF4-FFF2-40B4-BE49-F238E27FC236}">
                <a16:creationId xmlns:a16="http://schemas.microsoft.com/office/drawing/2014/main" id="{2819A1AF-DADD-467C-92D1-6F16D4176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45" y="1729523"/>
            <a:ext cx="4785782" cy="322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5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D1854-86DD-47DA-930B-292A2068ACB1}"/>
              </a:ext>
            </a:extLst>
          </p:cNvPr>
          <p:cNvSpPr/>
          <p:nvPr/>
        </p:nvSpPr>
        <p:spPr>
          <a:xfrm>
            <a:off x="287867" y="81972"/>
            <a:ext cx="11582400" cy="3016210"/>
          </a:xfrm>
          <a:prstGeom prst="rect">
            <a:avLst/>
          </a:prstGeom>
        </p:spPr>
        <p:txBody>
          <a:bodyPr wrap="square">
            <a:spAutoFit/>
          </a:bodyPr>
          <a:lstStyle/>
          <a:p>
            <a:pPr algn="just"/>
            <a:r>
              <a:rPr lang="en-US" sz="2800" b="1" i="0"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Decantation:</a:t>
            </a:r>
          </a:p>
          <a:p>
            <a:pPr marL="285750" indent="-285750" algn="just">
              <a:buFont typeface="Arial" panose="020B0604020202020204" pitchFamily="34" charset="0"/>
              <a:buChar char="•"/>
            </a:pPr>
            <a:r>
              <a:rPr lang="en-IN" b="1" dirty="0">
                <a:latin typeface="Maiandra GD" panose="020E0502030308020204" pitchFamily="34" charset="0"/>
                <a:ea typeface="Microsoft Sans Serif" panose="020B0604020202020204" pitchFamily="34" charset="0"/>
                <a:cs typeface="Microsoft Sans Serif" panose="020B0604020202020204" pitchFamily="34" charset="0"/>
              </a:rPr>
              <a:t> Decantation is a process to separate mixtures by removing a liquid layer that is free of a precipitate. The purpose may be to obtain a decant (liquid free from particulates) or to recover the precipitate. </a:t>
            </a:r>
          </a:p>
          <a:p>
            <a:pPr marL="285750" indent="-285750" algn="just">
              <a:buFont typeface="Arial" panose="020B0604020202020204" pitchFamily="34" charset="0"/>
              <a:buChar char="•"/>
            </a:pPr>
            <a:r>
              <a:rPr lang="en-IN" b="1" dirty="0">
                <a:latin typeface="Maiandra GD" panose="020E0502030308020204" pitchFamily="34" charset="0"/>
                <a:ea typeface="Microsoft Sans Serif" panose="020B0604020202020204" pitchFamily="34" charset="0"/>
                <a:cs typeface="Microsoft Sans Serif" panose="020B0604020202020204" pitchFamily="34" charset="0"/>
              </a:rPr>
              <a:t>A piece of glassware called a decanter is used to perform decantation.</a:t>
            </a:r>
          </a:p>
          <a:p>
            <a:pPr algn="just"/>
            <a:endParaRPr lang="en-US" b="1" i="0"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a:p>
            <a:pPr marL="285750" indent="-285750" algn="just">
              <a:buFont typeface="Arial" panose="020B0604020202020204" pitchFamily="34" charset="0"/>
              <a:buChar char="•"/>
            </a:pPr>
            <a:r>
              <a:rPr lang="en-US" b="1" i="0" dirty="0">
                <a:solidFill>
                  <a:srgbClr val="3B3835"/>
                </a:solidFill>
                <a:effectLst/>
                <a:latin typeface="Maiandra GD" panose="020E0502030308020204" pitchFamily="34" charset="0"/>
                <a:ea typeface="Microsoft Sans Serif" panose="020B0604020202020204" pitchFamily="34" charset="0"/>
                <a:cs typeface="Microsoft Sans Serif" panose="020B0604020202020204" pitchFamily="34" charset="0"/>
              </a:rPr>
              <a:t>Decantation is a method for separating a mixture of a liquid and a heavier solid. In this process, first the sold impurities are allowed to sediment at the bottom of the container. </a:t>
            </a:r>
          </a:p>
          <a:p>
            <a:pPr algn="just"/>
            <a:r>
              <a:rPr lang="en-US" b="1" i="0" dirty="0">
                <a:solidFill>
                  <a:srgbClr val="3B3835"/>
                </a:solidFill>
                <a:effectLst/>
                <a:latin typeface="Maiandra GD" panose="020E0502030308020204" pitchFamily="34" charset="0"/>
                <a:ea typeface="Microsoft Sans Serif" panose="020B0604020202020204" pitchFamily="34" charset="0"/>
                <a:cs typeface="Microsoft Sans Serif" panose="020B0604020202020204" pitchFamily="34" charset="0"/>
              </a:rPr>
              <a:t>• Then, the pure liquid is poured out carefully from the container into another container. The precipitate or solid is left behind at bottom of the container. </a:t>
            </a:r>
          </a:p>
          <a:p>
            <a:pPr algn="just"/>
            <a:r>
              <a:rPr lang="en-US" b="1" i="0" dirty="0">
                <a:solidFill>
                  <a:srgbClr val="3B3835"/>
                </a:solidFill>
                <a:effectLst/>
                <a:latin typeface="Maiandra GD" panose="020E0502030308020204" pitchFamily="34" charset="0"/>
                <a:ea typeface="Microsoft Sans Serif" panose="020B0604020202020204" pitchFamily="34" charset="0"/>
                <a:cs typeface="Microsoft Sans Serif" panose="020B0604020202020204" pitchFamily="34" charset="0"/>
              </a:rPr>
              <a:t>• The pouring off of a liquid from settled solid separates liquid from undissolved solid.</a:t>
            </a:r>
            <a:endParaRPr lang="en-IN"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pic>
        <p:nvPicPr>
          <p:cNvPr id="4098" name="Picture 2" descr="Sedimentation, Decantation and Filtration – LEARNEX">
            <a:extLst>
              <a:ext uri="{FF2B5EF4-FFF2-40B4-BE49-F238E27FC236}">
                <a16:creationId xmlns:a16="http://schemas.microsoft.com/office/drawing/2014/main" id="{15290057-A311-4F4A-8352-B37522E63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19" y="3429000"/>
            <a:ext cx="7759883" cy="2777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506A9E-8156-4F28-AA8F-6F786386F203}"/>
              </a:ext>
            </a:extLst>
          </p:cNvPr>
          <p:cNvPicPr>
            <a:picLocks noChangeAspect="1"/>
          </p:cNvPicPr>
          <p:nvPr/>
        </p:nvPicPr>
        <p:blipFill>
          <a:blip r:embed="rId3"/>
          <a:stretch>
            <a:fillRect/>
          </a:stretch>
        </p:blipFill>
        <p:spPr>
          <a:xfrm>
            <a:off x="8118956" y="3239558"/>
            <a:ext cx="3415290" cy="2881842"/>
          </a:xfrm>
          <a:prstGeom prst="rect">
            <a:avLst/>
          </a:prstGeom>
        </p:spPr>
      </p:pic>
    </p:spTree>
    <p:extLst>
      <p:ext uri="{BB962C8B-B14F-4D97-AF65-F5344CB8AC3E}">
        <p14:creationId xmlns:p14="http://schemas.microsoft.com/office/powerpoint/2010/main" val="15627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CBE913-F90B-4413-BD1E-DBABBF4E022C}"/>
              </a:ext>
            </a:extLst>
          </p:cNvPr>
          <p:cNvSpPr/>
          <p:nvPr/>
        </p:nvSpPr>
        <p:spPr>
          <a:xfrm rot="20701740">
            <a:off x="2108067" y="1351507"/>
            <a:ext cx="8163659" cy="4154984"/>
          </a:xfrm>
          <a:prstGeom prst="rect">
            <a:avLst/>
          </a:prstGeom>
        </p:spPr>
        <p:txBody>
          <a:bodyPr wrap="square">
            <a:spAutoFit/>
          </a:bodyPr>
          <a:lstStyle/>
          <a:p>
            <a:pPr algn="ctr"/>
            <a:r>
              <a:rPr lang="en-US" sz="6600" b="1" dirty="0">
                <a:solidFill>
                  <a:srgbClr val="7030A0"/>
                </a:solidFill>
                <a:effectLst>
                  <a:outerShdw blurRad="38100" dist="38100" dir="2700000" algn="tl">
                    <a:srgbClr val="000000">
                      <a:alpha val="43137"/>
                    </a:srgbClr>
                  </a:outerShdw>
                </a:effectLst>
                <a:latin typeface="Maiandra GD" panose="020E0502030308020204" pitchFamily="34" charset="0"/>
              </a:rPr>
              <a:t>EVAPORATION</a:t>
            </a:r>
          </a:p>
          <a:p>
            <a:pPr algn="ctr"/>
            <a:r>
              <a:rPr lang="en-US" sz="6600" b="1" dirty="0">
                <a:solidFill>
                  <a:srgbClr val="7030A0"/>
                </a:solidFill>
                <a:effectLst>
                  <a:outerShdw blurRad="38100" dist="38100" dir="2700000" algn="tl">
                    <a:srgbClr val="000000">
                      <a:alpha val="43137"/>
                    </a:srgbClr>
                  </a:outerShdw>
                </a:effectLst>
                <a:latin typeface="Maiandra GD" panose="020E0502030308020204" pitchFamily="34" charset="0"/>
              </a:rPr>
              <a:t>&amp;</a:t>
            </a:r>
          </a:p>
          <a:p>
            <a:pPr algn="ctr"/>
            <a:r>
              <a:rPr lang="en-IN" sz="6600" b="1" dirty="0">
                <a:solidFill>
                  <a:srgbClr val="00B050"/>
                </a:solidFill>
                <a:effectLst>
                  <a:outerShdw blurRad="38100" dist="38100" dir="2700000" algn="tl">
                    <a:srgbClr val="000000">
                      <a:alpha val="43137"/>
                    </a:srgbClr>
                  </a:outerShdw>
                </a:effectLst>
                <a:latin typeface="Maiandra GD" panose="020E0502030308020204" pitchFamily="34" charset="0"/>
              </a:rPr>
              <a:t>CENTRIFUGATION</a:t>
            </a:r>
          </a:p>
          <a:p>
            <a:pPr algn="ctr"/>
            <a:endParaRPr lang="en-US" sz="6600" b="1" dirty="0">
              <a:solidFill>
                <a:srgbClr val="7030A0"/>
              </a:solidFill>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1469514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45635-84FC-441F-92A9-8B7CC7516BCE}"/>
              </a:ext>
            </a:extLst>
          </p:cNvPr>
          <p:cNvSpPr txBox="1"/>
          <p:nvPr/>
        </p:nvSpPr>
        <p:spPr>
          <a:xfrm>
            <a:off x="157316" y="324465"/>
            <a:ext cx="11769213" cy="6032421"/>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latin typeface="Maiandra GD" panose="020E0502030308020204" pitchFamily="34" charset="0"/>
              </a:rPr>
              <a:t>CONTENTS</a:t>
            </a:r>
          </a:p>
          <a:p>
            <a:pPr marL="285750" indent="-28575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INTRODUCTION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SUBLIMATION </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CRYSTALISATION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FILTRATION </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DECANTATION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EVAPORATION </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CENTRIFUGATION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DISTILLATION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SIMPLE DISTILLATION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FRACTIONAL DISTILLATION</a:t>
            </a:r>
          </a:p>
          <a:p>
            <a:pPr marL="342900" indent="-342900">
              <a:buFont typeface="Wingdings" panose="05000000000000000000" pitchFamily="2" charset="2"/>
              <a:buChar char="Ø"/>
            </a:pPr>
            <a:r>
              <a:rPr lang="en-US" sz="2400" b="1" dirty="0">
                <a:solidFill>
                  <a:srgbClr val="C00000"/>
                </a:solidFill>
                <a:effectLst>
                  <a:outerShdw blurRad="38100" dist="38100" dir="2700000" algn="tl">
                    <a:srgbClr val="000000">
                      <a:alpha val="43137"/>
                    </a:srgbClr>
                  </a:outerShdw>
                </a:effectLst>
                <a:latin typeface="Maiandra GD" panose="020E0502030308020204" pitchFamily="34" charset="0"/>
              </a:rPr>
              <a:t>SIMPLE DISTILLATION VS FRACTIONAL DISTILLATION</a:t>
            </a:r>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160846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267BA0-DD6E-47BB-A190-F5122D3A0771}"/>
              </a:ext>
            </a:extLst>
          </p:cNvPr>
          <p:cNvSpPr/>
          <p:nvPr/>
        </p:nvSpPr>
        <p:spPr>
          <a:xfrm>
            <a:off x="0" y="102569"/>
            <a:ext cx="12022667" cy="1015663"/>
          </a:xfrm>
          <a:prstGeom prst="rect">
            <a:avLst/>
          </a:prstGeom>
        </p:spPr>
        <p:txBody>
          <a:bodyPr wrap="square">
            <a:spAutoFit/>
          </a:bodyPr>
          <a:lstStyle/>
          <a:p>
            <a:pPr algn="ctr"/>
            <a:r>
              <a:rPr lang="en-US" sz="2400" b="1" i="0" dirty="0">
                <a:solidFill>
                  <a:srgbClr val="7030A0"/>
                </a:solidFill>
                <a:effectLst>
                  <a:outerShdw blurRad="38100" dist="38100" dir="2700000" algn="tl">
                    <a:srgbClr val="000000">
                      <a:alpha val="43137"/>
                    </a:srgbClr>
                  </a:outerShdw>
                </a:effectLst>
                <a:latin typeface="Maiandra GD" panose="020E0502030308020204" pitchFamily="34" charset="0"/>
              </a:rPr>
              <a:t>Evaporation</a:t>
            </a:r>
          </a:p>
          <a:p>
            <a:pPr marL="285750" indent="-285750" algn="just">
              <a:buFont typeface="Arial" panose="020B0604020202020204" pitchFamily="34" charset="0"/>
              <a:buChar char="•"/>
            </a:pPr>
            <a:r>
              <a:rPr lang="en-US" b="1" i="0" dirty="0">
                <a:solidFill>
                  <a:srgbClr val="3B3835"/>
                </a:solidFill>
                <a:effectLst/>
                <a:latin typeface="Maiandra GD" panose="020E0502030308020204" pitchFamily="34" charset="0"/>
              </a:rPr>
              <a:t>Evaporation is a physical separation process, which removes a volatile component from a liquid solution or mixture by vaporization, obtaining a concentrated product of the nonvolatile components.</a:t>
            </a:r>
            <a:endParaRPr lang="en-IN" b="1" dirty="0">
              <a:latin typeface="Maiandra GD" panose="020E0502030308020204" pitchFamily="34" charset="0"/>
            </a:endParaRPr>
          </a:p>
        </p:txBody>
      </p:sp>
      <p:sp>
        <p:nvSpPr>
          <p:cNvPr id="3" name="Rectangle 2">
            <a:extLst>
              <a:ext uri="{FF2B5EF4-FFF2-40B4-BE49-F238E27FC236}">
                <a16:creationId xmlns:a16="http://schemas.microsoft.com/office/drawing/2014/main" id="{933790F2-29ED-4548-A832-859C1589E43E}"/>
              </a:ext>
            </a:extLst>
          </p:cNvPr>
          <p:cNvSpPr/>
          <p:nvPr/>
        </p:nvSpPr>
        <p:spPr>
          <a:xfrm>
            <a:off x="0" y="1118232"/>
            <a:ext cx="11929534" cy="646331"/>
          </a:xfrm>
          <a:prstGeom prst="rect">
            <a:avLst/>
          </a:prstGeom>
        </p:spPr>
        <p:txBody>
          <a:bodyPr wrap="square">
            <a:spAutoFit/>
          </a:bodyPr>
          <a:lstStyle/>
          <a:p>
            <a:pPr marL="285750" indent="-285750">
              <a:buFont typeface="Arial" panose="020B0604020202020204" pitchFamily="34" charset="0"/>
              <a:buChar char="•"/>
            </a:pPr>
            <a:r>
              <a:rPr lang="en-US" b="1" i="0" dirty="0">
                <a:solidFill>
                  <a:srgbClr val="3B3835"/>
                </a:solidFill>
                <a:effectLst/>
                <a:latin typeface="Maiandra GD" panose="020E0502030308020204" pitchFamily="34" charset="0"/>
              </a:rPr>
              <a:t>Evaporation is a type of phase transition; it is the process by which molecules in a liquid state (</a:t>
            </a:r>
            <a:r>
              <a:rPr lang="en-US" b="1" i="0" dirty="0" err="1">
                <a:solidFill>
                  <a:srgbClr val="3B3835"/>
                </a:solidFill>
                <a:effectLst/>
                <a:latin typeface="Maiandra GD" panose="020E0502030308020204" pitchFamily="34" charset="0"/>
              </a:rPr>
              <a:t>e.g</a:t>
            </a:r>
            <a:r>
              <a:rPr lang="en-US" b="1" i="0" dirty="0">
                <a:solidFill>
                  <a:srgbClr val="3B3835"/>
                </a:solidFill>
                <a:effectLst/>
                <a:latin typeface="Maiandra GD" panose="020E0502030308020204" pitchFamily="34" charset="0"/>
              </a:rPr>
              <a:t> water) spontaneously become gaseous (</a:t>
            </a:r>
            <a:r>
              <a:rPr lang="en-US" b="1" i="0" dirty="0" err="1">
                <a:solidFill>
                  <a:srgbClr val="3B3835"/>
                </a:solidFill>
                <a:effectLst/>
                <a:latin typeface="Maiandra GD" panose="020E0502030308020204" pitchFamily="34" charset="0"/>
              </a:rPr>
              <a:t>e.g</a:t>
            </a:r>
            <a:r>
              <a:rPr lang="en-US" b="1" i="0" dirty="0">
                <a:solidFill>
                  <a:srgbClr val="3B3835"/>
                </a:solidFill>
                <a:effectLst/>
                <a:latin typeface="Maiandra GD" panose="020E0502030308020204" pitchFamily="34" charset="0"/>
              </a:rPr>
              <a:t> water vapor). The equipment used for evaporation is known as Evaporator.</a:t>
            </a:r>
            <a:endParaRPr lang="en-IN" b="1" dirty="0">
              <a:latin typeface="Maiandra GD" panose="020E0502030308020204" pitchFamily="34" charset="0"/>
            </a:endParaRPr>
          </a:p>
        </p:txBody>
      </p:sp>
      <p:sp>
        <p:nvSpPr>
          <p:cNvPr id="4" name="Rectangle 3">
            <a:extLst>
              <a:ext uri="{FF2B5EF4-FFF2-40B4-BE49-F238E27FC236}">
                <a16:creationId xmlns:a16="http://schemas.microsoft.com/office/drawing/2014/main" id="{D7FAEAB6-74DC-453C-971B-61D5DD290294}"/>
              </a:ext>
            </a:extLst>
          </p:cNvPr>
          <p:cNvSpPr/>
          <p:nvPr/>
        </p:nvSpPr>
        <p:spPr>
          <a:xfrm>
            <a:off x="169334" y="2041562"/>
            <a:ext cx="11760200" cy="2400657"/>
          </a:xfrm>
          <a:prstGeom prst="rect">
            <a:avLst/>
          </a:prstGeom>
        </p:spPr>
        <p:txBody>
          <a:bodyPr wrap="square">
            <a:spAutoFit/>
          </a:bodyPr>
          <a:lstStyle/>
          <a:p>
            <a:r>
              <a:rPr lang="en-US" b="1" i="0" dirty="0">
                <a:solidFill>
                  <a:srgbClr val="C00000"/>
                </a:solidFill>
                <a:effectLst/>
                <a:latin typeface="Maiandra GD" panose="020E0502030308020204" pitchFamily="34" charset="0"/>
                <a:ea typeface="Microsoft Sans Serif" panose="020B0604020202020204" pitchFamily="34" charset="0"/>
                <a:cs typeface="Microsoft Sans Serif" panose="020B0604020202020204" pitchFamily="34" charset="0"/>
              </a:rPr>
              <a:t>APPLICATION OF EVAPORATION </a:t>
            </a:r>
          </a:p>
          <a:p>
            <a:endParaRPr lang="en-US" b="1" i="0" dirty="0">
              <a:solidFill>
                <a:srgbClr val="3B3835"/>
              </a:solidFill>
              <a:effectLst/>
              <a:latin typeface="Maiandra GD" panose="020E0502030308020204" pitchFamily="34" charset="0"/>
            </a:endParaRPr>
          </a:p>
          <a:p>
            <a:pPr marL="285750" indent="-285750">
              <a:buFont typeface="Wingdings" panose="05000000000000000000" pitchFamily="2" charset="2"/>
              <a:buChar char="v"/>
            </a:pPr>
            <a:r>
              <a:rPr lang="en-US" sz="1600" b="1" i="0" dirty="0">
                <a:solidFill>
                  <a:srgbClr val="3B3835"/>
                </a:solidFill>
                <a:effectLst/>
                <a:latin typeface="Maiandra GD" panose="020E0502030308020204" pitchFamily="34" charset="0"/>
              </a:rPr>
              <a:t>MANUFACTURING OF BULK DRUGS </a:t>
            </a:r>
          </a:p>
          <a:p>
            <a:pPr marL="285750" indent="-285750">
              <a:buFont typeface="Wingdings" panose="05000000000000000000" pitchFamily="2" charset="2"/>
              <a:buChar char="v"/>
            </a:pPr>
            <a:endParaRPr lang="en-US" sz="1600" b="1" i="0" dirty="0">
              <a:solidFill>
                <a:srgbClr val="3B3835"/>
              </a:solidFill>
              <a:effectLst/>
              <a:latin typeface="Maiandra GD" panose="020E0502030308020204" pitchFamily="34" charset="0"/>
            </a:endParaRPr>
          </a:p>
          <a:p>
            <a:pPr marL="285750" indent="-285750">
              <a:buFont typeface="Wingdings" panose="05000000000000000000" pitchFamily="2" charset="2"/>
              <a:buChar char="v"/>
            </a:pPr>
            <a:r>
              <a:rPr lang="en-US" sz="1600" b="1" i="0" dirty="0">
                <a:solidFill>
                  <a:srgbClr val="3B3835"/>
                </a:solidFill>
                <a:effectLst/>
                <a:latin typeface="Maiandra GD" panose="020E0502030308020204" pitchFamily="34" charset="0"/>
              </a:rPr>
              <a:t>MANUFACTURING OF BIOLOGICAL PRODUCTS</a:t>
            </a:r>
          </a:p>
          <a:p>
            <a:pPr marL="285750" indent="-285750">
              <a:buFont typeface="Wingdings" panose="05000000000000000000" pitchFamily="2" charset="2"/>
              <a:buChar char="v"/>
            </a:pPr>
            <a:r>
              <a:rPr lang="en-US" sz="1600" b="1" i="0" dirty="0">
                <a:solidFill>
                  <a:srgbClr val="3B3835"/>
                </a:solidFill>
                <a:effectLst/>
                <a:latin typeface="Maiandra GD" panose="020E0502030308020204" pitchFamily="34" charset="0"/>
              </a:rPr>
              <a:t> </a:t>
            </a:r>
          </a:p>
          <a:p>
            <a:pPr marL="285750" indent="-285750">
              <a:buFont typeface="Wingdings" panose="05000000000000000000" pitchFamily="2" charset="2"/>
              <a:buChar char="v"/>
            </a:pPr>
            <a:r>
              <a:rPr lang="en-US" sz="1600" b="1" i="0" dirty="0">
                <a:solidFill>
                  <a:srgbClr val="3B3835"/>
                </a:solidFill>
                <a:effectLst/>
                <a:latin typeface="Maiandra GD" panose="020E0502030308020204" pitchFamily="34" charset="0"/>
              </a:rPr>
              <a:t>MANUFACTURING OF FOOD PRODUCTS</a:t>
            </a:r>
          </a:p>
          <a:p>
            <a:pPr marL="285750" indent="-285750">
              <a:buFont typeface="Wingdings" panose="05000000000000000000" pitchFamily="2" charset="2"/>
              <a:buChar char="v"/>
            </a:pPr>
            <a:r>
              <a:rPr lang="en-US" sz="1600" b="1" i="0" dirty="0">
                <a:solidFill>
                  <a:srgbClr val="3B3835"/>
                </a:solidFill>
                <a:effectLst/>
                <a:latin typeface="Maiandra GD" panose="020E0502030308020204" pitchFamily="34" charset="0"/>
              </a:rPr>
              <a:t> </a:t>
            </a:r>
          </a:p>
          <a:p>
            <a:pPr marL="285750" indent="-285750">
              <a:buFont typeface="Wingdings" panose="05000000000000000000" pitchFamily="2" charset="2"/>
              <a:buChar char="v"/>
            </a:pPr>
            <a:r>
              <a:rPr lang="en-US" sz="1600" b="1" i="0" dirty="0">
                <a:solidFill>
                  <a:srgbClr val="3B3835"/>
                </a:solidFill>
                <a:effectLst/>
                <a:latin typeface="Maiandra GD" panose="020E0502030308020204" pitchFamily="34" charset="0"/>
              </a:rPr>
              <a:t>MANUFACTURING OF DE MINERALISED WATER</a:t>
            </a:r>
            <a:endParaRPr lang="en-IN" sz="1600" b="1" dirty="0">
              <a:latin typeface="Maiandra GD" panose="020E0502030308020204" pitchFamily="34" charset="0"/>
            </a:endParaRPr>
          </a:p>
        </p:txBody>
      </p:sp>
      <p:pic>
        <p:nvPicPr>
          <p:cNvPr id="5122" name="Picture 2" descr="12.4: Evaporation and Condensation - Chemistry LibreTexts">
            <a:extLst>
              <a:ext uri="{FF2B5EF4-FFF2-40B4-BE49-F238E27FC236}">
                <a16:creationId xmlns:a16="http://schemas.microsoft.com/office/drawing/2014/main" id="{9FD626B5-A3D4-4B6B-ACE0-873433EC2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823" y="4442219"/>
            <a:ext cx="2858557" cy="22540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aw a diagram of evaporation separating technique - Brainly.in">
            <a:extLst>
              <a:ext uri="{FF2B5EF4-FFF2-40B4-BE49-F238E27FC236}">
                <a16:creationId xmlns:a16="http://schemas.microsoft.com/office/drawing/2014/main" id="{5A91BE55-44A6-458D-A351-FAAF245AC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199" y="2442677"/>
            <a:ext cx="4168776" cy="312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2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828B24-C68D-400C-8FA8-F9D16EFB6FED}"/>
              </a:ext>
            </a:extLst>
          </p:cNvPr>
          <p:cNvSpPr/>
          <p:nvPr/>
        </p:nvSpPr>
        <p:spPr>
          <a:xfrm>
            <a:off x="0" y="107877"/>
            <a:ext cx="11963400" cy="5875326"/>
          </a:xfrm>
          <a:prstGeom prst="rect">
            <a:avLst/>
          </a:prstGeom>
        </p:spPr>
        <p:txBody>
          <a:bodyPr wrap="square">
            <a:spAutoFit/>
          </a:bodyPr>
          <a:lstStyle/>
          <a:p>
            <a:r>
              <a:rPr lang="en-US" sz="2800" b="1" i="0" dirty="0">
                <a:solidFill>
                  <a:srgbClr val="00B050"/>
                </a:solidFill>
                <a:effectLst>
                  <a:outerShdw blurRad="38100" dist="38100" dir="2700000" algn="tl">
                    <a:srgbClr val="000000">
                      <a:alpha val="43137"/>
                    </a:srgbClr>
                  </a:outerShdw>
                </a:effectLst>
                <a:latin typeface="Maiandra GD" panose="020E0502030308020204" pitchFamily="34" charset="0"/>
              </a:rPr>
              <a:t>FACTORS EFFECTING EVAPORATION:</a:t>
            </a:r>
          </a:p>
          <a:p>
            <a:pPr>
              <a:lnSpc>
                <a:spcPct val="150000"/>
              </a:lnSpc>
            </a:pPr>
            <a:r>
              <a:rPr lang="en-US" b="1" i="0" dirty="0">
                <a:solidFill>
                  <a:srgbClr val="3B3835"/>
                </a:solidFill>
                <a:effectLst/>
                <a:latin typeface="Maiandra GD" panose="020E0502030308020204" pitchFamily="34" charset="0"/>
              </a:rPr>
              <a:t> </a:t>
            </a:r>
            <a:r>
              <a:rPr lang="en-US" b="1" i="0" dirty="0">
                <a:solidFill>
                  <a:srgbClr val="FF0000"/>
                </a:solidFill>
                <a:effectLst/>
                <a:latin typeface="Maiandra GD" panose="020E0502030308020204" pitchFamily="34" charset="0"/>
              </a:rPr>
              <a:t>1. Temperature: -</a:t>
            </a:r>
          </a:p>
          <a:p>
            <a:pPr>
              <a:lnSpc>
                <a:spcPct val="150000"/>
              </a:lnSpc>
            </a:pPr>
            <a:r>
              <a:rPr lang="en-US" b="1" i="0" dirty="0">
                <a:solidFill>
                  <a:srgbClr val="3B3835"/>
                </a:solidFill>
                <a:effectLst/>
                <a:latin typeface="Maiandra GD" panose="020E0502030308020204" pitchFamily="34" charset="0"/>
              </a:rPr>
              <a:t>   Higher the temperature greater will be the evaporation. </a:t>
            </a:r>
          </a:p>
          <a:p>
            <a:pPr>
              <a:lnSpc>
                <a:spcPct val="150000"/>
              </a:lnSpc>
            </a:pPr>
            <a:r>
              <a:rPr lang="en-US" b="1" i="0" dirty="0">
                <a:solidFill>
                  <a:srgbClr val="3B3835"/>
                </a:solidFill>
                <a:effectLst/>
                <a:latin typeface="Maiandra GD" panose="020E0502030308020204" pitchFamily="34" charset="0"/>
              </a:rPr>
              <a:t> </a:t>
            </a:r>
            <a:r>
              <a:rPr lang="en-US" b="1" i="0" dirty="0">
                <a:solidFill>
                  <a:srgbClr val="FF0000"/>
                </a:solidFill>
                <a:effectLst/>
                <a:latin typeface="Maiandra GD" panose="020E0502030308020204" pitchFamily="34" charset="0"/>
              </a:rPr>
              <a:t>2. Vapor pressure: - </a:t>
            </a:r>
          </a:p>
          <a:p>
            <a:pPr>
              <a:lnSpc>
                <a:spcPct val="150000"/>
              </a:lnSpc>
            </a:pPr>
            <a:r>
              <a:rPr lang="en-US" b="1" dirty="0">
                <a:solidFill>
                  <a:srgbClr val="3B3835"/>
                </a:solidFill>
                <a:latin typeface="Maiandra GD" panose="020E0502030308020204" pitchFamily="34" charset="0"/>
              </a:rPr>
              <a:t>   </a:t>
            </a:r>
            <a:r>
              <a:rPr lang="en-US" b="1" i="0" dirty="0">
                <a:solidFill>
                  <a:srgbClr val="3B3835"/>
                </a:solidFill>
                <a:effectLst/>
                <a:latin typeface="Maiandra GD" panose="020E0502030308020204" pitchFamily="34" charset="0"/>
              </a:rPr>
              <a:t>Rate of evaporation is directly proportional to the vapor pressure of the liquid. - Lower the   pressure ,greater will  	be the evaporation. </a:t>
            </a:r>
          </a:p>
          <a:p>
            <a:pPr>
              <a:lnSpc>
                <a:spcPct val="150000"/>
              </a:lnSpc>
            </a:pPr>
            <a:r>
              <a:rPr lang="en-US" b="1" i="0" dirty="0">
                <a:solidFill>
                  <a:srgbClr val="3B3835"/>
                </a:solidFill>
                <a:effectLst/>
                <a:latin typeface="Maiandra GD" panose="020E0502030308020204" pitchFamily="34" charset="0"/>
              </a:rPr>
              <a:t> </a:t>
            </a:r>
            <a:r>
              <a:rPr lang="en-US" b="1" i="0" dirty="0">
                <a:solidFill>
                  <a:srgbClr val="FF0000"/>
                </a:solidFill>
                <a:effectLst/>
                <a:latin typeface="Maiandra GD" panose="020E0502030308020204" pitchFamily="34" charset="0"/>
              </a:rPr>
              <a:t>3. Surface area: -</a:t>
            </a:r>
          </a:p>
          <a:p>
            <a:pPr>
              <a:lnSpc>
                <a:spcPct val="150000"/>
              </a:lnSpc>
            </a:pPr>
            <a:r>
              <a:rPr lang="en-US" b="1" i="0" dirty="0">
                <a:solidFill>
                  <a:srgbClr val="3B3835"/>
                </a:solidFill>
                <a:effectLst/>
                <a:latin typeface="Maiandra GD" panose="020E0502030308020204" pitchFamily="34" charset="0"/>
              </a:rPr>
              <a:t>  Greater the surface area of the liquid, greater will be the evaporation. </a:t>
            </a:r>
          </a:p>
          <a:p>
            <a:pPr>
              <a:lnSpc>
                <a:spcPct val="150000"/>
              </a:lnSpc>
            </a:pPr>
            <a:r>
              <a:rPr lang="en-US" b="1" i="0" dirty="0">
                <a:solidFill>
                  <a:srgbClr val="3B3835"/>
                </a:solidFill>
                <a:effectLst/>
                <a:latin typeface="Maiandra GD" panose="020E0502030308020204" pitchFamily="34" charset="0"/>
              </a:rPr>
              <a:t> </a:t>
            </a:r>
            <a:r>
              <a:rPr lang="en-US" b="1" i="0" dirty="0">
                <a:solidFill>
                  <a:srgbClr val="FF0000"/>
                </a:solidFill>
                <a:effectLst/>
                <a:latin typeface="Maiandra GD" panose="020E0502030308020204" pitchFamily="34" charset="0"/>
              </a:rPr>
              <a:t>4. Time of evaporation: -</a:t>
            </a:r>
          </a:p>
          <a:p>
            <a:pPr>
              <a:lnSpc>
                <a:spcPct val="150000"/>
              </a:lnSpc>
            </a:pPr>
            <a:r>
              <a:rPr lang="en-US" b="1" i="0" dirty="0">
                <a:solidFill>
                  <a:srgbClr val="3B3835"/>
                </a:solidFill>
                <a:effectLst/>
                <a:latin typeface="Maiandra GD" panose="020E0502030308020204" pitchFamily="34" charset="0"/>
              </a:rPr>
              <a:t>  Exposure time is longer, more will be the evaporation.</a:t>
            </a:r>
          </a:p>
          <a:p>
            <a:pPr>
              <a:lnSpc>
                <a:spcPct val="150000"/>
              </a:lnSpc>
            </a:pPr>
            <a:r>
              <a:rPr lang="en-US" b="1" i="0" dirty="0">
                <a:solidFill>
                  <a:srgbClr val="3B3835"/>
                </a:solidFill>
                <a:effectLst/>
                <a:latin typeface="Maiandra GD" panose="020E0502030308020204" pitchFamily="34" charset="0"/>
              </a:rPr>
              <a:t> </a:t>
            </a:r>
            <a:r>
              <a:rPr lang="en-US" b="1" i="0" dirty="0">
                <a:solidFill>
                  <a:srgbClr val="FF0000"/>
                </a:solidFill>
                <a:effectLst/>
                <a:latin typeface="Maiandra GD" panose="020E0502030308020204" pitchFamily="34" charset="0"/>
              </a:rPr>
              <a:t>5. Density: - </a:t>
            </a:r>
          </a:p>
          <a:p>
            <a:pPr>
              <a:lnSpc>
                <a:spcPct val="150000"/>
              </a:lnSpc>
            </a:pPr>
            <a:r>
              <a:rPr lang="en-US" b="1" i="0" dirty="0">
                <a:solidFill>
                  <a:srgbClr val="3B3835"/>
                </a:solidFill>
                <a:effectLst/>
                <a:latin typeface="Maiandra GD" panose="020E0502030308020204" pitchFamily="34" charset="0"/>
              </a:rPr>
              <a:t>  The higher the density, slower the liquid evaporates.</a:t>
            </a:r>
          </a:p>
          <a:p>
            <a:pPr>
              <a:lnSpc>
                <a:spcPct val="150000"/>
              </a:lnSpc>
            </a:pPr>
            <a:r>
              <a:rPr lang="en-US" b="1" i="0" dirty="0">
                <a:solidFill>
                  <a:srgbClr val="3B3835"/>
                </a:solidFill>
                <a:effectLst/>
                <a:latin typeface="Maiandra GD" panose="020E0502030308020204" pitchFamily="34" charset="0"/>
              </a:rPr>
              <a:t> </a:t>
            </a:r>
            <a:r>
              <a:rPr lang="en-US" b="1" i="0" dirty="0">
                <a:solidFill>
                  <a:srgbClr val="FF0000"/>
                </a:solidFill>
                <a:effectLst/>
                <a:latin typeface="Maiandra GD" panose="020E0502030308020204" pitchFamily="34" charset="0"/>
              </a:rPr>
              <a:t>6. Concentration: - </a:t>
            </a:r>
          </a:p>
          <a:p>
            <a:pPr>
              <a:lnSpc>
                <a:spcPct val="150000"/>
              </a:lnSpc>
            </a:pPr>
            <a:r>
              <a:rPr lang="en-US" b="1" i="0" dirty="0">
                <a:solidFill>
                  <a:srgbClr val="3B3835"/>
                </a:solidFill>
                <a:effectLst/>
                <a:latin typeface="Maiandra GD" panose="020E0502030308020204" pitchFamily="34" charset="0"/>
              </a:rPr>
              <a:t>  Low concentration of the substance, faster the evaporation. </a:t>
            </a:r>
          </a:p>
        </p:txBody>
      </p:sp>
    </p:spTree>
    <p:extLst>
      <p:ext uri="{BB962C8B-B14F-4D97-AF65-F5344CB8AC3E}">
        <p14:creationId xmlns:p14="http://schemas.microsoft.com/office/powerpoint/2010/main" val="128233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A97D49-3973-4D76-AA9C-C32CFB758135}"/>
              </a:ext>
            </a:extLst>
          </p:cNvPr>
          <p:cNvSpPr/>
          <p:nvPr/>
        </p:nvSpPr>
        <p:spPr>
          <a:xfrm>
            <a:off x="4139639" y="0"/>
            <a:ext cx="3370410" cy="523220"/>
          </a:xfrm>
          <a:prstGeom prst="rect">
            <a:avLst/>
          </a:prstGeom>
        </p:spPr>
        <p:txBody>
          <a:bodyPr wrap="none">
            <a:spAutoFit/>
          </a:bodyPr>
          <a:lstStyle/>
          <a:p>
            <a:r>
              <a:rPr lang="en-IN" sz="2800" b="1" i="0" dirty="0">
                <a:solidFill>
                  <a:srgbClr val="00B050"/>
                </a:solidFill>
                <a:effectLst>
                  <a:outerShdw blurRad="38100" dist="38100" dir="2700000" algn="tl">
                    <a:srgbClr val="000000">
                      <a:alpha val="43137"/>
                    </a:srgbClr>
                  </a:outerShdw>
                </a:effectLst>
                <a:latin typeface="Maiandra GD" panose="020E0502030308020204" pitchFamily="34" charset="0"/>
              </a:rPr>
              <a:t>CENTRIFUGATION</a:t>
            </a:r>
            <a:endParaRPr lang="en-IN" sz="2800" b="1" dirty="0">
              <a:solidFill>
                <a:srgbClr val="00B050"/>
              </a:solidFill>
              <a:effectLst>
                <a:outerShdw blurRad="38100" dist="38100" dir="2700000" algn="tl">
                  <a:srgbClr val="000000">
                    <a:alpha val="43137"/>
                  </a:srgbClr>
                </a:outerShdw>
              </a:effectLst>
              <a:latin typeface="Maiandra GD" panose="020E0502030308020204" pitchFamily="34" charset="0"/>
            </a:endParaRPr>
          </a:p>
        </p:txBody>
      </p:sp>
      <p:sp>
        <p:nvSpPr>
          <p:cNvPr id="3" name="Rectangle 2">
            <a:extLst>
              <a:ext uri="{FF2B5EF4-FFF2-40B4-BE49-F238E27FC236}">
                <a16:creationId xmlns:a16="http://schemas.microsoft.com/office/drawing/2014/main" id="{8D7AFE1B-282C-4292-A3EB-F29F6BEBDFA9}"/>
              </a:ext>
            </a:extLst>
          </p:cNvPr>
          <p:cNvSpPr/>
          <p:nvPr/>
        </p:nvSpPr>
        <p:spPr>
          <a:xfrm>
            <a:off x="93132" y="523220"/>
            <a:ext cx="6324601" cy="2585323"/>
          </a:xfrm>
          <a:prstGeom prst="rect">
            <a:avLst/>
          </a:prstGeom>
        </p:spPr>
        <p:txBody>
          <a:bodyPr wrap="square">
            <a:spAutoFit/>
          </a:bodyPr>
          <a:lstStyle/>
          <a:p>
            <a:pPr algn="just"/>
            <a:r>
              <a:rPr lang="en-US" b="1" i="0" dirty="0">
                <a:solidFill>
                  <a:srgbClr val="FF0000"/>
                </a:solidFill>
                <a:effectLst/>
                <a:latin typeface="Maiandra GD" panose="020E0502030308020204" pitchFamily="34" charset="0"/>
              </a:rPr>
              <a:t>WHAT IS CENTRIFUGE?</a:t>
            </a:r>
          </a:p>
          <a:p>
            <a:pPr algn="just"/>
            <a:r>
              <a:rPr lang="en-US" b="1" dirty="0">
                <a:solidFill>
                  <a:srgbClr val="3B3835"/>
                </a:solidFill>
                <a:latin typeface="Maiandra GD" panose="020E0502030308020204" pitchFamily="34" charset="0"/>
              </a:rPr>
              <a:t>	</a:t>
            </a:r>
            <a:r>
              <a:rPr lang="en-US" b="1" i="0" dirty="0">
                <a:solidFill>
                  <a:srgbClr val="3B3835"/>
                </a:solidFill>
                <a:effectLst/>
                <a:latin typeface="Maiandra GD" panose="020E0502030308020204" pitchFamily="34" charset="0"/>
              </a:rPr>
              <a:t> Centrifuge is a device for separating particles from a solution according to there size, shape, density, viscosity of the medium. </a:t>
            </a:r>
          </a:p>
          <a:p>
            <a:pPr algn="just"/>
            <a:endParaRPr lang="en-US" b="1" i="0" dirty="0">
              <a:solidFill>
                <a:srgbClr val="3B3835"/>
              </a:solidFill>
              <a:effectLst/>
              <a:latin typeface="Maiandra GD" panose="020E0502030308020204" pitchFamily="34" charset="0"/>
            </a:endParaRPr>
          </a:p>
          <a:p>
            <a:pPr algn="just"/>
            <a:r>
              <a:rPr lang="en-US" b="1" i="0" dirty="0">
                <a:solidFill>
                  <a:srgbClr val="FF0000"/>
                </a:solidFill>
                <a:effectLst/>
                <a:latin typeface="Maiandra GD" panose="020E0502030308020204" pitchFamily="34" charset="0"/>
              </a:rPr>
              <a:t>WHAT IS CENTRIFUGATION? </a:t>
            </a:r>
          </a:p>
          <a:p>
            <a:pPr algn="just"/>
            <a:r>
              <a:rPr lang="en-US" b="1" dirty="0">
                <a:solidFill>
                  <a:srgbClr val="3B3835"/>
                </a:solidFill>
                <a:latin typeface="Maiandra GD" panose="020E0502030308020204" pitchFamily="34" charset="0"/>
              </a:rPr>
              <a:t>	</a:t>
            </a:r>
            <a:r>
              <a:rPr lang="en-US" b="1" i="0" dirty="0">
                <a:solidFill>
                  <a:srgbClr val="3B3835"/>
                </a:solidFill>
                <a:effectLst/>
                <a:latin typeface="Maiandra GD" panose="020E0502030308020204" pitchFamily="34" charset="0"/>
              </a:rPr>
              <a:t>Centrifugation is a process which involves the use of the centrifugal force for the sedimentation of heterogeneous mixtures with a centrifuge.</a:t>
            </a:r>
            <a:endParaRPr lang="en-IN" b="1" dirty="0">
              <a:latin typeface="Maiandra GD" panose="020E0502030308020204" pitchFamily="34" charset="0"/>
            </a:endParaRPr>
          </a:p>
        </p:txBody>
      </p:sp>
      <p:sp>
        <p:nvSpPr>
          <p:cNvPr id="4" name="Rectangle 3">
            <a:extLst>
              <a:ext uri="{FF2B5EF4-FFF2-40B4-BE49-F238E27FC236}">
                <a16:creationId xmlns:a16="http://schemas.microsoft.com/office/drawing/2014/main" id="{7EF10B9E-A980-448A-B514-2DA62A906288}"/>
              </a:ext>
            </a:extLst>
          </p:cNvPr>
          <p:cNvSpPr/>
          <p:nvPr/>
        </p:nvSpPr>
        <p:spPr>
          <a:xfrm>
            <a:off x="93132" y="3108543"/>
            <a:ext cx="6426201" cy="1754326"/>
          </a:xfrm>
          <a:prstGeom prst="rect">
            <a:avLst/>
          </a:prstGeom>
        </p:spPr>
        <p:txBody>
          <a:bodyPr wrap="square">
            <a:spAutoFit/>
          </a:bodyPr>
          <a:lstStyle/>
          <a:p>
            <a:pPr algn="just"/>
            <a:r>
              <a:rPr lang="en-US" b="1" dirty="0">
                <a:latin typeface="Maiandra GD" panose="020E0502030308020204" pitchFamily="34" charset="0"/>
              </a:rPr>
              <a:t>Centrifugation is a procedure that involves the use of centrifugal force for the sedimentation of mixture with a centrifuge used in industry and in laboratory settings. More dense components of the mixture move away from the axis of the centrifuge while less dense components of the mixture move towards the axis</a:t>
            </a:r>
            <a:endParaRPr lang="en-IN" b="1" dirty="0">
              <a:latin typeface="Maiandra GD" panose="020E0502030308020204" pitchFamily="34" charset="0"/>
            </a:endParaRPr>
          </a:p>
        </p:txBody>
      </p:sp>
      <p:pic>
        <p:nvPicPr>
          <p:cNvPr id="6" name="Picture 5">
            <a:extLst>
              <a:ext uri="{FF2B5EF4-FFF2-40B4-BE49-F238E27FC236}">
                <a16:creationId xmlns:a16="http://schemas.microsoft.com/office/drawing/2014/main" id="{1A5EA2DC-7F8C-45F0-ABF9-DCD0EE91BC1D}"/>
              </a:ext>
            </a:extLst>
          </p:cNvPr>
          <p:cNvPicPr>
            <a:picLocks noChangeAspect="1"/>
          </p:cNvPicPr>
          <p:nvPr/>
        </p:nvPicPr>
        <p:blipFill>
          <a:blip r:embed="rId2"/>
          <a:stretch>
            <a:fillRect/>
          </a:stretch>
        </p:blipFill>
        <p:spPr>
          <a:xfrm>
            <a:off x="6997700" y="749300"/>
            <a:ext cx="2400300" cy="2208276"/>
          </a:xfrm>
          <a:prstGeom prst="rect">
            <a:avLst/>
          </a:prstGeom>
        </p:spPr>
      </p:pic>
      <p:pic>
        <p:nvPicPr>
          <p:cNvPr id="6150" name="Picture 6" descr="Centrifugation Separations including CsCl gradient | Sigma-Aldrich">
            <a:extLst>
              <a:ext uri="{FF2B5EF4-FFF2-40B4-BE49-F238E27FC236}">
                <a16:creationId xmlns:a16="http://schemas.microsoft.com/office/drawing/2014/main" id="{64A1EBF1-999B-45AD-9A3B-04869FD99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3443413"/>
            <a:ext cx="4076700" cy="304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79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9AD9C-356A-4222-AA76-B1E0D7BC59B4}"/>
              </a:ext>
            </a:extLst>
          </p:cNvPr>
          <p:cNvSpPr/>
          <p:nvPr/>
        </p:nvSpPr>
        <p:spPr>
          <a:xfrm>
            <a:off x="67734" y="213142"/>
            <a:ext cx="11887200" cy="5632311"/>
          </a:xfrm>
          <a:prstGeom prst="rect">
            <a:avLst/>
          </a:prstGeom>
        </p:spPr>
        <p:txBody>
          <a:bodyPr wrap="square">
            <a:spAutoFit/>
          </a:bodyPr>
          <a:lstStyle/>
          <a:p>
            <a:r>
              <a:rPr lang="en-US" b="1" i="0" dirty="0">
                <a:solidFill>
                  <a:srgbClr val="3B3835"/>
                </a:solidFill>
                <a:effectLst/>
                <a:latin typeface="Maiandra GD" panose="020E0502030308020204" pitchFamily="34" charset="0"/>
              </a:rPr>
              <a:t>A particle whether it is a precipitate a macromolecule or a cell organelle is subjected to a centrifugal force when it is rotated at a high rate of speed. The centrifugal force F is denoted by equation</a:t>
            </a:r>
          </a:p>
          <a:p>
            <a:r>
              <a:rPr lang="en-US" b="1" i="0" dirty="0">
                <a:solidFill>
                  <a:srgbClr val="3B3835"/>
                </a:solidFill>
                <a:effectLst/>
                <a:latin typeface="Maiandra GD" panose="020E0502030308020204" pitchFamily="34" charset="0"/>
              </a:rPr>
              <a:t> 					</a:t>
            </a:r>
          </a:p>
          <a:p>
            <a:r>
              <a:rPr lang="en-US" b="1" dirty="0">
                <a:solidFill>
                  <a:srgbClr val="3B3835"/>
                </a:solidFill>
                <a:latin typeface="Maiandra GD" panose="020E0502030308020204" pitchFamily="34" charset="0"/>
              </a:rPr>
              <a:t>						</a:t>
            </a:r>
            <a:r>
              <a:rPr lang="en-US" b="1" i="0" dirty="0">
                <a:solidFill>
                  <a:srgbClr val="3B3835"/>
                </a:solidFill>
                <a:effectLst/>
                <a:latin typeface="Maiandra GD" panose="020E0502030308020204" pitchFamily="34" charset="0"/>
              </a:rPr>
              <a:t>F=mω2 r </a:t>
            </a:r>
          </a:p>
          <a:p>
            <a:endParaRPr lang="en-US" b="1" i="0" dirty="0">
              <a:solidFill>
                <a:srgbClr val="3B3835"/>
              </a:solidFill>
              <a:effectLst/>
              <a:latin typeface="Maiandra GD" panose="020E0502030308020204" pitchFamily="34" charset="0"/>
            </a:endParaRPr>
          </a:p>
          <a:p>
            <a:r>
              <a:rPr lang="en-US" b="1" i="0" dirty="0">
                <a:solidFill>
                  <a:srgbClr val="3B3835"/>
                </a:solidFill>
                <a:effectLst/>
                <a:latin typeface="Maiandra GD" panose="020E0502030308020204" pitchFamily="34" charset="0"/>
              </a:rPr>
              <a:t>Where 					F= intensity of the centrifugal force </a:t>
            </a:r>
          </a:p>
          <a:p>
            <a:endParaRPr lang="en-US" b="1" dirty="0">
              <a:solidFill>
                <a:srgbClr val="3B3835"/>
              </a:solidFill>
              <a:latin typeface="Maiandra GD" panose="020E0502030308020204" pitchFamily="34" charset="0"/>
            </a:endParaRPr>
          </a:p>
          <a:p>
            <a:r>
              <a:rPr lang="en-US" b="1" i="0" dirty="0">
                <a:solidFill>
                  <a:srgbClr val="3B3835"/>
                </a:solidFill>
                <a:effectLst/>
                <a:latin typeface="Maiandra GD" panose="020E0502030308020204" pitchFamily="34" charset="0"/>
              </a:rPr>
              <a:t>					m= effective mass of the sedimenting particle </a:t>
            </a:r>
          </a:p>
          <a:p>
            <a:endParaRPr lang="en-US" b="1" dirty="0">
              <a:solidFill>
                <a:srgbClr val="3B3835"/>
              </a:solidFill>
              <a:latin typeface="Maiandra GD" panose="020E0502030308020204" pitchFamily="34" charset="0"/>
            </a:endParaRPr>
          </a:p>
          <a:p>
            <a:r>
              <a:rPr lang="en-US" b="1" i="0" dirty="0">
                <a:solidFill>
                  <a:srgbClr val="3B3835"/>
                </a:solidFill>
                <a:effectLst/>
                <a:latin typeface="Maiandra GD" panose="020E0502030308020204" pitchFamily="34" charset="0"/>
              </a:rPr>
              <a:t>					ω= angular velocity of rotation </a:t>
            </a:r>
          </a:p>
          <a:p>
            <a:endParaRPr lang="en-US" b="1" dirty="0">
              <a:solidFill>
                <a:srgbClr val="3B3835"/>
              </a:solidFill>
              <a:latin typeface="Maiandra GD" panose="020E0502030308020204" pitchFamily="34" charset="0"/>
            </a:endParaRPr>
          </a:p>
          <a:p>
            <a:r>
              <a:rPr lang="en-US" b="1" i="0" dirty="0">
                <a:solidFill>
                  <a:srgbClr val="3B3835"/>
                </a:solidFill>
                <a:effectLst/>
                <a:latin typeface="Maiandra GD" panose="020E0502030308020204" pitchFamily="34" charset="0"/>
              </a:rPr>
              <a:t>					r= distance of the migrating particles from the central axis of rotation</a:t>
            </a:r>
          </a:p>
          <a:p>
            <a:endParaRPr lang="en-US" b="1" dirty="0">
              <a:solidFill>
                <a:srgbClr val="3B3835"/>
              </a:solidFill>
              <a:latin typeface="Maiandra GD" panose="020E0502030308020204" pitchFamily="34" charset="0"/>
            </a:endParaRPr>
          </a:p>
          <a:p>
            <a:r>
              <a:rPr lang="en-US" b="1" i="0" dirty="0">
                <a:solidFill>
                  <a:srgbClr val="3B3835"/>
                </a:solidFill>
                <a:effectLst/>
                <a:latin typeface="Maiandra GD" panose="020E0502030308020204" pitchFamily="34" charset="0"/>
              </a:rPr>
              <a:t> 	A more common measurement of F in terms of the earths gravitation force , g, is Relative </a:t>
            </a:r>
            <a:r>
              <a:rPr lang="en-US" b="1" dirty="0">
                <a:solidFill>
                  <a:srgbClr val="3B3835"/>
                </a:solidFill>
                <a:latin typeface="Maiandra GD" panose="020E0502030308020204" pitchFamily="34" charset="0"/>
              </a:rPr>
              <a:t>C</a:t>
            </a:r>
            <a:r>
              <a:rPr lang="en-US" b="1" i="0" dirty="0">
                <a:solidFill>
                  <a:srgbClr val="3B3835"/>
                </a:solidFill>
                <a:effectLst/>
                <a:latin typeface="Maiandra GD" panose="020E0502030308020204" pitchFamily="34" charset="0"/>
              </a:rPr>
              <a:t>entrifugal </a:t>
            </a:r>
            <a:r>
              <a:rPr lang="en-US" b="1" dirty="0">
                <a:solidFill>
                  <a:srgbClr val="3B3835"/>
                </a:solidFill>
                <a:latin typeface="Maiandra GD" panose="020E0502030308020204" pitchFamily="34" charset="0"/>
              </a:rPr>
              <a:t>F</a:t>
            </a:r>
            <a:r>
              <a:rPr lang="en-US" b="1" i="0" dirty="0">
                <a:solidFill>
                  <a:srgbClr val="3B3835"/>
                </a:solidFill>
                <a:effectLst/>
                <a:latin typeface="Maiandra GD" panose="020E0502030308020204" pitchFamily="34" charset="0"/>
              </a:rPr>
              <a:t>orce (RCF), RCF its defined by</a:t>
            </a:r>
          </a:p>
          <a:p>
            <a:r>
              <a:rPr lang="en-US" b="1" dirty="0">
                <a:solidFill>
                  <a:srgbClr val="3B3835"/>
                </a:solidFill>
                <a:latin typeface="Maiandra GD" panose="020E0502030308020204" pitchFamily="34" charset="0"/>
              </a:rPr>
              <a:t>			</a:t>
            </a:r>
            <a:r>
              <a:rPr lang="en-US" b="1" i="0" dirty="0">
                <a:solidFill>
                  <a:srgbClr val="3B3835"/>
                </a:solidFill>
                <a:effectLst/>
                <a:latin typeface="Maiandra GD" panose="020E0502030308020204" pitchFamily="34" charset="0"/>
              </a:rPr>
              <a:t> RCF = (1.119 x 10-5 (rpm)2 (r) </a:t>
            </a:r>
          </a:p>
          <a:p>
            <a:r>
              <a:rPr lang="en-US" b="1" dirty="0">
                <a:solidFill>
                  <a:srgbClr val="3B3835"/>
                </a:solidFill>
                <a:latin typeface="Maiandra GD" panose="020E0502030308020204" pitchFamily="34" charset="0"/>
              </a:rPr>
              <a:t>	</a:t>
            </a:r>
          </a:p>
          <a:p>
            <a:r>
              <a:rPr lang="en-US" b="1" i="0" dirty="0">
                <a:solidFill>
                  <a:srgbClr val="3B3835"/>
                </a:solidFill>
                <a:effectLst/>
                <a:latin typeface="Maiandra GD" panose="020E0502030308020204" pitchFamily="34" charset="0"/>
              </a:rPr>
              <a:t>	This equation relates RCF to revolutions per minute of the sample . Equation dictates that the RCF on a sample will vary with r, the distance of the sedimenting particles from the axis of rotation . The RCF value is reported as “ a number times gravity ,g .”</a:t>
            </a:r>
            <a:endParaRPr lang="en-IN" b="1" dirty="0">
              <a:latin typeface="Maiandra GD" panose="020E0502030308020204" pitchFamily="34" charset="0"/>
            </a:endParaRPr>
          </a:p>
        </p:txBody>
      </p:sp>
    </p:spTree>
    <p:extLst>
      <p:ext uri="{BB962C8B-B14F-4D97-AF65-F5344CB8AC3E}">
        <p14:creationId xmlns:p14="http://schemas.microsoft.com/office/powerpoint/2010/main" val="250299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DCE46D-BA4A-497B-A598-97065EB19CA5}"/>
              </a:ext>
            </a:extLst>
          </p:cNvPr>
          <p:cNvSpPr/>
          <p:nvPr/>
        </p:nvSpPr>
        <p:spPr>
          <a:xfrm>
            <a:off x="253999" y="129739"/>
            <a:ext cx="11802533" cy="2677656"/>
          </a:xfrm>
          <a:prstGeom prst="rect">
            <a:avLst/>
          </a:prstGeom>
        </p:spPr>
        <p:txBody>
          <a:bodyPr wrap="square">
            <a:spAutoFit/>
          </a:bodyPr>
          <a:lstStyle/>
          <a:p>
            <a:r>
              <a:rPr lang="en-IN" sz="2400" b="1" i="0" dirty="0">
                <a:solidFill>
                  <a:srgbClr val="00B050"/>
                </a:solidFill>
                <a:effectLst/>
                <a:latin typeface="Maiandra GD" panose="020E0502030308020204" pitchFamily="34" charset="0"/>
              </a:rPr>
              <a:t>Applications</a:t>
            </a:r>
            <a:endParaRPr lang="en-IN" sz="2400" b="1" dirty="0">
              <a:solidFill>
                <a:srgbClr val="3B3835"/>
              </a:solidFill>
              <a:latin typeface="Maiandra GD" panose="020E0502030308020204" pitchFamily="34" charset="0"/>
            </a:endParaRPr>
          </a:p>
          <a:p>
            <a:endParaRPr lang="en-IN" b="1" i="0" dirty="0">
              <a:solidFill>
                <a:srgbClr val="3B3835"/>
              </a:solidFill>
              <a:effectLst/>
              <a:latin typeface="Maiandra GD" panose="020E0502030308020204" pitchFamily="34" charset="0"/>
            </a:endParaRPr>
          </a:p>
          <a:p>
            <a:r>
              <a:rPr lang="en-IN" b="1" i="0" dirty="0">
                <a:solidFill>
                  <a:srgbClr val="3B3835"/>
                </a:solidFill>
                <a:effectLst/>
                <a:latin typeface="Maiandra GD" panose="020E0502030308020204" pitchFamily="34" charset="0"/>
              </a:rPr>
              <a:t>    In clinical laboratory, centrifugation is used to; </a:t>
            </a:r>
          </a:p>
          <a:p>
            <a:pPr marL="285750" indent="-285750">
              <a:buFont typeface="Wingdings" panose="05000000000000000000" pitchFamily="2" charset="2"/>
              <a:buChar char="v"/>
            </a:pPr>
            <a:r>
              <a:rPr lang="en-IN" b="1" i="0" dirty="0">
                <a:solidFill>
                  <a:srgbClr val="3B3835"/>
                </a:solidFill>
                <a:effectLst/>
                <a:latin typeface="Maiandra GD" panose="020E0502030308020204" pitchFamily="34" charset="0"/>
              </a:rPr>
              <a:t>Remove cellular elements from blood to provide cell free plasma or serum for analysis. </a:t>
            </a:r>
          </a:p>
          <a:p>
            <a:pPr marL="285750" indent="-285750">
              <a:buFont typeface="Wingdings" panose="05000000000000000000" pitchFamily="2" charset="2"/>
              <a:buChar char="v"/>
            </a:pPr>
            <a:r>
              <a:rPr lang="en-IN" b="1" i="0" dirty="0">
                <a:solidFill>
                  <a:srgbClr val="3B3835"/>
                </a:solidFill>
                <a:effectLst/>
                <a:latin typeface="Maiandra GD" panose="020E0502030308020204" pitchFamily="34" charset="0"/>
              </a:rPr>
              <a:t>Remove chemically precipitated protein from an analytical specimen. </a:t>
            </a:r>
          </a:p>
          <a:p>
            <a:pPr marL="285750" indent="-285750">
              <a:buFont typeface="Wingdings" panose="05000000000000000000" pitchFamily="2" charset="2"/>
              <a:buChar char="v"/>
            </a:pPr>
            <a:r>
              <a:rPr lang="en-IN" b="1" i="0" dirty="0">
                <a:solidFill>
                  <a:srgbClr val="3B3835"/>
                </a:solidFill>
                <a:effectLst/>
                <a:latin typeface="Maiandra GD" panose="020E0502030308020204" pitchFamily="34" charset="0"/>
              </a:rPr>
              <a:t>Separate protein bound from free ligand in immunochemical and other assay.</a:t>
            </a:r>
          </a:p>
          <a:p>
            <a:pPr marL="285750" indent="-285750">
              <a:buFont typeface="Wingdings" panose="05000000000000000000" pitchFamily="2" charset="2"/>
              <a:buChar char="v"/>
            </a:pPr>
            <a:r>
              <a:rPr lang="en-IN" b="1" i="0" dirty="0">
                <a:solidFill>
                  <a:srgbClr val="3B3835"/>
                </a:solidFill>
                <a:effectLst/>
                <a:latin typeface="Maiandra GD" panose="020E0502030308020204" pitchFamily="34" charset="0"/>
              </a:rPr>
              <a:t>Separation of the subcellular organelle, DNA, RNA.</a:t>
            </a:r>
          </a:p>
          <a:p>
            <a:pPr marL="285750" indent="-285750">
              <a:buFont typeface="Wingdings" panose="05000000000000000000" pitchFamily="2" charset="2"/>
              <a:buChar char="v"/>
            </a:pPr>
            <a:r>
              <a:rPr lang="en-IN" b="1" i="0" dirty="0">
                <a:solidFill>
                  <a:srgbClr val="3B3835"/>
                </a:solidFill>
                <a:effectLst/>
                <a:latin typeface="Maiandra GD" panose="020E0502030308020204" pitchFamily="34" charset="0"/>
              </a:rPr>
              <a:t>Extract solutes in biological fluids from aqueous to organic solvents. </a:t>
            </a:r>
          </a:p>
          <a:p>
            <a:pPr marL="285750" indent="-285750">
              <a:buFont typeface="Wingdings" panose="05000000000000000000" pitchFamily="2" charset="2"/>
              <a:buChar char="v"/>
            </a:pPr>
            <a:r>
              <a:rPr lang="en-IN" b="1" i="0" dirty="0">
                <a:solidFill>
                  <a:srgbClr val="3B3835"/>
                </a:solidFill>
                <a:effectLst/>
                <a:latin typeface="Maiandra GD" panose="020E0502030308020204" pitchFamily="34" charset="0"/>
              </a:rPr>
              <a:t>Separate lipid components.</a:t>
            </a:r>
            <a:endParaRPr lang="en-IN" b="1" dirty="0">
              <a:latin typeface="Maiandra GD" panose="020E0502030308020204" pitchFamily="34" charset="0"/>
            </a:endParaRPr>
          </a:p>
        </p:txBody>
      </p:sp>
      <p:sp>
        <p:nvSpPr>
          <p:cNvPr id="3" name="Rectangle 2">
            <a:extLst>
              <a:ext uri="{FF2B5EF4-FFF2-40B4-BE49-F238E27FC236}">
                <a16:creationId xmlns:a16="http://schemas.microsoft.com/office/drawing/2014/main" id="{2E46F90F-4E09-4479-96D9-162B3725706C}"/>
              </a:ext>
            </a:extLst>
          </p:cNvPr>
          <p:cNvSpPr/>
          <p:nvPr/>
        </p:nvSpPr>
        <p:spPr>
          <a:xfrm>
            <a:off x="330199" y="2920917"/>
            <a:ext cx="8720667" cy="3166701"/>
          </a:xfrm>
          <a:prstGeom prst="rect">
            <a:avLst/>
          </a:prstGeom>
        </p:spPr>
        <p:txBody>
          <a:bodyPr wrap="square">
            <a:spAutoFit/>
          </a:bodyPr>
          <a:lstStyle/>
          <a:p>
            <a:pPr marL="12700">
              <a:lnSpc>
                <a:spcPct val="100000"/>
              </a:lnSpc>
              <a:spcBef>
                <a:spcPts val="1180"/>
              </a:spcBef>
            </a:pPr>
            <a:r>
              <a:rPr lang="en-US" b="1" spc="-5" dirty="0">
                <a:uFill>
                  <a:solidFill>
                    <a:srgbClr val="000000"/>
                  </a:solidFill>
                </a:uFill>
                <a:latin typeface="Maiandra GD" panose="020E0502030308020204" pitchFamily="34" charset="0"/>
                <a:cs typeface="Times New Roman"/>
              </a:rPr>
              <a:t>Velocity Sedimentation Centrifugation</a:t>
            </a:r>
            <a:r>
              <a:rPr lang="en-US" b="1" spc="20" dirty="0">
                <a:uFill>
                  <a:solidFill>
                    <a:srgbClr val="000000"/>
                  </a:solidFill>
                </a:uFill>
                <a:latin typeface="Maiandra GD" panose="020E0502030308020204" pitchFamily="34" charset="0"/>
                <a:cs typeface="Times New Roman"/>
              </a:rPr>
              <a:t>:</a:t>
            </a:r>
            <a:endParaRPr lang="en-US" b="1" dirty="0">
              <a:latin typeface="Maiandra GD" panose="020E0502030308020204" pitchFamily="34" charset="0"/>
              <a:cs typeface="Times New Roman"/>
            </a:endParaRPr>
          </a:p>
          <a:p>
            <a:pPr marL="298450" marR="788670" indent="-285750">
              <a:lnSpc>
                <a:spcPct val="110000"/>
              </a:lnSpc>
              <a:spcBef>
                <a:spcPts val="1010"/>
              </a:spcBef>
              <a:buFont typeface="Arial" panose="020B0604020202020204" pitchFamily="34" charset="0"/>
              <a:buChar char="•"/>
              <a:tabLst>
                <a:tab pos="187960" algn="l"/>
              </a:tabLst>
            </a:pPr>
            <a:r>
              <a:rPr lang="en-US" b="1" spc="-5" dirty="0">
                <a:latin typeface="Maiandra GD" panose="020E0502030308020204" pitchFamily="34" charset="0"/>
                <a:cs typeface="Times New Roman"/>
              </a:rPr>
              <a:t>Centrifuges are </a:t>
            </a:r>
            <a:r>
              <a:rPr lang="en-US" b="1" dirty="0">
                <a:latin typeface="Maiandra GD" panose="020E0502030308020204" pitchFamily="34" charset="0"/>
                <a:cs typeface="Times New Roman"/>
              </a:rPr>
              <a:t>used </a:t>
            </a:r>
            <a:r>
              <a:rPr lang="en-US" b="1" spc="-5" dirty="0">
                <a:latin typeface="Maiandra GD" panose="020E0502030308020204" pitchFamily="34" charset="0"/>
                <a:cs typeface="Times New Roman"/>
              </a:rPr>
              <a:t>most often For </a:t>
            </a:r>
            <a:r>
              <a:rPr lang="en-US" b="1" dirty="0">
                <a:latin typeface="Maiandra GD" panose="020E0502030308020204" pitchFamily="34" charset="0"/>
                <a:cs typeface="Times New Roman"/>
              </a:rPr>
              <a:t>Preparative-Scale </a:t>
            </a:r>
            <a:r>
              <a:rPr lang="en-US" b="1" spc="-5" dirty="0">
                <a:latin typeface="Maiandra GD" panose="020E0502030308020204" pitchFamily="34" charset="0"/>
                <a:cs typeface="Times New Roman"/>
              </a:rPr>
              <a:t>Separation  </a:t>
            </a:r>
            <a:r>
              <a:rPr lang="en-US" b="1" dirty="0">
                <a:latin typeface="Maiandra GD" panose="020E0502030308020204" pitchFamily="34" charset="0"/>
                <a:cs typeface="Times New Roman"/>
              </a:rPr>
              <a:t>procedures</a:t>
            </a:r>
            <a:r>
              <a:rPr lang="en-US" b="1" spc="-15" dirty="0">
                <a:latin typeface="Maiandra GD" panose="020E0502030308020204" pitchFamily="34" charset="0"/>
                <a:cs typeface="Times New Roman"/>
              </a:rPr>
              <a:t> </a:t>
            </a:r>
            <a:r>
              <a:rPr lang="en-US" b="1" dirty="0">
                <a:latin typeface="Maiandra GD" panose="020E0502030308020204" pitchFamily="34" charset="0"/>
                <a:cs typeface="Times New Roman"/>
              </a:rPr>
              <a:t>.</a:t>
            </a:r>
          </a:p>
          <a:p>
            <a:pPr marL="12700">
              <a:lnSpc>
                <a:spcPct val="100000"/>
              </a:lnSpc>
              <a:spcBef>
                <a:spcPts val="1220"/>
              </a:spcBef>
              <a:tabLst>
                <a:tab pos="187960" algn="l"/>
              </a:tabLst>
            </a:pPr>
            <a:r>
              <a:rPr lang="en-US" b="1" spc="-5" dirty="0">
                <a:latin typeface="Maiandra GD" panose="020E0502030308020204" pitchFamily="34" charset="0"/>
                <a:cs typeface="Times New Roman"/>
              </a:rPr>
              <a:t>		this technique consist </a:t>
            </a:r>
            <a:r>
              <a:rPr lang="en-US" b="1" dirty="0">
                <a:latin typeface="Maiandra GD" panose="020E0502030308020204" pitchFamily="34" charset="0"/>
                <a:cs typeface="Times New Roman"/>
              </a:rPr>
              <a:t>of</a:t>
            </a:r>
            <a:r>
              <a:rPr lang="en-US" b="1" spc="5" dirty="0">
                <a:latin typeface="Maiandra GD" panose="020E0502030308020204" pitchFamily="34" charset="0"/>
                <a:cs typeface="Times New Roman"/>
              </a:rPr>
              <a:t> </a:t>
            </a:r>
            <a:endParaRPr lang="en-US" b="1" dirty="0">
              <a:latin typeface="Maiandra GD" panose="020E0502030308020204" pitchFamily="34" charset="0"/>
              <a:cs typeface="Times New Roman"/>
            </a:endParaRPr>
          </a:p>
          <a:p>
            <a:pPr marL="698500" lvl="1" indent="-229235">
              <a:lnSpc>
                <a:spcPct val="100000"/>
              </a:lnSpc>
              <a:spcBef>
                <a:spcPts val="1225"/>
              </a:spcBef>
              <a:buChar char="-"/>
              <a:tabLst>
                <a:tab pos="698500" algn="l"/>
                <a:tab pos="699135" algn="l"/>
              </a:tabLst>
            </a:pPr>
            <a:r>
              <a:rPr lang="en-US" b="1" dirty="0">
                <a:latin typeface="Maiandra GD" panose="020E0502030308020204" pitchFamily="34" charset="0"/>
                <a:cs typeface="Times New Roman"/>
              </a:rPr>
              <a:t>Placing the </a:t>
            </a:r>
            <a:r>
              <a:rPr lang="en-US" b="1" spc="-5" dirty="0">
                <a:latin typeface="Maiandra GD" panose="020E0502030308020204" pitchFamily="34" charset="0"/>
                <a:cs typeface="Times New Roman"/>
              </a:rPr>
              <a:t>sample </a:t>
            </a:r>
            <a:r>
              <a:rPr lang="en-US" b="1" dirty="0">
                <a:latin typeface="Maiandra GD" panose="020E0502030308020204" pitchFamily="34" charset="0"/>
                <a:cs typeface="Times New Roman"/>
              </a:rPr>
              <a:t>in a </a:t>
            </a:r>
            <a:r>
              <a:rPr lang="en-US" b="1" spc="-5" dirty="0">
                <a:latin typeface="Maiandra GD" panose="020E0502030308020204" pitchFamily="34" charset="0"/>
                <a:cs typeface="Times New Roman"/>
              </a:rPr>
              <a:t>tube </a:t>
            </a:r>
            <a:r>
              <a:rPr lang="en-US" b="1" dirty="0">
                <a:latin typeface="Maiandra GD" panose="020E0502030308020204" pitchFamily="34" charset="0"/>
                <a:cs typeface="Times New Roman"/>
              </a:rPr>
              <a:t>or </a:t>
            </a:r>
            <a:r>
              <a:rPr lang="en-US" b="1" spc="-5" dirty="0">
                <a:latin typeface="Maiandra GD" panose="020E0502030308020204" pitchFamily="34" charset="0"/>
                <a:cs typeface="Times New Roman"/>
              </a:rPr>
              <a:t>similar</a:t>
            </a:r>
            <a:r>
              <a:rPr lang="en-US" b="1" spc="-15" dirty="0">
                <a:latin typeface="Maiandra GD" panose="020E0502030308020204" pitchFamily="34" charset="0"/>
                <a:cs typeface="Times New Roman"/>
              </a:rPr>
              <a:t> </a:t>
            </a:r>
            <a:r>
              <a:rPr lang="en-US" b="1" dirty="0">
                <a:latin typeface="Maiandra GD" panose="020E0502030308020204" pitchFamily="34" charset="0"/>
                <a:cs typeface="Times New Roman"/>
              </a:rPr>
              <a:t>container</a:t>
            </a:r>
          </a:p>
          <a:p>
            <a:pPr marL="698500" lvl="1" indent="-229235">
              <a:lnSpc>
                <a:spcPct val="100000"/>
              </a:lnSpc>
              <a:spcBef>
                <a:spcPts val="215"/>
              </a:spcBef>
              <a:buChar char="-"/>
              <a:tabLst>
                <a:tab pos="698500" algn="l"/>
                <a:tab pos="699135" algn="l"/>
              </a:tabLst>
            </a:pPr>
            <a:r>
              <a:rPr lang="en-US" b="1" dirty="0">
                <a:latin typeface="Maiandra GD" panose="020E0502030308020204" pitchFamily="34" charset="0"/>
                <a:cs typeface="Times New Roman"/>
              </a:rPr>
              <a:t>Inserting the </a:t>
            </a:r>
            <a:r>
              <a:rPr lang="en-US" b="1" spc="-5" dirty="0">
                <a:latin typeface="Maiandra GD" panose="020E0502030308020204" pitchFamily="34" charset="0"/>
                <a:cs typeface="Times New Roman"/>
              </a:rPr>
              <a:t>tube </a:t>
            </a:r>
            <a:r>
              <a:rPr lang="en-US" b="1" dirty="0">
                <a:latin typeface="Maiandra GD" panose="020E0502030308020204" pitchFamily="34" charset="0"/>
                <a:cs typeface="Times New Roman"/>
              </a:rPr>
              <a:t>in the</a:t>
            </a:r>
            <a:r>
              <a:rPr lang="en-US" b="1" spc="-15" dirty="0">
                <a:latin typeface="Maiandra GD" panose="020E0502030308020204" pitchFamily="34" charset="0"/>
                <a:cs typeface="Times New Roman"/>
              </a:rPr>
              <a:t> </a:t>
            </a:r>
            <a:r>
              <a:rPr lang="en-US" b="1" dirty="0">
                <a:latin typeface="Maiandra GD" panose="020E0502030308020204" pitchFamily="34" charset="0"/>
                <a:cs typeface="Times New Roman"/>
              </a:rPr>
              <a:t>rotor</a:t>
            </a:r>
          </a:p>
          <a:p>
            <a:pPr marL="698500" lvl="1" indent="-229235">
              <a:lnSpc>
                <a:spcPct val="100000"/>
              </a:lnSpc>
              <a:spcBef>
                <a:spcPts val="220"/>
              </a:spcBef>
              <a:buChar char="-"/>
              <a:tabLst>
                <a:tab pos="698500" algn="l"/>
                <a:tab pos="699135" algn="l"/>
              </a:tabLst>
            </a:pPr>
            <a:r>
              <a:rPr lang="en-US" b="1" dirty="0">
                <a:latin typeface="Maiandra GD" panose="020E0502030308020204" pitchFamily="34" charset="0"/>
                <a:cs typeface="Times New Roman"/>
              </a:rPr>
              <a:t>Spinning the </a:t>
            </a:r>
            <a:r>
              <a:rPr lang="en-US" b="1" spc="-5" dirty="0">
                <a:latin typeface="Maiandra GD" panose="020E0502030308020204" pitchFamily="34" charset="0"/>
                <a:cs typeface="Times New Roman"/>
              </a:rPr>
              <a:t>sample </a:t>
            </a:r>
            <a:r>
              <a:rPr lang="en-US" b="1" dirty="0">
                <a:latin typeface="Maiandra GD" panose="020E0502030308020204" pitchFamily="34" charset="0"/>
                <a:cs typeface="Times New Roman"/>
              </a:rPr>
              <a:t>for a </a:t>
            </a:r>
            <a:r>
              <a:rPr lang="en-US" b="1" spc="-5" dirty="0">
                <a:latin typeface="Maiandra GD" panose="020E0502030308020204" pitchFamily="34" charset="0"/>
                <a:cs typeface="Times New Roman"/>
              </a:rPr>
              <a:t>fixed </a:t>
            </a:r>
            <a:r>
              <a:rPr lang="en-US" b="1" dirty="0">
                <a:latin typeface="Maiandra GD" panose="020E0502030308020204" pitchFamily="34" charset="0"/>
                <a:cs typeface="Times New Roman"/>
              </a:rPr>
              <a:t>period</a:t>
            </a:r>
            <a:r>
              <a:rPr lang="en-US" b="1" spc="5" dirty="0">
                <a:latin typeface="Maiandra GD" panose="020E0502030308020204" pitchFamily="34" charset="0"/>
                <a:cs typeface="Times New Roman"/>
              </a:rPr>
              <a:t> </a:t>
            </a:r>
            <a:r>
              <a:rPr lang="en-US" b="1" dirty="0">
                <a:latin typeface="Maiandra GD" panose="020E0502030308020204" pitchFamily="34" charset="0"/>
                <a:cs typeface="Times New Roman"/>
              </a:rPr>
              <a:t>.</a:t>
            </a:r>
          </a:p>
          <a:p>
            <a:pPr marL="698500" marR="5080" lvl="1" indent="-228600">
              <a:lnSpc>
                <a:spcPct val="110000"/>
              </a:lnSpc>
              <a:spcBef>
                <a:spcPts val="15"/>
              </a:spcBef>
              <a:buChar char="-"/>
              <a:tabLst>
                <a:tab pos="698500" algn="l"/>
                <a:tab pos="699135" algn="l"/>
              </a:tabLst>
            </a:pPr>
            <a:r>
              <a:rPr lang="en-US" b="1" dirty="0">
                <a:latin typeface="Maiandra GD" panose="020E0502030308020204" pitchFamily="34" charset="0"/>
                <a:cs typeface="Times New Roman"/>
              </a:rPr>
              <a:t>The </a:t>
            </a:r>
            <a:r>
              <a:rPr lang="en-US" b="1" spc="-5" dirty="0">
                <a:latin typeface="Maiandra GD" panose="020E0502030308020204" pitchFamily="34" charset="0"/>
                <a:cs typeface="Times New Roman"/>
              </a:rPr>
              <a:t>sample is removed </a:t>
            </a:r>
            <a:r>
              <a:rPr lang="en-US" b="1" dirty="0">
                <a:latin typeface="Maiandra GD" panose="020E0502030308020204" pitchFamily="34" charset="0"/>
                <a:cs typeface="Times New Roman"/>
              </a:rPr>
              <a:t>and </a:t>
            </a:r>
            <a:r>
              <a:rPr lang="en-US" b="1" spc="-5" dirty="0">
                <a:latin typeface="Maiandra GD" panose="020E0502030308020204" pitchFamily="34" charset="0"/>
                <a:cs typeface="Times New Roman"/>
              </a:rPr>
              <a:t>the two </a:t>
            </a:r>
            <a:r>
              <a:rPr lang="en-US" b="1" dirty="0">
                <a:latin typeface="Maiandra GD" panose="020E0502030308020204" pitchFamily="34" charset="0"/>
                <a:cs typeface="Times New Roman"/>
              </a:rPr>
              <a:t>phases ( </a:t>
            </a:r>
            <a:r>
              <a:rPr lang="en-US" b="1" spc="-5" dirty="0">
                <a:latin typeface="Maiandra GD" panose="020E0502030308020204" pitchFamily="34" charset="0"/>
                <a:cs typeface="Times New Roman"/>
              </a:rPr>
              <a:t>Pellet </a:t>
            </a:r>
            <a:r>
              <a:rPr lang="en-US" b="1" dirty="0">
                <a:latin typeface="Maiandra GD" panose="020E0502030308020204" pitchFamily="34" charset="0"/>
                <a:cs typeface="Times New Roman"/>
              </a:rPr>
              <a:t>and </a:t>
            </a:r>
            <a:r>
              <a:rPr lang="en-US" b="1" spc="-5" dirty="0">
                <a:latin typeface="Maiandra GD" panose="020E0502030308020204" pitchFamily="34" charset="0"/>
                <a:cs typeface="Times New Roman"/>
              </a:rPr>
              <a:t>supernatant </a:t>
            </a:r>
            <a:r>
              <a:rPr lang="en-US" b="1" dirty="0">
                <a:latin typeface="Maiandra GD" panose="020E0502030308020204" pitchFamily="34" charset="0"/>
                <a:cs typeface="Times New Roman"/>
              </a:rPr>
              <a:t>)  </a:t>
            </a:r>
            <a:r>
              <a:rPr lang="en-US" b="1" spc="-10" dirty="0">
                <a:latin typeface="Maiandra GD" panose="020E0502030308020204" pitchFamily="34" charset="0"/>
                <a:cs typeface="Times New Roman"/>
              </a:rPr>
              <a:t>may be </a:t>
            </a:r>
            <a:r>
              <a:rPr lang="en-US" b="1" spc="-5" dirty="0">
                <a:latin typeface="Maiandra GD" panose="020E0502030308020204" pitchFamily="34" charset="0"/>
                <a:cs typeface="Times New Roman"/>
              </a:rPr>
              <a:t>separated </a:t>
            </a:r>
            <a:r>
              <a:rPr lang="en-US" b="1" spc="-10" dirty="0">
                <a:latin typeface="Maiandra GD" panose="020E0502030308020204" pitchFamily="34" charset="0"/>
                <a:cs typeface="Times New Roman"/>
              </a:rPr>
              <a:t>by </a:t>
            </a:r>
            <a:r>
              <a:rPr lang="en-US" b="1" spc="-5" dirty="0">
                <a:latin typeface="Maiandra GD" panose="020E0502030308020204" pitchFamily="34" charset="0"/>
                <a:cs typeface="Times New Roman"/>
              </a:rPr>
              <a:t>careful decantation</a:t>
            </a:r>
            <a:r>
              <a:rPr lang="en-US" b="1" spc="70" dirty="0">
                <a:latin typeface="Maiandra GD" panose="020E0502030308020204" pitchFamily="34" charset="0"/>
                <a:cs typeface="Times New Roman"/>
              </a:rPr>
              <a:t> </a:t>
            </a:r>
            <a:endParaRPr lang="en-IN" b="1" dirty="0">
              <a:latin typeface="Maiandra GD" panose="020E0502030308020204" pitchFamily="34" charset="0"/>
            </a:endParaRPr>
          </a:p>
        </p:txBody>
      </p:sp>
      <p:sp>
        <p:nvSpPr>
          <p:cNvPr id="4" name="object 8">
            <a:extLst>
              <a:ext uri="{FF2B5EF4-FFF2-40B4-BE49-F238E27FC236}">
                <a16:creationId xmlns:a16="http://schemas.microsoft.com/office/drawing/2014/main" id="{27D2C09A-6352-4137-80EE-D2D6A6522837}"/>
              </a:ext>
            </a:extLst>
          </p:cNvPr>
          <p:cNvSpPr/>
          <p:nvPr/>
        </p:nvSpPr>
        <p:spPr>
          <a:xfrm>
            <a:off x="9050865" y="2619740"/>
            <a:ext cx="2810935" cy="2876599"/>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Tree>
    <p:extLst>
      <p:ext uri="{BB962C8B-B14F-4D97-AF65-F5344CB8AC3E}">
        <p14:creationId xmlns:p14="http://schemas.microsoft.com/office/powerpoint/2010/main" val="386183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4">
            <a:extLst>
              <a:ext uri="{FF2B5EF4-FFF2-40B4-BE49-F238E27FC236}">
                <a16:creationId xmlns:a16="http://schemas.microsoft.com/office/drawing/2014/main" id="{78FC7661-976B-4C77-9488-74177CAD85CF}"/>
              </a:ext>
            </a:extLst>
          </p:cNvPr>
          <p:cNvGrpSpPr/>
          <p:nvPr/>
        </p:nvGrpSpPr>
        <p:grpSpPr>
          <a:xfrm>
            <a:off x="504190" y="234704"/>
            <a:ext cx="5591810" cy="2369820"/>
            <a:chOff x="1373124" y="4197104"/>
            <a:chExt cx="5591810" cy="2369820"/>
          </a:xfrm>
        </p:grpSpPr>
        <p:sp>
          <p:nvSpPr>
            <p:cNvPr id="3" name="object 5">
              <a:extLst>
                <a:ext uri="{FF2B5EF4-FFF2-40B4-BE49-F238E27FC236}">
                  <a16:creationId xmlns:a16="http://schemas.microsoft.com/office/drawing/2014/main" id="{DE7690A6-24FE-4936-935D-17001C7CC844}"/>
                </a:ext>
              </a:extLst>
            </p:cNvPr>
            <p:cNvSpPr/>
            <p:nvPr/>
          </p:nvSpPr>
          <p:spPr>
            <a:xfrm>
              <a:off x="1373124" y="4197104"/>
              <a:ext cx="5591556" cy="2369805"/>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
          <p:nvSpPr>
            <p:cNvPr id="4" name="object 6">
              <a:extLst>
                <a:ext uri="{FF2B5EF4-FFF2-40B4-BE49-F238E27FC236}">
                  <a16:creationId xmlns:a16="http://schemas.microsoft.com/office/drawing/2014/main" id="{867570E2-F579-4630-AA41-A1393A56FA09}"/>
                </a:ext>
              </a:extLst>
            </p:cNvPr>
            <p:cNvSpPr/>
            <p:nvPr/>
          </p:nvSpPr>
          <p:spPr>
            <a:xfrm>
              <a:off x="1428750" y="4248530"/>
              <a:ext cx="5426075" cy="2209800"/>
            </a:xfrm>
            <a:prstGeom prst="rect">
              <a:avLst/>
            </a:prstGeom>
            <a:blipFill>
              <a:blip r:embed="rId3" cstate="print"/>
              <a:stretch>
                <a:fillRect/>
              </a:stretch>
            </a:blipFill>
          </p:spPr>
          <p:txBody>
            <a:bodyPr wrap="square" lIns="0" tIns="0" rIns="0" bIns="0" rtlCol="0"/>
            <a:lstStyle/>
            <a:p>
              <a:endParaRPr b="1">
                <a:latin typeface="Maiandra GD" panose="020E0502030308020204" pitchFamily="34" charset="0"/>
              </a:endParaRPr>
            </a:p>
          </p:txBody>
        </p:sp>
        <p:sp>
          <p:nvSpPr>
            <p:cNvPr id="5" name="object 7">
              <a:extLst>
                <a:ext uri="{FF2B5EF4-FFF2-40B4-BE49-F238E27FC236}">
                  <a16:creationId xmlns:a16="http://schemas.microsoft.com/office/drawing/2014/main" id="{B23B5A4D-1BD3-4868-9336-759821B4903A}"/>
                </a:ext>
              </a:extLst>
            </p:cNvPr>
            <p:cNvSpPr/>
            <p:nvPr/>
          </p:nvSpPr>
          <p:spPr>
            <a:xfrm>
              <a:off x="1409700" y="4229480"/>
              <a:ext cx="5464175" cy="2247900"/>
            </a:xfrm>
            <a:custGeom>
              <a:avLst/>
              <a:gdLst/>
              <a:ahLst/>
              <a:cxnLst/>
              <a:rect l="l" t="t" r="r" b="b"/>
              <a:pathLst>
                <a:path w="5464175" h="2247900">
                  <a:moveTo>
                    <a:pt x="0" y="2247900"/>
                  </a:moveTo>
                  <a:lnTo>
                    <a:pt x="5464175" y="2247900"/>
                  </a:lnTo>
                  <a:lnTo>
                    <a:pt x="5464175" y="0"/>
                  </a:lnTo>
                  <a:lnTo>
                    <a:pt x="0" y="0"/>
                  </a:lnTo>
                  <a:lnTo>
                    <a:pt x="0" y="2247900"/>
                  </a:lnTo>
                  <a:close/>
                </a:path>
              </a:pathLst>
            </a:custGeom>
            <a:ln w="38100">
              <a:solidFill>
                <a:srgbClr val="000000"/>
              </a:solidFill>
            </a:ln>
          </p:spPr>
          <p:txBody>
            <a:bodyPr wrap="square" lIns="0" tIns="0" rIns="0" bIns="0" rtlCol="0"/>
            <a:lstStyle/>
            <a:p>
              <a:endParaRPr b="1">
                <a:latin typeface="Maiandra GD" panose="020E0502030308020204" pitchFamily="34" charset="0"/>
              </a:endParaRPr>
            </a:p>
          </p:txBody>
        </p:sp>
      </p:grpSp>
      <p:sp>
        <p:nvSpPr>
          <p:cNvPr id="6" name="object 3">
            <a:extLst>
              <a:ext uri="{FF2B5EF4-FFF2-40B4-BE49-F238E27FC236}">
                <a16:creationId xmlns:a16="http://schemas.microsoft.com/office/drawing/2014/main" id="{8DC51702-71E5-404B-BDB0-FB217FB260E1}"/>
              </a:ext>
            </a:extLst>
          </p:cNvPr>
          <p:cNvSpPr txBox="1"/>
          <p:nvPr/>
        </p:nvSpPr>
        <p:spPr>
          <a:xfrm>
            <a:off x="427566" y="2716487"/>
            <a:ext cx="11281833" cy="1462452"/>
          </a:xfrm>
          <a:prstGeom prst="rect">
            <a:avLst/>
          </a:prstGeom>
        </p:spPr>
        <p:txBody>
          <a:bodyPr vert="horz" wrap="square" lIns="0" tIns="167640" rIns="0" bIns="0" rtlCol="0">
            <a:spAutoFit/>
          </a:bodyPr>
          <a:lstStyle/>
          <a:p>
            <a:pPr marL="187960" indent="-175260">
              <a:lnSpc>
                <a:spcPct val="100000"/>
              </a:lnSpc>
              <a:spcBef>
                <a:spcPts val="1320"/>
              </a:spcBef>
              <a:buChar char="♦"/>
              <a:tabLst>
                <a:tab pos="187960" algn="l"/>
              </a:tabLst>
            </a:pPr>
            <a:r>
              <a:rPr sz="1800" b="1" dirty="0">
                <a:latin typeface="Maiandra GD" panose="020E0502030308020204" pitchFamily="34" charset="0"/>
                <a:cs typeface="Times New Roman"/>
              </a:rPr>
              <a:t>It </a:t>
            </a:r>
            <a:r>
              <a:rPr sz="1800" b="1" spc="-5" dirty="0">
                <a:latin typeface="Maiandra GD" panose="020E0502030308020204" pitchFamily="34" charset="0"/>
                <a:cs typeface="Times New Roman"/>
              </a:rPr>
              <a:t>separate particles </a:t>
            </a:r>
            <a:r>
              <a:rPr sz="1800" b="1" dirty="0">
                <a:latin typeface="Maiandra GD" panose="020E0502030308020204" pitchFamily="34" charset="0"/>
                <a:cs typeface="Times New Roman"/>
              </a:rPr>
              <a:t>ranging in </a:t>
            </a:r>
            <a:r>
              <a:rPr sz="1800" b="1" spc="-5" dirty="0">
                <a:latin typeface="Maiandra GD" panose="020E0502030308020204" pitchFamily="34" charset="0"/>
                <a:cs typeface="Times New Roman"/>
              </a:rPr>
              <a:t>size</a:t>
            </a:r>
            <a:r>
              <a:rPr sz="1800" b="1" spc="-40" dirty="0">
                <a:latin typeface="Maiandra GD" panose="020E0502030308020204" pitchFamily="34" charset="0"/>
                <a:cs typeface="Times New Roman"/>
              </a:rPr>
              <a:t> </a:t>
            </a:r>
            <a:r>
              <a:rPr sz="1800" b="1" dirty="0">
                <a:latin typeface="Maiandra GD" panose="020E0502030308020204" pitchFamily="34" charset="0"/>
                <a:cs typeface="Times New Roman"/>
              </a:rPr>
              <a:t>:</a:t>
            </a:r>
          </a:p>
          <a:p>
            <a:pPr marL="698500" lvl="1" indent="-229235">
              <a:lnSpc>
                <a:spcPct val="100000"/>
              </a:lnSpc>
              <a:spcBef>
                <a:spcPts val="1225"/>
              </a:spcBef>
              <a:buChar char="-"/>
              <a:tabLst>
                <a:tab pos="698500" algn="l"/>
                <a:tab pos="699135" algn="l"/>
              </a:tabLst>
            </a:pPr>
            <a:r>
              <a:rPr sz="1800" b="1" dirty="0">
                <a:latin typeface="Maiandra GD" panose="020E0502030308020204" pitchFamily="34" charset="0"/>
                <a:cs typeface="Times New Roman"/>
              </a:rPr>
              <a:t>From Coarse </a:t>
            </a:r>
            <a:r>
              <a:rPr sz="1800" b="1" spc="-5" dirty="0">
                <a:latin typeface="Maiandra GD" panose="020E0502030308020204" pitchFamily="34" charset="0"/>
                <a:cs typeface="Times New Roman"/>
              </a:rPr>
              <a:t>precipitates </a:t>
            </a:r>
            <a:r>
              <a:rPr sz="1800" b="1" spc="5" dirty="0">
                <a:latin typeface="Maiandra GD" panose="020E0502030308020204" pitchFamily="34" charset="0"/>
                <a:cs typeface="Times New Roman"/>
              </a:rPr>
              <a:t>to </a:t>
            </a:r>
            <a:r>
              <a:rPr sz="1800" b="1" spc="-5" dirty="0">
                <a:latin typeface="Maiandra GD" panose="020E0502030308020204" pitchFamily="34" charset="0"/>
                <a:cs typeface="Times New Roman"/>
              </a:rPr>
              <a:t>cellular organelles</a:t>
            </a:r>
            <a:r>
              <a:rPr sz="1800" b="1" spc="-15" dirty="0">
                <a:latin typeface="Maiandra GD" panose="020E0502030308020204" pitchFamily="34" charset="0"/>
                <a:cs typeface="Times New Roman"/>
              </a:rPr>
              <a:t> </a:t>
            </a:r>
            <a:r>
              <a:rPr sz="1800" b="1" dirty="0">
                <a:latin typeface="Maiandra GD" panose="020E0502030308020204" pitchFamily="34" charset="0"/>
                <a:cs typeface="Times New Roman"/>
              </a:rPr>
              <a:t>.</a:t>
            </a:r>
          </a:p>
          <a:p>
            <a:pPr marL="698500" lvl="1" indent="-229235">
              <a:lnSpc>
                <a:spcPct val="100000"/>
              </a:lnSpc>
              <a:spcBef>
                <a:spcPts val="229"/>
              </a:spcBef>
              <a:buChar char="-"/>
              <a:tabLst>
                <a:tab pos="698500" algn="l"/>
                <a:tab pos="699135" algn="l"/>
              </a:tabLst>
            </a:pPr>
            <a:r>
              <a:rPr sz="1800" b="1" spc="-5" dirty="0">
                <a:latin typeface="Maiandra GD" panose="020E0502030308020204" pitchFamily="34" charset="0"/>
                <a:cs typeface="Times New Roman"/>
              </a:rPr>
              <a:t>Heavy precipitates </a:t>
            </a:r>
            <a:r>
              <a:rPr sz="1800" b="1" dirty="0">
                <a:latin typeface="Maiandra GD" panose="020E0502030308020204" pitchFamily="34" charset="0"/>
                <a:cs typeface="Times New Roman"/>
              </a:rPr>
              <a:t>are sediment </a:t>
            </a:r>
            <a:r>
              <a:rPr sz="1800" b="1" spc="-5" dirty="0">
                <a:latin typeface="Maiandra GD" panose="020E0502030308020204" pitchFamily="34" charset="0"/>
                <a:cs typeface="Times New Roman"/>
              </a:rPr>
              <a:t>in </a:t>
            </a:r>
            <a:r>
              <a:rPr sz="1800" b="1" dirty="0">
                <a:latin typeface="Maiandra GD" panose="020E0502030308020204" pitchFamily="34" charset="0"/>
                <a:cs typeface="Times New Roman"/>
              </a:rPr>
              <a:t>Low-Speed </a:t>
            </a:r>
            <a:r>
              <a:rPr sz="1800" b="1" spc="-5" dirty="0">
                <a:latin typeface="Maiandra GD" panose="020E0502030308020204" pitchFamily="34" charset="0"/>
                <a:cs typeface="Times New Roman"/>
              </a:rPr>
              <a:t>Centrifuges</a:t>
            </a:r>
            <a:r>
              <a:rPr sz="1800" b="1" spc="5" dirty="0">
                <a:latin typeface="Maiandra GD" panose="020E0502030308020204" pitchFamily="34" charset="0"/>
                <a:cs typeface="Times New Roman"/>
              </a:rPr>
              <a:t> </a:t>
            </a:r>
            <a:r>
              <a:rPr sz="1800" b="1" dirty="0">
                <a:latin typeface="Maiandra GD" panose="020E0502030308020204" pitchFamily="34" charset="0"/>
                <a:cs typeface="Times New Roman"/>
              </a:rPr>
              <a:t>.</a:t>
            </a:r>
          </a:p>
          <a:p>
            <a:pPr marL="698500" marR="5080" lvl="1" indent="-228600">
              <a:lnSpc>
                <a:spcPct val="110000"/>
              </a:lnSpc>
              <a:buChar char="-"/>
              <a:tabLst>
                <a:tab pos="698500" algn="l"/>
                <a:tab pos="699135" algn="l"/>
              </a:tabLst>
            </a:pPr>
            <a:r>
              <a:rPr sz="1800" b="1" dirty="0">
                <a:latin typeface="Maiandra GD" panose="020E0502030308020204" pitchFamily="34" charset="0"/>
                <a:cs typeface="Times New Roman"/>
              </a:rPr>
              <a:t>Lighter </a:t>
            </a:r>
            <a:r>
              <a:rPr sz="1800" b="1" spc="-5" dirty="0">
                <a:latin typeface="Maiandra GD" panose="020E0502030308020204" pitchFamily="34" charset="0"/>
                <a:cs typeface="Times New Roman"/>
              </a:rPr>
              <a:t>Organelles </a:t>
            </a:r>
            <a:r>
              <a:rPr sz="1800" b="1" dirty="0">
                <a:latin typeface="Maiandra GD" panose="020E0502030308020204" pitchFamily="34" charset="0"/>
                <a:cs typeface="Times New Roman"/>
              </a:rPr>
              <a:t>such </a:t>
            </a:r>
            <a:r>
              <a:rPr sz="1800" b="1" spc="-5" dirty="0">
                <a:latin typeface="Maiandra GD" panose="020E0502030308020204" pitchFamily="34" charset="0"/>
                <a:cs typeface="Times New Roman"/>
              </a:rPr>
              <a:t>as ribosomes </a:t>
            </a:r>
            <a:r>
              <a:rPr sz="1800" b="1" dirty="0">
                <a:latin typeface="Maiandra GD" panose="020E0502030308020204" pitchFamily="34" charset="0"/>
                <a:cs typeface="Times New Roman"/>
              </a:rPr>
              <a:t>require the High </a:t>
            </a:r>
            <a:r>
              <a:rPr sz="1800" b="1" spc="-5" dirty="0">
                <a:latin typeface="Maiandra GD" panose="020E0502030308020204" pitchFamily="34" charset="0"/>
                <a:cs typeface="Times New Roman"/>
              </a:rPr>
              <a:t>centrifugal  </a:t>
            </a:r>
            <a:r>
              <a:rPr sz="1800" b="1" dirty="0">
                <a:latin typeface="Maiandra GD" panose="020E0502030308020204" pitchFamily="34" charset="0"/>
                <a:cs typeface="Times New Roman"/>
              </a:rPr>
              <a:t>forces of an</a:t>
            </a:r>
            <a:r>
              <a:rPr sz="1800" b="1" spc="-5" dirty="0">
                <a:latin typeface="Maiandra GD" panose="020E0502030308020204" pitchFamily="34" charset="0"/>
                <a:cs typeface="Times New Roman"/>
              </a:rPr>
              <a:t> ultracentrifuge</a:t>
            </a:r>
            <a:endParaRPr sz="1800" b="1" dirty="0">
              <a:latin typeface="Maiandra GD" panose="020E0502030308020204" pitchFamily="34" charset="0"/>
              <a:cs typeface="Times New Roman"/>
            </a:endParaRPr>
          </a:p>
        </p:txBody>
      </p:sp>
    </p:spTree>
    <p:extLst>
      <p:ext uri="{BB962C8B-B14F-4D97-AF65-F5344CB8AC3E}">
        <p14:creationId xmlns:p14="http://schemas.microsoft.com/office/powerpoint/2010/main" val="106003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74B5992-2F1F-4F77-8E67-60BEA76D8841}"/>
              </a:ext>
            </a:extLst>
          </p:cNvPr>
          <p:cNvSpPr txBox="1"/>
          <p:nvPr/>
        </p:nvSpPr>
        <p:spPr>
          <a:xfrm>
            <a:off x="224367" y="0"/>
            <a:ext cx="11874500" cy="4015523"/>
          </a:xfrm>
          <a:prstGeom prst="rect">
            <a:avLst/>
          </a:prstGeom>
        </p:spPr>
        <p:txBody>
          <a:bodyPr vert="horz" wrap="square" lIns="0" tIns="161925" rIns="0" bIns="0" rtlCol="0">
            <a:spAutoFit/>
          </a:bodyPr>
          <a:lstStyle/>
          <a:p>
            <a:pPr marL="298450" indent="-285750">
              <a:lnSpc>
                <a:spcPct val="100000"/>
              </a:lnSpc>
              <a:spcBef>
                <a:spcPts val="1275"/>
              </a:spcBef>
              <a:buFont typeface="Arial" panose="020B0604020202020204" pitchFamily="34" charset="0"/>
              <a:buChar char="•"/>
            </a:pPr>
            <a:r>
              <a:rPr sz="3200" b="1" spc="-5" dirty="0">
                <a:solidFill>
                  <a:srgbClr val="7030A0"/>
                </a:solidFill>
                <a:uFill>
                  <a:solidFill>
                    <a:srgbClr val="000000"/>
                  </a:solidFill>
                </a:uFill>
                <a:latin typeface="Maiandra GD" panose="020E0502030308020204" pitchFamily="34" charset="0"/>
                <a:cs typeface="Times New Roman"/>
              </a:rPr>
              <a:t>Fractional Centrifugation</a:t>
            </a:r>
            <a:r>
              <a:rPr sz="3200" b="1" dirty="0">
                <a:solidFill>
                  <a:srgbClr val="7030A0"/>
                </a:solidFill>
                <a:uFill>
                  <a:solidFill>
                    <a:srgbClr val="000000"/>
                  </a:solidFill>
                </a:uFill>
                <a:latin typeface="Maiandra GD" panose="020E0502030308020204" pitchFamily="34" charset="0"/>
                <a:cs typeface="Times New Roman"/>
              </a:rPr>
              <a:t> :</a:t>
            </a:r>
            <a:endParaRPr sz="3200" b="1" dirty="0">
              <a:solidFill>
                <a:srgbClr val="7030A0"/>
              </a:solidFill>
              <a:latin typeface="Maiandra GD" panose="020E0502030308020204" pitchFamily="34" charset="0"/>
              <a:cs typeface="Times New Roman"/>
            </a:endParaRPr>
          </a:p>
          <a:p>
            <a:pPr marL="298450" marR="5080" indent="-285750">
              <a:lnSpc>
                <a:spcPct val="110600"/>
              </a:lnSpc>
              <a:spcBef>
                <a:spcPts val="985"/>
              </a:spcBef>
              <a:buFont typeface="Arial" panose="020B0604020202020204" pitchFamily="34" charset="0"/>
              <a:buChar char="•"/>
              <a:tabLst>
                <a:tab pos="187960" algn="l"/>
              </a:tabLst>
            </a:pPr>
            <a:r>
              <a:rPr sz="1800" b="1" spc="-5" dirty="0">
                <a:latin typeface="Maiandra GD" panose="020E0502030308020204" pitchFamily="34" charset="0"/>
                <a:cs typeface="Times New Roman"/>
              </a:rPr>
              <a:t>This specific method </a:t>
            </a:r>
            <a:r>
              <a:rPr sz="1800" b="1" dirty="0">
                <a:latin typeface="Maiandra GD" panose="020E0502030308020204" pitchFamily="34" charset="0"/>
                <a:cs typeface="Times New Roman"/>
              </a:rPr>
              <a:t>of </a:t>
            </a:r>
            <a:r>
              <a:rPr sz="1800" b="1" spc="-5" dirty="0">
                <a:latin typeface="Maiandra GD" panose="020E0502030308020204" pitchFamily="34" charset="0"/>
                <a:cs typeface="Times New Roman"/>
              </a:rPr>
              <a:t>separation consists </a:t>
            </a:r>
            <a:r>
              <a:rPr sz="1800" b="1" dirty="0">
                <a:latin typeface="Maiandra GD" panose="020E0502030308020204" pitchFamily="34" charset="0"/>
                <a:cs typeface="Times New Roman"/>
              </a:rPr>
              <a:t>of </a:t>
            </a:r>
            <a:r>
              <a:rPr sz="1800" b="1" spc="-5" dirty="0">
                <a:latin typeface="Maiandra GD" panose="020E0502030308020204" pitchFamily="34" charset="0"/>
                <a:cs typeface="Times New Roman"/>
              </a:rPr>
              <a:t>successive centrifugation </a:t>
            </a:r>
            <a:r>
              <a:rPr sz="1800" b="1" dirty="0">
                <a:latin typeface="Maiandra GD" panose="020E0502030308020204" pitchFamily="34" charset="0"/>
                <a:cs typeface="Times New Roman"/>
              </a:rPr>
              <a:t>at  </a:t>
            </a:r>
            <a:r>
              <a:rPr sz="1800" b="1" spc="-5" dirty="0">
                <a:latin typeface="Maiandra GD" panose="020E0502030308020204" pitchFamily="34" charset="0"/>
                <a:cs typeface="Times New Roman"/>
              </a:rPr>
              <a:t>increasing </a:t>
            </a:r>
            <a:r>
              <a:rPr sz="1800" b="1" dirty="0">
                <a:latin typeface="Maiandra GD" panose="020E0502030308020204" pitchFamily="34" charset="0"/>
                <a:cs typeface="Times New Roman"/>
              </a:rPr>
              <a:t>rotor speeds</a:t>
            </a:r>
            <a:r>
              <a:rPr sz="1800" b="1" spc="-10" dirty="0">
                <a:latin typeface="Maiandra GD" panose="020E0502030308020204" pitchFamily="34" charset="0"/>
                <a:cs typeface="Times New Roman"/>
              </a:rPr>
              <a:t> </a:t>
            </a:r>
            <a:r>
              <a:rPr sz="1800" b="1" dirty="0">
                <a:latin typeface="Maiandra GD" panose="020E0502030308020204" pitchFamily="34" charset="0"/>
                <a:cs typeface="Times New Roman"/>
              </a:rPr>
              <a:t>.</a:t>
            </a:r>
          </a:p>
          <a:p>
            <a:pPr marL="298450" marR="112395" indent="-285750">
              <a:lnSpc>
                <a:spcPct val="110300"/>
              </a:lnSpc>
              <a:spcBef>
                <a:spcPts val="990"/>
              </a:spcBef>
              <a:buFont typeface="Arial" panose="020B0604020202020204" pitchFamily="34" charset="0"/>
              <a:buChar char="•"/>
              <a:tabLst>
                <a:tab pos="187960" algn="l"/>
              </a:tabLst>
            </a:pPr>
            <a:r>
              <a:rPr sz="1800" b="1" spc="-5" dirty="0">
                <a:latin typeface="Maiandra GD" panose="020E0502030308020204" pitchFamily="34" charset="0"/>
                <a:cs typeface="Times New Roman"/>
              </a:rPr>
              <a:t>the rotor chamber must </a:t>
            </a:r>
            <a:r>
              <a:rPr sz="1800" b="1" dirty="0">
                <a:latin typeface="Maiandra GD" panose="020E0502030308020204" pitchFamily="34" charset="0"/>
                <a:cs typeface="Times New Roman"/>
              </a:rPr>
              <a:t>be kept at </a:t>
            </a:r>
            <a:r>
              <a:rPr sz="1800" b="1" spc="-5" dirty="0">
                <a:latin typeface="Maiandra GD" panose="020E0502030308020204" pitchFamily="34" charset="0"/>
                <a:cs typeface="Times New Roman"/>
              </a:rPr>
              <a:t>low temperature </a:t>
            </a:r>
            <a:r>
              <a:rPr sz="1800" b="1" dirty="0">
                <a:latin typeface="Maiandra GD" panose="020E0502030308020204" pitchFamily="34" charset="0"/>
                <a:cs typeface="Times New Roman"/>
              </a:rPr>
              <a:t>to </a:t>
            </a:r>
            <a:r>
              <a:rPr sz="1800" b="1" spc="-5" dirty="0">
                <a:latin typeface="Maiandra GD" panose="020E0502030308020204" pitchFamily="34" charset="0"/>
                <a:cs typeface="Times New Roman"/>
              </a:rPr>
              <a:t>maintain the native  </a:t>
            </a:r>
            <a:r>
              <a:rPr sz="1800" b="1" dirty="0">
                <a:latin typeface="Maiandra GD" panose="020E0502030308020204" pitchFamily="34" charset="0"/>
                <a:cs typeface="Times New Roman"/>
              </a:rPr>
              <a:t>structure and </a:t>
            </a:r>
            <a:r>
              <a:rPr sz="1800" b="1" spc="-5" dirty="0">
                <a:latin typeface="Maiandra GD" panose="020E0502030308020204" pitchFamily="34" charset="0"/>
                <a:cs typeface="Times New Roman"/>
              </a:rPr>
              <a:t>function </a:t>
            </a:r>
            <a:r>
              <a:rPr sz="1800" b="1" dirty="0">
                <a:latin typeface="Maiandra GD" panose="020E0502030308020204" pitchFamily="34" charset="0"/>
                <a:cs typeface="Times New Roman"/>
              </a:rPr>
              <a:t>of each </a:t>
            </a:r>
            <a:r>
              <a:rPr sz="1800" b="1" spc="-5" dirty="0">
                <a:latin typeface="Maiandra GD" panose="020E0502030308020204" pitchFamily="34" charset="0"/>
                <a:cs typeface="Times New Roman"/>
              </a:rPr>
              <a:t>cellular organelle ant </a:t>
            </a:r>
            <a:r>
              <a:rPr sz="1800" b="1" dirty="0">
                <a:latin typeface="Maiandra GD" panose="020E0502030308020204" pitchFamily="34" charset="0"/>
                <a:cs typeface="Times New Roman"/>
              </a:rPr>
              <a:t>its component  </a:t>
            </a:r>
            <a:r>
              <a:rPr sz="1800" b="1" spc="-5" dirty="0">
                <a:latin typeface="Maiandra GD" panose="020E0502030308020204" pitchFamily="34" charset="0"/>
                <a:cs typeface="Times New Roman"/>
              </a:rPr>
              <a:t>biomolecules</a:t>
            </a:r>
            <a:r>
              <a:rPr sz="1800" b="1" dirty="0">
                <a:latin typeface="Maiandra GD" panose="020E0502030308020204" pitchFamily="34" charset="0"/>
                <a:cs typeface="Times New Roman"/>
              </a:rPr>
              <a:t> .</a:t>
            </a:r>
          </a:p>
          <a:p>
            <a:pPr marL="298450" indent="-285750" algn="just">
              <a:lnSpc>
                <a:spcPct val="100000"/>
              </a:lnSpc>
              <a:spcBef>
                <a:spcPts val="1220"/>
              </a:spcBef>
              <a:buFont typeface="Arial" panose="020B0604020202020204" pitchFamily="34" charset="0"/>
              <a:buChar char="•"/>
              <a:tabLst>
                <a:tab pos="187960" algn="l"/>
              </a:tabLst>
            </a:pPr>
            <a:r>
              <a:rPr sz="1800" b="1" spc="-5" dirty="0">
                <a:latin typeface="Maiandra GD" panose="020E0502030308020204" pitchFamily="34" charset="0"/>
                <a:cs typeface="Times New Roman"/>
              </a:rPr>
              <a:t>The Operation</a:t>
            </a:r>
            <a:r>
              <a:rPr sz="1800" b="1" spc="-10" dirty="0">
                <a:latin typeface="Maiandra GD" panose="020E0502030308020204" pitchFamily="34" charset="0"/>
                <a:cs typeface="Times New Roman"/>
              </a:rPr>
              <a:t> </a:t>
            </a:r>
            <a:r>
              <a:rPr sz="1800" b="1" dirty="0">
                <a:latin typeface="Maiandra GD" panose="020E0502030308020204" pitchFamily="34" charset="0"/>
                <a:cs typeface="Times New Roman"/>
              </a:rPr>
              <a:t>:-</a:t>
            </a:r>
          </a:p>
          <a:p>
            <a:pPr marL="469900" marR="3150235" lvl="1" indent="-229235" algn="just">
              <a:lnSpc>
                <a:spcPct val="110200"/>
              </a:lnSpc>
              <a:spcBef>
                <a:spcPts val="1040"/>
              </a:spcBef>
              <a:buChar char="-"/>
              <a:tabLst>
                <a:tab pos="470534" algn="l"/>
              </a:tabLst>
            </a:pPr>
            <a:r>
              <a:rPr sz="1600" b="1" spc="-5" dirty="0">
                <a:latin typeface="Maiandra GD" panose="020E0502030308020204" pitchFamily="34" charset="0"/>
                <a:cs typeface="Times New Roman"/>
              </a:rPr>
              <a:t>A high-speed centrifuge equipped with a  fixed angle rotor is the </a:t>
            </a:r>
            <a:r>
              <a:rPr sz="1600" b="1" spc="-10" dirty="0">
                <a:latin typeface="Maiandra GD" panose="020E0502030308020204" pitchFamily="34" charset="0"/>
                <a:cs typeface="Times New Roman"/>
              </a:rPr>
              <a:t>most </a:t>
            </a:r>
            <a:r>
              <a:rPr sz="1600" b="1" spc="-5" dirty="0">
                <a:latin typeface="Maiandra GD" panose="020E0502030308020204" pitchFamily="34" charset="0"/>
                <a:cs typeface="Times New Roman"/>
              </a:rPr>
              <a:t>appropriate  </a:t>
            </a:r>
            <a:r>
              <a:rPr sz="1600" b="1" dirty="0">
                <a:latin typeface="Maiandra GD" panose="020E0502030308020204" pitchFamily="34" charset="0"/>
                <a:cs typeface="Times New Roman"/>
              </a:rPr>
              <a:t>for </a:t>
            </a:r>
            <a:r>
              <a:rPr sz="1600" b="1" spc="-5" dirty="0">
                <a:latin typeface="Maiandra GD" panose="020E0502030308020204" pitchFamily="34" charset="0"/>
                <a:cs typeface="Times New Roman"/>
              </a:rPr>
              <a:t>the first two centrifugations at 600 xg  and 20,000 </a:t>
            </a:r>
            <a:r>
              <a:rPr sz="1600" b="1" spc="-10" dirty="0">
                <a:latin typeface="Maiandra GD" panose="020E0502030308020204" pitchFamily="34" charset="0"/>
                <a:cs typeface="Times New Roman"/>
              </a:rPr>
              <a:t>xg</a:t>
            </a:r>
            <a:r>
              <a:rPr sz="1600" b="1" spc="5" dirty="0">
                <a:latin typeface="Maiandra GD" panose="020E0502030308020204" pitchFamily="34" charset="0"/>
                <a:cs typeface="Times New Roman"/>
              </a:rPr>
              <a:t> </a:t>
            </a:r>
            <a:r>
              <a:rPr sz="1600" b="1" spc="-5" dirty="0">
                <a:latin typeface="Maiandra GD" panose="020E0502030308020204" pitchFamily="34" charset="0"/>
                <a:cs typeface="Times New Roman"/>
              </a:rPr>
              <a:t>.</a:t>
            </a:r>
            <a:endParaRPr sz="1600" b="1" dirty="0">
              <a:latin typeface="Maiandra GD" panose="020E0502030308020204" pitchFamily="34" charset="0"/>
              <a:cs typeface="Times New Roman"/>
            </a:endParaRPr>
          </a:p>
          <a:p>
            <a:pPr marL="469900" marR="3060700" lvl="1" indent="-229235">
              <a:lnSpc>
                <a:spcPct val="110200"/>
              </a:lnSpc>
              <a:spcBef>
                <a:spcPts val="5"/>
              </a:spcBef>
              <a:buChar char="-"/>
              <a:tabLst>
                <a:tab pos="469900" algn="l"/>
                <a:tab pos="470534" algn="l"/>
              </a:tabLst>
            </a:pPr>
            <a:r>
              <a:rPr sz="1600" b="1" spc="-5" dirty="0">
                <a:latin typeface="Maiandra GD" panose="020E0502030308020204" pitchFamily="34" charset="0"/>
                <a:cs typeface="Times New Roman"/>
              </a:rPr>
              <a:t>After each centrifuge </a:t>
            </a:r>
            <a:r>
              <a:rPr sz="1600" b="1" spc="-10" dirty="0">
                <a:latin typeface="Maiandra GD" panose="020E0502030308020204" pitchFamily="34" charset="0"/>
                <a:cs typeface="Times New Roman"/>
              </a:rPr>
              <a:t>run </a:t>
            </a:r>
            <a:r>
              <a:rPr sz="1600" b="1" spc="-5" dirty="0">
                <a:latin typeface="Maiandra GD" panose="020E0502030308020204" pitchFamily="34" charset="0"/>
                <a:cs typeface="Times New Roman"/>
              </a:rPr>
              <a:t>, the supernatant  is poured into another centrifuge tube ,  which is then rotated at the next higher  speed</a:t>
            </a:r>
            <a:r>
              <a:rPr sz="1600" b="1" spc="-10" dirty="0">
                <a:latin typeface="Maiandra GD" panose="020E0502030308020204" pitchFamily="34" charset="0"/>
                <a:cs typeface="Times New Roman"/>
              </a:rPr>
              <a:t> </a:t>
            </a:r>
            <a:r>
              <a:rPr sz="1600" b="1" spc="-5" dirty="0">
                <a:latin typeface="Maiandra GD" panose="020E0502030308020204" pitchFamily="34" charset="0"/>
                <a:cs typeface="Times New Roman"/>
              </a:rPr>
              <a:t>.</a:t>
            </a:r>
            <a:endParaRPr sz="1600" b="1" dirty="0">
              <a:latin typeface="Maiandra GD" panose="020E0502030308020204" pitchFamily="34" charset="0"/>
              <a:cs typeface="Times New Roman"/>
            </a:endParaRPr>
          </a:p>
          <a:p>
            <a:pPr marL="469900" lvl="1" indent="-229235">
              <a:lnSpc>
                <a:spcPct val="100000"/>
              </a:lnSpc>
              <a:spcBef>
                <a:spcPts val="195"/>
              </a:spcBef>
              <a:buChar char="-"/>
              <a:tabLst>
                <a:tab pos="469900" algn="l"/>
                <a:tab pos="470534" algn="l"/>
              </a:tabLst>
            </a:pPr>
            <a:r>
              <a:rPr sz="1600" b="1" spc="-5" dirty="0">
                <a:latin typeface="Maiandra GD" panose="020E0502030308020204" pitchFamily="34" charset="0"/>
                <a:cs typeface="Times New Roman"/>
              </a:rPr>
              <a:t>The final centrifugation at 100,000 </a:t>
            </a:r>
            <a:r>
              <a:rPr sz="1600" b="1" spc="-10" dirty="0">
                <a:latin typeface="Maiandra GD" panose="020E0502030308020204" pitchFamily="34" charset="0"/>
                <a:cs typeface="Times New Roman"/>
              </a:rPr>
              <a:t>xg</a:t>
            </a:r>
            <a:r>
              <a:rPr sz="1600" b="1" spc="5" dirty="0">
                <a:latin typeface="Maiandra GD" panose="020E0502030308020204" pitchFamily="34" charset="0"/>
                <a:cs typeface="Times New Roman"/>
              </a:rPr>
              <a:t> </a:t>
            </a:r>
            <a:r>
              <a:rPr sz="1600" b="1" spc="-5" dirty="0">
                <a:latin typeface="Maiandra GD" panose="020E0502030308020204" pitchFamily="34" charset="0"/>
                <a:cs typeface="Times New Roman"/>
              </a:rPr>
              <a:t>to</a:t>
            </a:r>
            <a:endParaRPr sz="1600" b="1" dirty="0">
              <a:latin typeface="Maiandra GD" panose="020E0502030308020204" pitchFamily="34" charset="0"/>
              <a:cs typeface="Times New Roman"/>
            </a:endParaRPr>
          </a:p>
          <a:p>
            <a:pPr marL="469900">
              <a:lnSpc>
                <a:spcPct val="100000"/>
              </a:lnSpc>
              <a:spcBef>
                <a:spcPts val="190"/>
              </a:spcBef>
            </a:pPr>
            <a:r>
              <a:rPr sz="1600" b="1" spc="-5" dirty="0">
                <a:latin typeface="Maiandra GD" panose="020E0502030308020204" pitchFamily="34" charset="0"/>
                <a:cs typeface="Times New Roman"/>
              </a:rPr>
              <a:t>sediment microsomes and ribosomes </a:t>
            </a:r>
            <a:r>
              <a:rPr sz="1600" b="1" spc="-10" dirty="0">
                <a:latin typeface="Maiandra GD" panose="020E0502030308020204" pitchFamily="34" charset="0"/>
                <a:cs typeface="Times New Roman"/>
              </a:rPr>
              <a:t>must </a:t>
            </a:r>
            <a:r>
              <a:rPr sz="1600" b="1" spc="-5" dirty="0">
                <a:latin typeface="Maiandra GD" panose="020E0502030308020204" pitchFamily="34" charset="0"/>
                <a:cs typeface="Times New Roman"/>
              </a:rPr>
              <a:t>be done in </a:t>
            </a:r>
            <a:r>
              <a:rPr sz="1600" b="1" dirty="0">
                <a:latin typeface="Maiandra GD" panose="020E0502030308020204" pitchFamily="34" charset="0"/>
                <a:cs typeface="Times New Roman"/>
              </a:rPr>
              <a:t>an </a:t>
            </a:r>
            <a:r>
              <a:rPr sz="1600" b="1" spc="-5" dirty="0">
                <a:latin typeface="Maiandra GD" panose="020E0502030308020204" pitchFamily="34" charset="0"/>
                <a:cs typeface="Times New Roman"/>
              </a:rPr>
              <a:t>ultracentrifuge</a:t>
            </a:r>
            <a:r>
              <a:rPr sz="1600" b="1" spc="55" dirty="0">
                <a:latin typeface="Maiandra GD" panose="020E0502030308020204" pitchFamily="34" charset="0"/>
                <a:cs typeface="Times New Roman"/>
              </a:rPr>
              <a:t> </a:t>
            </a:r>
            <a:r>
              <a:rPr sz="1600" b="1" spc="-5" dirty="0">
                <a:latin typeface="Maiandra GD" panose="020E0502030308020204" pitchFamily="34" charset="0"/>
                <a:cs typeface="Times New Roman"/>
              </a:rPr>
              <a:t>.</a:t>
            </a:r>
            <a:endParaRPr sz="1600" b="1" dirty="0">
              <a:latin typeface="Maiandra GD" panose="020E0502030308020204" pitchFamily="34" charset="0"/>
              <a:cs typeface="Times New Roman"/>
            </a:endParaRPr>
          </a:p>
        </p:txBody>
      </p:sp>
    </p:spTree>
    <p:extLst>
      <p:ext uri="{BB962C8B-B14F-4D97-AF65-F5344CB8AC3E}">
        <p14:creationId xmlns:p14="http://schemas.microsoft.com/office/powerpoint/2010/main" val="2565982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933EA7-A58D-45D1-90C0-854FAA96A459}"/>
              </a:ext>
            </a:extLst>
          </p:cNvPr>
          <p:cNvSpPr/>
          <p:nvPr/>
        </p:nvSpPr>
        <p:spPr>
          <a:xfrm rot="20352554">
            <a:off x="2058363" y="2441811"/>
            <a:ext cx="7500708" cy="1446550"/>
          </a:xfrm>
          <a:prstGeom prst="rect">
            <a:avLst/>
          </a:prstGeom>
        </p:spPr>
        <p:txBody>
          <a:bodyPr wrap="none">
            <a:spAutoFit/>
          </a:bodyPr>
          <a:lstStyle/>
          <a:p>
            <a:pPr marL="90805">
              <a:lnSpc>
                <a:spcPct val="100000"/>
              </a:lnSpc>
              <a:spcBef>
                <a:spcPts val="275"/>
              </a:spcBef>
            </a:pPr>
            <a:r>
              <a:rPr lang="en-IN" sz="8800" b="1" spc="-20" dirty="0">
                <a:solidFill>
                  <a:srgbClr val="006666"/>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DISTILLATION</a:t>
            </a:r>
            <a:endParaRPr lang="en-IN" sz="8800" dirty="0">
              <a:solidFill>
                <a:srgbClr val="006666"/>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3666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44007ED-E0E6-40C9-9CE7-9C9FD74E5ADE}"/>
              </a:ext>
            </a:extLst>
          </p:cNvPr>
          <p:cNvSpPr txBox="1"/>
          <p:nvPr/>
        </p:nvSpPr>
        <p:spPr>
          <a:xfrm>
            <a:off x="215900" y="3333654"/>
            <a:ext cx="11878733" cy="1395254"/>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a:buChar char="•"/>
              <a:tabLst>
                <a:tab pos="355600" algn="l"/>
              </a:tabLst>
            </a:pPr>
            <a:r>
              <a:rPr sz="2800" b="1" spc="-5" dirty="0">
                <a:latin typeface="Maiandra GD" panose="020E0502030308020204" pitchFamily="34" charset="0"/>
                <a:cs typeface="Arial Narrow"/>
              </a:rPr>
              <a:t>Organic compounds in the liquid state </a:t>
            </a:r>
            <a:r>
              <a:rPr sz="2800" b="1" spc="-10" dirty="0">
                <a:latin typeface="Maiandra GD" panose="020E0502030308020204" pitchFamily="34" charset="0"/>
                <a:cs typeface="Arial Narrow"/>
              </a:rPr>
              <a:t>are </a:t>
            </a:r>
            <a:r>
              <a:rPr sz="2800" b="1" spc="-5" dirty="0">
                <a:latin typeface="Maiandra GD" panose="020E0502030308020204" pitchFamily="34" charset="0"/>
                <a:cs typeface="Arial Narrow"/>
              </a:rPr>
              <a:t>purified by  distillation.</a:t>
            </a:r>
            <a:endParaRPr sz="2800" b="1" dirty="0">
              <a:latin typeface="Maiandra GD" panose="020E0502030308020204" pitchFamily="34" charset="0"/>
              <a:cs typeface="Arial Narrow"/>
            </a:endParaRPr>
          </a:p>
          <a:p>
            <a:pPr marL="355600" marR="5080" indent="-342900" algn="just">
              <a:lnSpc>
                <a:spcPct val="100000"/>
              </a:lnSpc>
              <a:spcBef>
                <a:spcPts val="690"/>
              </a:spcBef>
              <a:buFont typeface="Arial"/>
              <a:buChar char="•"/>
              <a:tabLst>
                <a:tab pos="355600" algn="l"/>
              </a:tabLst>
            </a:pPr>
            <a:r>
              <a:rPr sz="2800" b="1" spc="-5" dirty="0">
                <a:latin typeface="Maiandra GD" panose="020E0502030308020204" pitchFamily="34" charset="0"/>
                <a:cs typeface="Arial Narrow"/>
              </a:rPr>
              <a:t>Distillation </a:t>
            </a:r>
            <a:r>
              <a:rPr sz="2800" b="1" spc="-10" dirty="0">
                <a:latin typeface="Maiandra GD" panose="020E0502030308020204" pitchFamily="34" charset="0"/>
                <a:cs typeface="Arial Narrow"/>
              </a:rPr>
              <a:t>involves </a:t>
            </a:r>
            <a:r>
              <a:rPr sz="2800" b="1" spc="-5" dirty="0">
                <a:latin typeface="Maiandra GD" panose="020E0502030308020204" pitchFamily="34" charset="0"/>
                <a:cs typeface="Arial Narrow"/>
              </a:rPr>
              <a:t>the heating </a:t>
            </a:r>
            <a:r>
              <a:rPr sz="2800" b="1" dirty="0">
                <a:latin typeface="Maiandra GD" panose="020E0502030308020204" pitchFamily="34" charset="0"/>
                <a:cs typeface="Arial Narrow"/>
              </a:rPr>
              <a:t>of a </a:t>
            </a:r>
            <a:r>
              <a:rPr sz="2800" b="1" spc="-5" dirty="0">
                <a:latin typeface="Maiandra GD" panose="020E0502030308020204" pitchFamily="34" charset="0"/>
                <a:cs typeface="Arial Narrow"/>
              </a:rPr>
              <a:t>liquid </a:t>
            </a:r>
            <a:r>
              <a:rPr sz="2800" b="1" dirty="0">
                <a:latin typeface="Maiandra GD" panose="020E0502030308020204" pitchFamily="34" charset="0"/>
                <a:cs typeface="Arial Narrow"/>
              </a:rPr>
              <a:t>to </a:t>
            </a:r>
            <a:r>
              <a:rPr sz="2800" b="1" spc="-5" dirty="0">
                <a:latin typeface="Maiandra GD" panose="020E0502030308020204" pitchFamily="34" charset="0"/>
                <a:cs typeface="Arial Narrow"/>
              </a:rPr>
              <a:t>boiling  and then collecting their vapours to condense them in  liquid</a:t>
            </a:r>
            <a:r>
              <a:rPr sz="2800" b="1" spc="-15" dirty="0">
                <a:latin typeface="Maiandra GD" panose="020E0502030308020204" pitchFamily="34" charset="0"/>
                <a:cs typeface="Arial Narrow"/>
              </a:rPr>
              <a:t> </a:t>
            </a:r>
            <a:r>
              <a:rPr sz="2800" b="1" spc="-5" dirty="0">
                <a:latin typeface="Maiandra GD" panose="020E0502030308020204" pitchFamily="34" charset="0"/>
                <a:cs typeface="Arial Narrow"/>
              </a:rPr>
              <a:t>state.</a:t>
            </a:r>
            <a:endParaRPr sz="2800" b="1" dirty="0">
              <a:latin typeface="Maiandra GD" panose="020E0502030308020204" pitchFamily="34" charset="0"/>
              <a:cs typeface="Arial Narrow"/>
            </a:endParaRPr>
          </a:p>
        </p:txBody>
      </p:sp>
      <p:sp>
        <p:nvSpPr>
          <p:cNvPr id="3" name="object 16">
            <a:extLst>
              <a:ext uri="{FF2B5EF4-FFF2-40B4-BE49-F238E27FC236}">
                <a16:creationId xmlns:a16="http://schemas.microsoft.com/office/drawing/2014/main" id="{10960732-6E9D-44E3-87E1-24E06251C95B}"/>
              </a:ext>
            </a:extLst>
          </p:cNvPr>
          <p:cNvSpPr txBox="1"/>
          <p:nvPr/>
        </p:nvSpPr>
        <p:spPr>
          <a:xfrm>
            <a:off x="635508" y="822960"/>
            <a:ext cx="2421890" cy="404598"/>
          </a:xfrm>
          <a:prstGeom prst="rect">
            <a:avLst/>
          </a:prstGeom>
          <a:ln w="9144">
            <a:solidFill>
              <a:srgbClr val="46AAC5"/>
            </a:solidFill>
          </a:ln>
        </p:spPr>
        <p:txBody>
          <a:bodyPr vert="horz" wrap="square" lIns="0" tIns="34925" rIns="0" bIns="0" rtlCol="0">
            <a:spAutoFit/>
          </a:bodyPr>
          <a:lstStyle/>
          <a:p>
            <a:pPr marL="90805">
              <a:lnSpc>
                <a:spcPct val="100000"/>
              </a:lnSpc>
              <a:spcBef>
                <a:spcPts val="275"/>
              </a:spcBef>
            </a:pPr>
            <a:r>
              <a:rPr sz="2400" b="1" spc="-20" dirty="0">
                <a:solidFill>
                  <a:srgbClr val="002060"/>
                </a:solidFill>
                <a:effectLst>
                  <a:outerShdw blurRad="38100" dist="38100" dir="2700000" algn="tl">
                    <a:srgbClr val="000000">
                      <a:alpha val="43137"/>
                    </a:srgbClr>
                  </a:outerShdw>
                </a:effectLst>
                <a:latin typeface="Maiandra GD" panose="020E0502030308020204" pitchFamily="34" charset="0"/>
                <a:cs typeface="Times New Roman"/>
              </a:rPr>
              <a:t>DISTILLATION</a:t>
            </a:r>
            <a:endParaRPr sz="2400" b="1" dirty="0">
              <a:solidFill>
                <a:srgbClr val="002060"/>
              </a:solidFill>
              <a:effectLst>
                <a:outerShdw blurRad="38100" dist="38100" dir="2700000" algn="tl">
                  <a:srgbClr val="000000">
                    <a:alpha val="43137"/>
                  </a:srgbClr>
                </a:outerShdw>
              </a:effectLst>
              <a:latin typeface="Maiandra GD" panose="020E0502030308020204" pitchFamily="34" charset="0"/>
              <a:cs typeface="Times New Roman"/>
            </a:endParaRPr>
          </a:p>
        </p:txBody>
      </p:sp>
      <p:sp>
        <p:nvSpPr>
          <p:cNvPr id="4" name="object 5">
            <a:extLst>
              <a:ext uri="{FF2B5EF4-FFF2-40B4-BE49-F238E27FC236}">
                <a16:creationId xmlns:a16="http://schemas.microsoft.com/office/drawing/2014/main" id="{4203412A-C5F6-4EC7-B493-89115B01789A}"/>
              </a:ext>
            </a:extLst>
          </p:cNvPr>
          <p:cNvSpPr txBox="1"/>
          <p:nvPr/>
        </p:nvSpPr>
        <p:spPr>
          <a:xfrm>
            <a:off x="635508" y="1367663"/>
            <a:ext cx="10701359" cy="1885773"/>
          </a:xfrm>
          <a:prstGeom prst="rect">
            <a:avLst/>
          </a:prstGeom>
        </p:spPr>
        <p:txBody>
          <a:bodyPr vert="horz" wrap="square" lIns="0" tIns="13335" rIns="0" bIns="0" rtlCol="0">
            <a:spAutoFit/>
          </a:bodyPr>
          <a:lstStyle/>
          <a:p>
            <a:pPr marL="12700" marR="5080">
              <a:lnSpc>
                <a:spcPct val="100000"/>
              </a:lnSpc>
              <a:spcBef>
                <a:spcPts val="105"/>
              </a:spcBef>
            </a:pPr>
            <a:r>
              <a:rPr sz="2400" b="1" dirty="0">
                <a:latin typeface="Maiandra GD" panose="020E0502030308020204" pitchFamily="34" charset="0"/>
                <a:cs typeface="Times New Roman"/>
              </a:rPr>
              <a:t>Liquid </a:t>
            </a:r>
            <a:r>
              <a:rPr sz="2400" b="1" spc="-5" dirty="0">
                <a:latin typeface="Maiandra GD" panose="020E0502030308020204" pitchFamily="34" charset="0"/>
                <a:cs typeface="Times New Roman"/>
              </a:rPr>
              <a:t>is converted into </a:t>
            </a:r>
            <a:r>
              <a:rPr sz="2400" b="1" spc="-10" dirty="0">
                <a:latin typeface="Maiandra GD" panose="020E0502030308020204" pitchFamily="34" charset="0"/>
                <a:cs typeface="Times New Roman"/>
              </a:rPr>
              <a:t>its </a:t>
            </a:r>
            <a:r>
              <a:rPr sz="2400" b="1" dirty="0">
                <a:latin typeface="Maiandra GD" panose="020E0502030308020204" pitchFamily="34" charset="0"/>
                <a:cs typeface="Times New Roman"/>
              </a:rPr>
              <a:t>vapour phase at </a:t>
            </a:r>
            <a:r>
              <a:rPr sz="2400" b="1" spc="-5" dirty="0">
                <a:latin typeface="Maiandra GD" panose="020E0502030308020204" pitchFamily="34" charset="0"/>
                <a:cs typeface="Times New Roman"/>
              </a:rPr>
              <a:t>its boiling point </a:t>
            </a:r>
            <a:r>
              <a:rPr sz="2400" b="1" dirty="0">
                <a:latin typeface="Maiandra GD" panose="020E0502030308020204" pitchFamily="34" charset="0"/>
                <a:cs typeface="Times New Roman"/>
              </a:rPr>
              <a:t>and vapour  </a:t>
            </a:r>
            <a:r>
              <a:rPr sz="2400" b="1" spc="-5" dirty="0">
                <a:latin typeface="Maiandra GD" panose="020E0502030308020204" pitchFamily="34" charset="0"/>
                <a:cs typeface="Times New Roman"/>
              </a:rPr>
              <a:t>is </a:t>
            </a:r>
            <a:r>
              <a:rPr sz="2400" b="1" dirty="0">
                <a:latin typeface="Maiandra GD" panose="020E0502030308020204" pitchFamily="34" charset="0"/>
                <a:cs typeface="Times New Roman"/>
              </a:rPr>
              <a:t>then condensed back to </a:t>
            </a:r>
            <a:r>
              <a:rPr sz="2400" b="1" spc="-5" dirty="0">
                <a:latin typeface="Maiandra GD" panose="020E0502030308020204" pitchFamily="34" charset="0"/>
                <a:cs typeface="Times New Roman"/>
              </a:rPr>
              <a:t>liquid </a:t>
            </a:r>
            <a:r>
              <a:rPr sz="2400" b="1" dirty="0">
                <a:latin typeface="Maiandra GD" panose="020E0502030308020204" pitchFamily="34" charset="0"/>
                <a:cs typeface="Times New Roman"/>
              </a:rPr>
              <a:t>on cooling </a:t>
            </a:r>
            <a:r>
              <a:rPr sz="2400" b="1" spc="-5" dirty="0">
                <a:latin typeface="Maiandra GD" panose="020E0502030308020204" pitchFamily="34" charset="0"/>
                <a:cs typeface="Times New Roman"/>
              </a:rPr>
              <a:t>is </a:t>
            </a:r>
            <a:r>
              <a:rPr sz="2400" b="1" dirty="0">
                <a:latin typeface="Maiandra GD" panose="020E0502030308020204" pitchFamily="34" charset="0"/>
                <a:cs typeface="Times New Roman"/>
              </a:rPr>
              <a:t>known as</a:t>
            </a:r>
            <a:r>
              <a:rPr sz="2400" b="1" spc="-260" dirty="0">
                <a:latin typeface="Maiandra GD" panose="020E0502030308020204" pitchFamily="34" charset="0"/>
                <a:cs typeface="Times New Roman"/>
              </a:rPr>
              <a:t> </a:t>
            </a:r>
            <a:r>
              <a:rPr sz="2400" b="1" spc="-10" dirty="0">
                <a:solidFill>
                  <a:srgbClr val="FF0000"/>
                </a:solidFill>
                <a:latin typeface="Maiandra GD" panose="020E0502030308020204" pitchFamily="34" charset="0"/>
                <a:cs typeface="Times New Roman"/>
              </a:rPr>
              <a:t>DISTILLATION</a:t>
            </a:r>
            <a:r>
              <a:rPr lang="en-US" sz="2400" b="1" spc="-10" dirty="0">
                <a:solidFill>
                  <a:srgbClr val="FF0000"/>
                </a:solidFill>
                <a:latin typeface="Maiandra GD" panose="020E0502030308020204" pitchFamily="34" charset="0"/>
                <a:cs typeface="Times New Roman"/>
              </a:rPr>
              <a:t>.</a:t>
            </a:r>
          </a:p>
          <a:p>
            <a:pPr marL="12700" marR="5080">
              <a:lnSpc>
                <a:spcPct val="100000"/>
              </a:lnSpc>
              <a:spcBef>
                <a:spcPts val="105"/>
              </a:spcBef>
            </a:pPr>
            <a:endParaRPr lang="en-US" sz="2400" b="1" spc="-10" dirty="0">
              <a:solidFill>
                <a:srgbClr val="FF0000"/>
              </a:solidFill>
              <a:latin typeface="Maiandra GD" panose="020E0502030308020204" pitchFamily="34" charset="0"/>
              <a:cs typeface="Times New Roman"/>
            </a:endParaRPr>
          </a:p>
          <a:p>
            <a:pPr marL="12700" marR="5080">
              <a:lnSpc>
                <a:spcPct val="100000"/>
              </a:lnSpc>
              <a:spcBef>
                <a:spcPts val="105"/>
              </a:spcBef>
            </a:pPr>
            <a:r>
              <a:rPr lang="en-US" sz="2400" b="1" dirty="0">
                <a:latin typeface="Maiandra GD" panose="020E0502030308020204" pitchFamily="34" charset="0"/>
                <a:ea typeface="Microsoft Sans Serif" panose="020B0604020202020204" pitchFamily="34" charset="0"/>
                <a:cs typeface="Microsoft Sans Serif" panose="020B0604020202020204" pitchFamily="34" charset="0"/>
              </a:rPr>
              <a:t>Distillation is the process of separating the components or substances from a liquid mixture by using selective boiling and condensation.</a:t>
            </a:r>
            <a:endParaRPr sz="24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6" name="object 10">
            <a:extLst>
              <a:ext uri="{FF2B5EF4-FFF2-40B4-BE49-F238E27FC236}">
                <a16:creationId xmlns:a16="http://schemas.microsoft.com/office/drawing/2014/main" id="{2FA16356-97F2-4F02-BCB9-7517C5E04C6D}"/>
              </a:ext>
            </a:extLst>
          </p:cNvPr>
          <p:cNvSpPr txBox="1"/>
          <p:nvPr/>
        </p:nvSpPr>
        <p:spPr>
          <a:xfrm>
            <a:off x="892724" y="4846469"/>
            <a:ext cx="1394460" cy="346249"/>
          </a:xfrm>
          <a:prstGeom prst="rect">
            <a:avLst/>
          </a:prstGeom>
          <a:ln w="9144">
            <a:solidFill>
              <a:srgbClr val="BD4A47"/>
            </a:solidFill>
          </a:ln>
        </p:spPr>
        <p:txBody>
          <a:bodyPr vert="horz" wrap="square" lIns="0" tIns="38100" rIns="0" bIns="0" rtlCol="0">
            <a:spAutoFit/>
          </a:bodyPr>
          <a:lstStyle/>
          <a:p>
            <a:pPr marL="91440">
              <a:lnSpc>
                <a:spcPct val="100000"/>
              </a:lnSpc>
              <a:spcBef>
                <a:spcPts val="300"/>
              </a:spcBef>
            </a:pPr>
            <a:r>
              <a:rPr sz="2000" b="1" spc="-5" dirty="0">
                <a:solidFill>
                  <a:srgbClr val="FF0000"/>
                </a:solidFill>
                <a:latin typeface="Maiandra GD" panose="020E0502030308020204" pitchFamily="34" charset="0"/>
                <a:cs typeface="Times New Roman"/>
              </a:rPr>
              <a:t>Principle</a:t>
            </a:r>
            <a:r>
              <a:rPr sz="2000" b="1" spc="-30" dirty="0">
                <a:solidFill>
                  <a:srgbClr val="FF0000"/>
                </a:solidFill>
                <a:latin typeface="Maiandra GD" panose="020E0502030308020204" pitchFamily="34" charset="0"/>
                <a:cs typeface="Times New Roman"/>
              </a:rPr>
              <a:t> </a:t>
            </a:r>
            <a:r>
              <a:rPr sz="2000" b="1" dirty="0">
                <a:solidFill>
                  <a:srgbClr val="FF0000"/>
                </a:solidFill>
                <a:latin typeface="Maiandra GD" panose="020E0502030308020204" pitchFamily="34" charset="0"/>
                <a:cs typeface="Times New Roman"/>
              </a:rPr>
              <a:t>:</a:t>
            </a:r>
          </a:p>
        </p:txBody>
      </p:sp>
      <p:sp>
        <p:nvSpPr>
          <p:cNvPr id="7" name="object 11">
            <a:extLst>
              <a:ext uri="{FF2B5EF4-FFF2-40B4-BE49-F238E27FC236}">
                <a16:creationId xmlns:a16="http://schemas.microsoft.com/office/drawing/2014/main" id="{8F5964B8-6519-47CC-B816-0B60CCD6DB80}"/>
              </a:ext>
            </a:extLst>
          </p:cNvPr>
          <p:cNvSpPr txBox="1"/>
          <p:nvPr/>
        </p:nvSpPr>
        <p:spPr>
          <a:xfrm>
            <a:off x="1362286" y="5490337"/>
            <a:ext cx="9069579" cy="320601"/>
          </a:xfrm>
          <a:prstGeom prst="rect">
            <a:avLst/>
          </a:prstGeom>
        </p:spPr>
        <p:txBody>
          <a:bodyPr vert="horz" wrap="square" lIns="0" tIns="12700" rIns="0" bIns="0" rtlCol="0">
            <a:spAutoFit/>
          </a:bodyPr>
          <a:lstStyle/>
          <a:p>
            <a:pPr marL="354965" marR="5080" indent="-342900">
              <a:lnSpc>
                <a:spcPct val="100000"/>
              </a:lnSpc>
              <a:spcBef>
                <a:spcPts val="100"/>
              </a:spcBef>
              <a:buFont typeface="Wingdings"/>
              <a:buChar char=""/>
              <a:tabLst>
                <a:tab pos="354965" algn="l"/>
                <a:tab pos="355600" algn="l"/>
                <a:tab pos="672465" algn="l"/>
                <a:tab pos="1679575" algn="l"/>
                <a:tab pos="2307590" algn="l"/>
                <a:tab pos="3737610" algn="l"/>
                <a:tab pos="4081779" algn="l"/>
                <a:tab pos="4344035" algn="l"/>
                <a:tab pos="5110480" algn="l"/>
                <a:tab pos="5655310" algn="l"/>
                <a:tab pos="7211059" algn="l"/>
                <a:tab pos="7555865" algn="l"/>
              </a:tabLst>
            </a:pPr>
            <a:r>
              <a:rPr sz="2000" b="1" dirty="0">
                <a:latin typeface="Maiandra GD" panose="020E0502030308020204" pitchFamily="34" charset="0"/>
                <a:cs typeface="Times New Roman"/>
              </a:rPr>
              <a:t>It	i</a:t>
            </a:r>
            <a:r>
              <a:rPr sz="2000" b="1" spc="-20" dirty="0">
                <a:latin typeface="Maiandra GD" panose="020E0502030308020204" pitchFamily="34" charset="0"/>
                <a:cs typeface="Times New Roman"/>
              </a:rPr>
              <a:t>n</a:t>
            </a:r>
            <a:r>
              <a:rPr sz="2000" b="1" dirty="0">
                <a:latin typeface="Maiandra GD" panose="020E0502030308020204" pitchFamily="34" charset="0"/>
                <a:cs typeface="Times New Roman"/>
              </a:rPr>
              <a:t>volv</a:t>
            </a:r>
            <a:r>
              <a:rPr sz="2000" b="1" spc="-15" dirty="0">
                <a:latin typeface="Maiandra GD" panose="020E0502030308020204" pitchFamily="34" charset="0"/>
                <a:cs typeface="Times New Roman"/>
              </a:rPr>
              <a:t>e</a:t>
            </a:r>
            <a:r>
              <a:rPr sz="2000" b="1" dirty="0">
                <a:latin typeface="Maiandra GD" panose="020E0502030308020204" pitchFamily="34" charset="0"/>
                <a:cs typeface="Times New Roman"/>
              </a:rPr>
              <a:t>s	</a:t>
            </a:r>
            <a:r>
              <a:rPr sz="2000" b="1" spc="-10" dirty="0">
                <a:latin typeface="Maiandra GD" panose="020E0502030308020204" pitchFamily="34" charset="0"/>
                <a:cs typeface="Times New Roman"/>
              </a:rPr>
              <a:t>b</a:t>
            </a:r>
            <a:r>
              <a:rPr sz="2000" b="1" dirty="0">
                <a:latin typeface="Maiandra GD" panose="020E0502030308020204" pitchFamily="34" charset="0"/>
                <a:cs typeface="Times New Roman"/>
              </a:rPr>
              <a:t>oth	</a:t>
            </a:r>
            <a:r>
              <a:rPr sz="2000" b="1" spc="-15" dirty="0">
                <a:latin typeface="Maiandra GD" panose="020E0502030308020204" pitchFamily="34" charset="0"/>
                <a:cs typeface="Times New Roman"/>
              </a:rPr>
              <a:t>e</a:t>
            </a:r>
            <a:r>
              <a:rPr sz="2000" b="1" dirty="0">
                <a:latin typeface="Maiandra GD" panose="020E0502030308020204" pitchFamily="34" charset="0"/>
                <a:cs typeface="Times New Roman"/>
              </a:rPr>
              <a:t>vapor</a:t>
            </a:r>
            <a:r>
              <a:rPr sz="2000" b="1" spc="-15" dirty="0">
                <a:latin typeface="Maiandra GD" panose="020E0502030308020204" pitchFamily="34" charset="0"/>
                <a:cs typeface="Times New Roman"/>
              </a:rPr>
              <a:t>a</a:t>
            </a:r>
            <a:r>
              <a:rPr sz="2000" b="1" dirty="0">
                <a:latin typeface="Maiandra GD" panose="020E0502030308020204" pitchFamily="34" charset="0"/>
                <a:cs typeface="Times New Roman"/>
              </a:rPr>
              <a:t>t</a:t>
            </a:r>
            <a:r>
              <a:rPr sz="2000" b="1" spc="-15" dirty="0">
                <a:latin typeface="Maiandra GD" panose="020E0502030308020204" pitchFamily="34" charset="0"/>
                <a:cs typeface="Times New Roman"/>
              </a:rPr>
              <a:t>i</a:t>
            </a:r>
            <a:r>
              <a:rPr sz="2000" b="1" dirty="0">
                <a:latin typeface="Maiandra GD" panose="020E0502030308020204" pitchFamily="34" charset="0"/>
                <a:cs typeface="Times New Roman"/>
              </a:rPr>
              <a:t>on	</a:t>
            </a:r>
            <a:r>
              <a:rPr sz="2000" b="1" spc="-10" dirty="0">
                <a:latin typeface="Maiandra GD" panose="020E0502030308020204" pitchFamily="34" charset="0"/>
                <a:cs typeface="Times New Roman"/>
              </a:rPr>
              <a:t>o</a:t>
            </a:r>
            <a:r>
              <a:rPr sz="2000" b="1" dirty="0">
                <a:latin typeface="Maiandra GD" panose="020E0502030308020204" pitchFamily="34" charset="0"/>
                <a:cs typeface="Times New Roman"/>
              </a:rPr>
              <a:t>f	a	</a:t>
            </a:r>
            <a:r>
              <a:rPr sz="2000" b="1" spc="-20" dirty="0">
                <a:latin typeface="Maiandra GD" panose="020E0502030308020204" pitchFamily="34" charset="0"/>
                <a:cs typeface="Times New Roman"/>
              </a:rPr>
              <a:t>l</a:t>
            </a:r>
            <a:r>
              <a:rPr sz="2000" b="1" dirty="0">
                <a:latin typeface="Maiandra GD" panose="020E0502030308020204" pitchFamily="34" charset="0"/>
                <a:cs typeface="Times New Roman"/>
              </a:rPr>
              <a:t>iqu</a:t>
            </a:r>
            <a:r>
              <a:rPr sz="2000" b="1" spc="-20" dirty="0">
                <a:latin typeface="Maiandra GD" panose="020E0502030308020204" pitchFamily="34" charset="0"/>
                <a:cs typeface="Times New Roman"/>
              </a:rPr>
              <a:t>i</a:t>
            </a:r>
            <a:r>
              <a:rPr sz="2000" b="1" dirty="0">
                <a:latin typeface="Maiandra GD" panose="020E0502030308020204" pitchFamily="34" charset="0"/>
                <a:cs typeface="Times New Roman"/>
              </a:rPr>
              <a:t>d	and	</a:t>
            </a:r>
            <a:r>
              <a:rPr sz="2000" b="1" spc="-15" dirty="0">
                <a:latin typeface="Maiandra GD" panose="020E0502030308020204" pitchFamily="34" charset="0"/>
                <a:cs typeface="Times New Roman"/>
              </a:rPr>
              <a:t>c</a:t>
            </a:r>
            <a:r>
              <a:rPr sz="2000" b="1" dirty="0">
                <a:latin typeface="Maiandra GD" panose="020E0502030308020204" pitchFamily="34" charset="0"/>
                <a:cs typeface="Times New Roman"/>
              </a:rPr>
              <a:t>ond</a:t>
            </a:r>
            <a:r>
              <a:rPr sz="2000" b="1" spc="-20" dirty="0">
                <a:latin typeface="Maiandra GD" panose="020E0502030308020204" pitchFamily="34" charset="0"/>
                <a:cs typeface="Times New Roman"/>
              </a:rPr>
              <a:t>e</a:t>
            </a:r>
            <a:r>
              <a:rPr sz="2000" b="1" dirty="0">
                <a:latin typeface="Maiandra GD" panose="020E0502030308020204" pitchFamily="34" charset="0"/>
                <a:cs typeface="Times New Roman"/>
              </a:rPr>
              <a:t>nsat</a:t>
            </a:r>
            <a:r>
              <a:rPr sz="2000" b="1" spc="-20" dirty="0">
                <a:latin typeface="Maiandra GD" panose="020E0502030308020204" pitchFamily="34" charset="0"/>
                <a:cs typeface="Times New Roman"/>
              </a:rPr>
              <a:t>i</a:t>
            </a:r>
            <a:r>
              <a:rPr sz="2000" b="1" dirty="0">
                <a:latin typeface="Maiandra GD" panose="020E0502030308020204" pitchFamily="34" charset="0"/>
                <a:cs typeface="Times New Roman"/>
              </a:rPr>
              <a:t>on	</a:t>
            </a:r>
            <a:r>
              <a:rPr sz="2000" b="1" spc="-10" dirty="0">
                <a:latin typeface="Maiandra GD" panose="020E0502030308020204" pitchFamily="34" charset="0"/>
                <a:cs typeface="Times New Roman"/>
              </a:rPr>
              <a:t>o</a:t>
            </a:r>
            <a:r>
              <a:rPr sz="2000" b="1" dirty="0">
                <a:latin typeface="Maiandra GD" panose="020E0502030308020204" pitchFamily="34" charset="0"/>
                <a:cs typeface="Times New Roman"/>
              </a:rPr>
              <a:t>f	</a:t>
            </a:r>
            <a:r>
              <a:rPr sz="2000" b="1" spc="-20" dirty="0">
                <a:latin typeface="Maiandra GD" panose="020E0502030308020204" pitchFamily="34" charset="0"/>
                <a:cs typeface="Times New Roman"/>
              </a:rPr>
              <a:t>i</a:t>
            </a:r>
            <a:r>
              <a:rPr sz="2000" b="1" dirty="0">
                <a:latin typeface="Maiandra GD" panose="020E0502030308020204" pitchFamily="34" charset="0"/>
                <a:cs typeface="Times New Roman"/>
              </a:rPr>
              <a:t>ts  </a:t>
            </a:r>
            <a:r>
              <a:rPr sz="2000" b="1" spc="-25" dirty="0">
                <a:latin typeface="Maiandra GD" panose="020E0502030308020204" pitchFamily="34" charset="0"/>
                <a:cs typeface="Times New Roman"/>
              </a:rPr>
              <a:t>vapour.</a:t>
            </a:r>
            <a:endParaRPr sz="2000" b="1" dirty="0">
              <a:latin typeface="Maiandra GD" panose="020E0502030308020204" pitchFamily="34" charset="0"/>
              <a:cs typeface="Times New Roman"/>
            </a:endParaRPr>
          </a:p>
        </p:txBody>
      </p:sp>
    </p:spTree>
    <p:extLst>
      <p:ext uri="{BB962C8B-B14F-4D97-AF65-F5344CB8AC3E}">
        <p14:creationId xmlns:p14="http://schemas.microsoft.com/office/powerpoint/2010/main" val="415884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DBD006-E4FF-4C92-B5C2-104B2A07A6E0}"/>
              </a:ext>
            </a:extLst>
          </p:cNvPr>
          <p:cNvSpPr/>
          <p:nvPr/>
        </p:nvSpPr>
        <p:spPr>
          <a:xfrm>
            <a:off x="84666" y="201905"/>
            <a:ext cx="12022667" cy="6442789"/>
          </a:xfrm>
          <a:prstGeom prst="rect">
            <a:avLst/>
          </a:prstGeom>
        </p:spPr>
        <p:txBody>
          <a:bodyPr wrap="square">
            <a:spAutoFit/>
          </a:bodyPr>
          <a:lstStyle/>
          <a:p>
            <a:pPr marL="469900" indent="-457200" algn="just">
              <a:lnSpc>
                <a:spcPct val="100000"/>
              </a:lnSpc>
              <a:spcBef>
                <a:spcPts val="95"/>
              </a:spcBef>
              <a:buFont typeface="Wingdings"/>
              <a:buChar char=""/>
              <a:tabLst>
                <a:tab pos="469265" algn="l"/>
                <a:tab pos="469900" algn="l"/>
              </a:tabLst>
            </a:pPr>
            <a:r>
              <a:rPr lang="en-US" b="1" dirty="0">
                <a:latin typeface="Maiandra GD" panose="020E0502030308020204" pitchFamily="34" charset="0"/>
                <a:cs typeface="Garamond"/>
              </a:rPr>
              <a:t>This </a:t>
            </a:r>
            <a:r>
              <a:rPr lang="en-US" b="1" spc="-5" dirty="0">
                <a:latin typeface="Maiandra GD" panose="020E0502030308020204" pitchFamily="34" charset="0"/>
                <a:cs typeface="Garamond"/>
              </a:rPr>
              <a:t>important method is used </a:t>
            </a:r>
            <a:r>
              <a:rPr lang="en-US" b="1" spc="-10" dirty="0">
                <a:latin typeface="Maiandra GD" panose="020E0502030308020204" pitchFamily="34" charset="0"/>
                <a:cs typeface="Garamond"/>
              </a:rPr>
              <a:t>to </a:t>
            </a:r>
            <a:r>
              <a:rPr lang="en-US" b="1" spc="-5" dirty="0">
                <a:latin typeface="Maiandra GD" panose="020E0502030308020204" pitchFamily="34" charset="0"/>
                <a:cs typeface="Garamond"/>
              </a:rPr>
              <a:t>separate:-</a:t>
            </a:r>
          </a:p>
          <a:p>
            <a:pPr marL="12700" algn="just">
              <a:lnSpc>
                <a:spcPct val="100000"/>
              </a:lnSpc>
              <a:spcBef>
                <a:spcPts val="95"/>
              </a:spcBef>
              <a:tabLst>
                <a:tab pos="469265" algn="l"/>
                <a:tab pos="469900" algn="l"/>
              </a:tabLst>
            </a:pPr>
            <a:r>
              <a:rPr lang="en-US" b="1" spc="-5" dirty="0">
                <a:latin typeface="Maiandra GD" panose="020E0502030308020204" pitchFamily="34" charset="0"/>
                <a:cs typeface="Garamond"/>
              </a:rPr>
              <a:t> </a:t>
            </a:r>
            <a:r>
              <a:rPr lang="en-US" sz="2000" b="1" spc="-5" dirty="0">
                <a:latin typeface="Maiandra GD" panose="020E0502030308020204" pitchFamily="34" charset="0"/>
                <a:cs typeface="Garamond"/>
              </a:rPr>
              <a:t>(</a:t>
            </a:r>
            <a:r>
              <a:rPr lang="en-US" sz="2000" b="1" spc="-5" dirty="0" err="1">
                <a:latin typeface="Maiandra GD" panose="020E0502030308020204" pitchFamily="34" charset="0"/>
                <a:cs typeface="Garamond"/>
              </a:rPr>
              <a:t>i</a:t>
            </a:r>
            <a:r>
              <a:rPr lang="en-US" sz="2000" b="1" spc="-5" dirty="0">
                <a:latin typeface="Maiandra GD" panose="020E0502030308020204" pitchFamily="34" charset="0"/>
                <a:cs typeface="Garamond"/>
              </a:rPr>
              <a:t>)</a:t>
            </a:r>
            <a:r>
              <a:rPr lang="en-US" sz="2000" b="1" spc="140" dirty="0">
                <a:latin typeface="Maiandra GD" panose="020E0502030308020204" pitchFamily="34" charset="0"/>
                <a:cs typeface="Garamond"/>
              </a:rPr>
              <a:t> </a:t>
            </a:r>
            <a:r>
              <a:rPr lang="en-US" b="1" spc="-25" dirty="0">
                <a:latin typeface="Maiandra GD" panose="020E0502030308020204" pitchFamily="34" charset="0"/>
                <a:cs typeface="Garamond"/>
              </a:rPr>
              <a:t>Volatile</a:t>
            </a:r>
            <a:r>
              <a:rPr lang="en-US" b="1" dirty="0">
                <a:latin typeface="Maiandra GD" panose="020E0502030308020204" pitchFamily="34" charset="0"/>
                <a:cs typeface="Garamond"/>
              </a:rPr>
              <a:t> </a:t>
            </a:r>
            <a:r>
              <a:rPr lang="en-US" b="1" spc="-5" dirty="0">
                <a:latin typeface="Maiandra GD" panose="020E0502030308020204" pitchFamily="34" charset="0"/>
                <a:cs typeface="Garamond"/>
              </a:rPr>
              <a:t>liquids from </a:t>
            </a:r>
            <a:r>
              <a:rPr lang="en-US" b="1" spc="-15" dirty="0">
                <a:latin typeface="Maiandra GD" panose="020E0502030308020204" pitchFamily="34" charset="0"/>
                <a:cs typeface="Garamond"/>
              </a:rPr>
              <a:t>nonvolatile</a:t>
            </a:r>
            <a:r>
              <a:rPr lang="en-US" b="1" spc="20" dirty="0">
                <a:latin typeface="Maiandra GD" panose="020E0502030308020204" pitchFamily="34" charset="0"/>
                <a:cs typeface="Garamond"/>
              </a:rPr>
              <a:t> </a:t>
            </a:r>
            <a:r>
              <a:rPr lang="en-US" b="1" spc="-5" dirty="0">
                <a:latin typeface="Maiandra GD" panose="020E0502030308020204" pitchFamily="34" charset="0"/>
                <a:cs typeface="Garamond"/>
              </a:rPr>
              <a:t>impurities</a:t>
            </a:r>
            <a:endParaRPr lang="en-US" b="1" dirty="0">
              <a:latin typeface="Maiandra GD" panose="020E0502030308020204" pitchFamily="34" charset="0"/>
              <a:cs typeface="Garamond"/>
            </a:endParaRPr>
          </a:p>
          <a:p>
            <a:pPr marL="12700" algn="just">
              <a:lnSpc>
                <a:spcPct val="100000"/>
              </a:lnSpc>
              <a:spcBef>
                <a:spcPts val="1945"/>
              </a:spcBef>
              <a:tabLst>
                <a:tab pos="469265" algn="l"/>
                <a:tab pos="469900" algn="l"/>
              </a:tabLst>
            </a:pPr>
            <a:r>
              <a:rPr lang="en-US" sz="2000" b="1" spc="-5" dirty="0">
                <a:latin typeface="Maiandra GD" panose="020E0502030308020204" pitchFamily="34" charset="0"/>
                <a:cs typeface="Garamond"/>
              </a:rPr>
              <a:t>(ii) </a:t>
            </a:r>
            <a:r>
              <a:rPr lang="en-US" b="1" spc="-5" dirty="0">
                <a:latin typeface="Maiandra GD" panose="020E0502030308020204" pitchFamily="34" charset="0"/>
                <a:cs typeface="Garamond"/>
              </a:rPr>
              <a:t>And the liquids </a:t>
            </a:r>
            <a:r>
              <a:rPr lang="en-US" b="1" spc="-10" dirty="0">
                <a:latin typeface="Maiandra GD" panose="020E0502030308020204" pitchFamily="34" charset="0"/>
                <a:cs typeface="Garamond"/>
              </a:rPr>
              <a:t>having </a:t>
            </a:r>
            <a:r>
              <a:rPr lang="en-US" b="1" spc="-5" dirty="0">
                <a:latin typeface="Maiandra GD" panose="020E0502030308020204" pitchFamily="34" charset="0"/>
                <a:cs typeface="Garamond"/>
              </a:rPr>
              <a:t>sufficient difference in </a:t>
            </a:r>
            <a:r>
              <a:rPr lang="en-US" b="1" spc="-10" dirty="0">
                <a:latin typeface="Maiandra GD" panose="020E0502030308020204" pitchFamily="34" charset="0"/>
                <a:cs typeface="Garamond"/>
              </a:rPr>
              <a:t>their </a:t>
            </a:r>
            <a:r>
              <a:rPr lang="en-US" b="1" spc="-5" dirty="0">
                <a:latin typeface="Maiandra GD" panose="020E0502030308020204" pitchFamily="34" charset="0"/>
                <a:cs typeface="Garamond"/>
              </a:rPr>
              <a:t>boiling</a:t>
            </a:r>
            <a:r>
              <a:rPr lang="en-US" b="1" spc="105" dirty="0">
                <a:latin typeface="Maiandra GD" panose="020E0502030308020204" pitchFamily="34" charset="0"/>
                <a:cs typeface="Garamond"/>
              </a:rPr>
              <a:t> </a:t>
            </a:r>
            <a:r>
              <a:rPr lang="en-US" b="1" spc="-20" dirty="0">
                <a:latin typeface="Maiandra GD" panose="020E0502030308020204" pitchFamily="34" charset="0"/>
                <a:cs typeface="Garamond"/>
              </a:rPr>
              <a:t>points.</a:t>
            </a:r>
            <a:endParaRPr lang="en-US" b="1" dirty="0">
              <a:latin typeface="Maiandra GD" panose="020E0502030308020204" pitchFamily="34" charset="0"/>
              <a:cs typeface="Garamond"/>
            </a:endParaRPr>
          </a:p>
          <a:p>
            <a:pPr marL="469900" marR="5080" indent="-457200" algn="just">
              <a:lnSpc>
                <a:spcPct val="100000"/>
              </a:lnSpc>
              <a:spcBef>
                <a:spcPts val="2055"/>
              </a:spcBef>
              <a:buFont typeface="Wingdings"/>
              <a:buChar char=""/>
              <a:tabLst>
                <a:tab pos="469265" algn="l"/>
                <a:tab pos="469900" algn="l"/>
              </a:tabLst>
            </a:pPr>
            <a:r>
              <a:rPr lang="en-US" b="1" spc="-5" dirty="0">
                <a:latin typeface="Maiandra GD" panose="020E0502030308020204" pitchFamily="34" charset="0"/>
                <a:cs typeface="Garamond"/>
              </a:rPr>
              <a:t>Liquids </a:t>
            </a:r>
            <a:r>
              <a:rPr lang="en-US" b="1" spc="-10" dirty="0">
                <a:latin typeface="Maiandra GD" panose="020E0502030308020204" pitchFamily="34" charset="0"/>
                <a:cs typeface="Garamond"/>
              </a:rPr>
              <a:t>having </a:t>
            </a:r>
            <a:r>
              <a:rPr lang="en-US" b="1" spc="-5" dirty="0">
                <a:latin typeface="Maiandra GD" panose="020E0502030308020204" pitchFamily="34" charset="0"/>
                <a:cs typeface="Garamond"/>
              </a:rPr>
              <a:t>different boiling </a:t>
            </a:r>
            <a:r>
              <a:rPr lang="en-US" b="1" spc="-10" dirty="0">
                <a:latin typeface="Maiandra GD" panose="020E0502030308020204" pitchFamily="34" charset="0"/>
                <a:cs typeface="Garamond"/>
              </a:rPr>
              <a:t>points </a:t>
            </a:r>
            <a:r>
              <a:rPr lang="en-US" b="1" spc="-15" dirty="0">
                <a:latin typeface="Maiandra GD" panose="020E0502030308020204" pitchFamily="34" charset="0"/>
                <a:cs typeface="Garamond"/>
              </a:rPr>
              <a:t>vaporize </a:t>
            </a:r>
            <a:r>
              <a:rPr lang="en-US" b="1" spc="-5" dirty="0">
                <a:latin typeface="Maiandra GD" panose="020E0502030308020204" pitchFamily="34" charset="0"/>
                <a:cs typeface="Garamond"/>
              </a:rPr>
              <a:t>at different </a:t>
            </a:r>
            <a:r>
              <a:rPr lang="en-US" b="1" spc="-15" dirty="0">
                <a:latin typeface="Maiandra GD" panose="020E0502030308020204" pitchFamily="34" charset="0"/>
                <a:cs typeface="Garamond"/>
              </a:rPr>
              <a:t>temperatures. </a:t>
            </a:r>
            <a:r>
              <a:rPr lang="en-US" b="1" dirty="0">
                <a:latin typeface="Maiandra GD" panose="020E0502030308020204" pitchFamily="34" charset="0"/>
                <a:cs typeface="Garamond"/>
              </a:rPr>
              <a:t>The  </a:t>
            </a:r>
            <a:r>
              <a:rPr lang="en-US" b="1" spc="-15" dirty="0">
                <a:latin typeface="Maiandra GD" panose="020E0502030308020204" pitchFamily="34" charset="0"/>
                <a:cs typeface="Garamond"/>
              </a:rPr>
              <a:t>vapours </a:t>
            </a:r>
            <a:r>
              <a:rPr lang="en-US" b="1" spc="-5" dirty="0">
                <a:latin typeface="Maiandra GD" panose="020E0502030308020204" pitchFamily="34" charset="0"/>
                <a:cs typeface="Garamond"/>
              </a:rPr>
              <a:t>are </a:t>
            </a:r>
            <a:r>
              <a:rPr lang="en-US" b="1" spc="-10" dirty="0">
                <a:latin typeface="Maiandra GD" panose="020E0502030308020204" pitchFamily="34" charset="0"/>
                <a:cs typeface="Garamond"/>
              </a:rPr>
              <a:t>cooled and </a:t>
            </a:r>
            <a:r>
              <a:rPr lang="en-US" b="1" spc="-5" dirty="0">
                <a:latin typeface="Maiandra GD" panose="020E0502030308020204" pitchFamily="34" charset="0"/>
                <a:cs typeface="Garamond"/>
              </a:rPr>
              <a:t>the liquids so </a:t>
            </a:r>
            <a:r>
              <a:rPr lang="en-US" b="1" spc="10" dirty="0">
                <a:latin typeface="Maiandra GD" panose="020E0502030308020204" pitchFamily="34" charset="0"/>
                <a:cs typeface="Garamond"/>
              </a:rPr>
              <a:t>formed </a:t>
            </a:r>
            <a:r>
              <a:rPr lang="en-US" b="1" spc="-5" dirty="0">
                <a:latin typeface="Maiandra GD" panose="020E0502030308020204" pitchFamily="34" charset="0"/>
                <a:cs typeface="Garamond"/>
              </a:rPr>
              <a:t>are collected </a:t>
            </a:r>
            <a:r>
              <a:rPr lang="en-US" b="1" spc="-25" dirty="0">
                <a:latin typeface="Maiandra GD" panose="020E0502030308020204" pitchFamily="34" charset="0"/>
                <a:cs typeface="Garamond"/>
              </a:rPr>
              <a:t>separately</a:t>
            </a:r>
            <a:r>
              <a:rPr lang="en-US" b="1" spc="-5" dirty="0">
                <a:latin typeface="Maiandra GD" panose="020E0502030308020204" pitchFamily="34" charset="0"/>
                <a:cs typeface="Garamond"/>
              </a:rPr>
              <a:t>. </a:t>
            </a:r>
          </a:p>
          <a:p>
            <a:pPr marL="469900" marR="5080" indent="-457200" algn="just">
              <a:lnSpc>
                <a:spcPct val="100000"/>
              </a:lnSpc>
              <a:spcBef>
                <a:spcPts val="2055"/>
              </a:spcBef>
              <a:buFont typeface="Wingdings"/>
              <a:buChar char=""/>
              <a:tabLst>
                <a:tab pos="469265" algn="l"/>
                <a:tab pos="469900" algn="l"/>
              </a:tabLst>
            </a:pPr>
            <a:r>
              <a:rPr lang="en-US" b="1" spc="-5" dirty="0">
                <a:latin typeface="Maiandra GD" panose="020E0502030308020204" pitchFamily="34" charset="0"/>
                <a:cs typeface="Garamond"/>
              </a:rPr>
              <a:t> </a:t>
            </a:r>
            <a:r>
              <a:rPr lang="en-US" b="1" dirty="0">
                <a:latin typeface="Maiandra GD" panose="020E0502030308020204" pitchFamily="34" charset="0"/>
                <a:cs typeface="Garamond"/>
              </a:rPr>
              <a:t>The </a:t>
            </a:r>
            <a:r>
              <a:rPr lang="en-US" b="1" spc="-5" dirty="0">
                <a:latin typeface="Maiandra GD" panose="020E0502030308020204" pitchFamily="34" charset="0"/>
                <a:cs typeface="Garamond"/>
              </a:rPr>
              <a:t>liquid mixture is </a:t>
            </a:r>
            <a:r>
              <a:rPr lang="en-US" b="1" spc="-10" dirty="0">
                <a:latin typeface="Maiandra GD" panose="020E0502030308020204" pitchFamily="34" charset="0"/>
                <a:cs typeface="Garamond"/>
              </a:rPr>
              <a:t>taken </a:t>
            </a:r>
            <a:r>
              <a:rPr lang="en-US" b="1" spc="-5" dirty="0">
                <a:latin typeface="Maiandra GD" panose="020E0502030308020204" pitchFamily="34" charset="0"/>
                <a:cs typeface="Garamond"/>
              </a:rPr>
              <a:t>in a </a:t>
            </a:r>
            <a:r>
              <a:rPr lang="en-US" b="1" spc="-10" dirty="0">
                <a:latin typeface="Maiandra GD" panose="020E0502030308020204" pitchFamily="34" charset="0"/>
                <a:cs typeface="Garamond"/>
              </a:rPr>
              <a:t>round bottom </a:t>
            </a:r>
            <a:r>
              <a:rPr lang="en-US" b="1" dirty="0">
                <a:latin typeface="Maiandra GD" panose="020E0502030308020204" pitchFamily="34" charset="0"/>
                <a:cs typeface="Garamond"/>
              </a:rPr>
              <a:t>flask </a:t>
            </a:r>
            <a:r>
              <a:rPr lang="en-US" b="1" spc="-10" dirty="0">
                <a:latin typeface="Maiandra GD" panose="020E0502030308020204" pitchFamily="34" charset="0"/>
                <a:cs typeface="Garamond"/>
              </a:rPr>
              <a:t>and heated </a:t>
            </a:r>
            <a:r>
              <a:rPr lang="en-US" b="1" spc="-25" dirty="0">
                <a:latin typeface="Maiandra GD" panose="020E0502030308020204" pitchFamily="34" charset="0"/>
                <a:cs typeface="Garamond"/>
              </a:rPr>
              <a:t>carefully. </a:t>
            </a:r>
            <a:r>
              <a:rPr lang="en-US" b="1" spc="-10" dirty="0">
                <a:latin typeface="Maiandra GD" panose="020E0502030308020204" pitchFamily="34" charset="0"/>
                <a:cs typeface="Garamond"/>
              </a:rPr>
              <a:t>On  </a:t>
            </a:r>
            <a:r>
              <a:rPr lang="en-US" b="1" spc="-5" dirty="0">
                <a:latin typeface="Maiandra GD" panose="020E0502030308020204" pitchFamily="34" charset="0"/>
                <a:cs typeface="Garamond"/>
              </a:rPr>
              <a:t>boiling, the </a:t>
            </a:r>
            <a:r>
              <a:rPr lang="en-US" b="1" spc="-15" dirty="0">
                <a:latin typeface="Maiandra GD" panose="020E0502030308020204" pitchFamily="34" charset="0"/>
                <a:cs typeface="Garamond"/>
              </a:rPr>
              <a:t>vapours </a:t>
            </a:r>
            <a:r>
              <a:rPr lang="en-US" b="1" spc="-5" dirty="0">
                <a:latin typeface="Maiandra GD" panose="020E0502030308020204" pitchFamily="34" charset="0"/>
                <a:cs typeface="Garamond"/>
              </a:rPr>
              <a:t>of </a:t>
            </a:r>
            <a:r>
              <a:rPr lang="en-US" b="1" spc="-15" dirty="0">
                <a:latin typeface="Maiandra GD" panose="020E0502030308020204" pitchFamily="34" charset="0"/>
                <a:cs typeface="Garamond"/>
              </a:rPr>
              <a:t>lower </a:t>
            </a:r>
            <a:r>
              <a:rPr lang="en-US" b="1" spc="-5" dirty="0">
                <a:latin typeface="Maiandra GD" panose="020E0502030308020204" pitchFamily="34" charset="0"/>
                <a:cs typeface="Garamond"/>
              </a:rPr>
              <a:t>boiling </a:t>
            </a:r>
            <a:r>
              <a:rPr lang="en-US" b="1" spc="-10" dirty="0">
                <a:latin typeface="Maiandra GD" panose="020E0502030308020204" pitchFamily="34" charset="0"/>
                <a:cs typeface="Garamond"/>
              </a:rPr>
              <a:t>component </a:t>
            </a:r>
            <a:r>
              <a:rPr lang="en-US" b="1" spc="-5" dirty="0">
                <a:latin typeface="Maiandra GD" panose="020E0502030308020204" pitchFamily="34" charset="0"/>
                <a:cs typeface="Garamond"/>
              </a:rPr>
              <a:t>are </a:t>
            </a:r>
            <a:r>
              <a:rPr lang="en-US" b="1" spc="10" dirty="0">
                <a:latin typeface="Maiandra GD" panose="020E0502030308020204" pitchFamily="34" charset="0"/>
                <a:cs typeface="Garamond"/>
              </a:rPr>
              <a:t>formed </a:t>
            </a:r>
            <a:r>
              <a:rPr lang="en-US" b="1" spc="-5" dirty="0">
                <a:latin typeface="Maiandra GD" panose="020E0502030308020204" pitchFamily="34" charset="0"/>
                <a:cs typeface="Garamond"/>
              </a:rPr>
              <a:t>first. </a:t>
            </a:r>
            <a:r>
              <a:rPr lang="en-US" b="1" dirty="0">
                <a:latin typeface="Maiandra GD" panose="020E0502030308020204" pitchFamily="34" charset="0"/>
                <a:cs typeface="Garamond"/>
              </a:rPr>
              <a:t>The  </a:t>
            </a:r>
            <a:r>
              <a:rPr lang="en-US" b="1" spc="-10" dirty="0">
                <a:latin typeface="Maiandra GD" panose="020E0502030308020204" pitchFamily="34" charset="0"/>
                <a:cs typeface="Garamond"/>
              </a:rPr>
              <a:t>vapours </a:t>
            </a:r>
            <a:r>
              <a:rPr lang="en-US" b="1" spc="-5" dirty="0">
                <a:latin typeface="Maiandra GD" panose="020E0502030308020204" pitchFamily="34" charset="0"/>
                <a:cs typeface="Garamond"/>
              </a:rPr>
              <a:t>are </a:t>
            </a:r>
            <a:r>
              <a:rPr lang="en-US" b="1" spc="-10" dirty="0">
                <a:latin typeface="Maiandra GD" panose="020E0502030308020204" pitchFamily="34" charset="0"/>
                <a:cs typeface="Garamond"/>
              </a:rPr>
              <a:t>condensed </a:t>
            </a:r>
            <a:r>
              <a:rPr lang="en-US" b="1" spc="-20" dirty="0">
                <a:latin typeface="Maiandra GD" panose="020E0502030308020204" pitchFamily="34" charset="0"/>
                <a:cs typeface="Garamond"/>
              </a:rPr>
              <a:t>by </a:t>
            </a:r>
            <a:r>
              <a:rPr lang="en-US" b="1" spc="-5" dirty="0">
                <a:latin typeface="Maiandra GD" panose="020E0502030308020204" pitchFamily="34" charset="0"/>
                <a:cs typeface="Garamond"/>
              </a:rPr>
              <a:t>using a </a:t>
            </a:r>
            <a:r>
              <a:rPr lang="en-US" b="1" spc="-10" dirty="0">
                <a:latin typeface="Maiandra GD" panose="020E0502030308020204" pitchFamily="34" charset="0"/>
                <a:cs typeface="Garamond"/>
              </a:rPr>
              <a:t>condenser and </a:t>
            </a:r>
            <a:r>
              <a:rPr lang="en-US" b="1" spc="-5" dirty="0">
                <a:latin typeface="Maiandra GD" panose="020E0502030308020204" pitchFamily="34" charset="0"/>
                <a:cs typeface="Garamond"/>
              </a:rPr>
              <a:t>the liquid is collected in a  </a:t>
            </a:r>
            <a:r>
              <a:rPr lang="en-US" b="1" spc="-25" dirty="0">
                <a:latin typeface="Maiandra GD" panose="020E0502030308020204" pitchFamily="34" charset="0"/>
                <a:cs typeface="Garamond"/>
              </a:rPr>
              <a:t>receiver. </a:t>
            </a:r>
            <a:r>
              <a:rPr lang="en-US" b="1" dirty="0">
                <a:latin typeface="Maiandra GD" panose="020E0502030308020204" pitchFamily="34" charset="0"/>
                <a:cs typeface="Garamond"/>
              </a:rPr>
              <a:t>The </a:t>
            </a:r>
            <a:r>
              <a:rPr lang="en-US" b="1" spc="-15" dirty="0">
                <a:latin typeface="Maiandra GD" panose="020E0502030308020204" pitchFamily="34" charset="0"/>
                <a:cs typeface="Garamond"/>
              </a:rPr>
              <a:t>vapours </a:t>
            </a:r>
            <a:r>
              <a:rPr lang="en-US" b="1" spc="-5" dirty="0">
                <a:latin typeface="Maiandra GD" panose="020E0502030308020204" pitchFamily="34" charset="0"/>
                <a:cs typeface="Garamond"/>
              </a:rPr>
              <a:t>of </a:t>
            </a:r>
            <a:r>
              <a:rPr lang="en-US" b="1" spc="-10" dirty="0">
                <a:latin typeface="Maiandra GD" panose="020E0502030308020204" pitchFamily="34" charset="0"/>
                <a:cs typeface="Garamond"/>
              </a:rPr>
              <a:t>higher </a:t>
            </a:r>
            <a:r>
              <a:rPr lang="en-US" b="1" spc="-5" dirty="0">
                <a:latin typeface="Maiandra GD" panose="020E0502030308020204" pitchFamily="34" charset="0"/>
                <a:cs typeface="Garamond"/>
              </a:rPr>
              <a:t>boiling </a:t>
            </a:r>
            <a:r>
              <a:rPr lang="en-US" b="1" spc="-10" dirty="0">
                <a:latin typeface="Maiandra GD" panose="020E0502030308020204" pitchFamily="34" charset="0"/>
                <a:cs typeface="Garamond"/>
              </a:rPr>
              <a:t>component </a:t>
            </a:r>
            <a:r>
              <a:rPr lang="en-US" b="1" spc="15" dirty="0">
                <a:latin typeface="Maiandra GD" panose="020E0502030308020204" pitchFamily="34" charset="0"/>
                <a:cs typeface="Garamond"/>
              </a:rPr>
              <a:t>form </a:t>
            </a:r>
            <a:r>
              <a:rPr lang="en-US" b="1" spc="-5" dirty="0">
                <a:latin typeface="Maiandra GD" panose="020E0502030308020204" pitchFamily="34" charset="0"/>
                <a:cs typeface="Garamond"/>
              </a:rPr>
              <a:t>later </a:t>
            </a:r>
            <a:r>
              <a:rPr lang="en-US" b="1" spc="-10" dirty="0">
                <a:latin typeface="Maiandra GD" panose="020E0502030308020204" pitchFamily="34" charset="0"/>
                <a:cs typeface="Garamond"/>
              </a:rPr>
              <a:t>and </a:t>
            </a:r>
            <a:r>
              <a:rPr lang="en-US" b="1" spc="-5" dirty="0">
                <a:latin typeface="Maiandra GD" panose="020E0502030308020204" pitchFamily="34" charset="0"/>
                <a:cs typeface="Garamond"/>
              </a:rPr>
              <a:t>the liquid  </a:t>
            </a:r>
            <a:r>
              <a:rPr lang="en-US" b="1" spc="-10" dirty="0">
                <a:latin typeface="Maiandra GD" panose="020E0502030308020204" pitchFamily="34" charset="0"/>
                <a:cs typeface="Garamond"/>
              </a:rPr>
              <a:t>can </a:t>
            </a:r>
            <a:r>
              <a:rPr lang="en-US" b="1" spc="-5" dirty="0">
                <a:latin typeface="Maiandra GD" panose="020E0502030308020204" pitchFamily="34" charset="0"/>
                <a:cs typeface="Garamond"/>
              </a:rPr>
              <a:t>be collected</a:t>
            </a:r>
            <a:r>
              <a:rPr lang="en-US" b="1" spc="15" dirty="0">
                <a:latin typeface="Maiandra GD" panose="020E0502030308020204" pitchFamily="34" charset="0"/>
                <a:cs typeface="Garamond"/>
              </a:rPr>
              <a:t> </a:t>
            </a:r>
            <a:r>
              <a:rPr lang="en-US" b="1" spc="-25" dirty="0">
                <a:latin typeface="Maiandra GD" panose="020E0502030308020204" pitchFamily="34" charset="0"/>
                <a:cs typeface="Garamond"/>
              </a:rPr>
              <a:t>separately.</a:t>
            </a:r>
          </a:p>
          <a:p>
            <a:pPr marL="469900" marR="5080" indent="-457200" algn="just">
              <a:lnSpc>
                <a:spcPct val="100000"/>
              </a:lnSpc>
              <a:spcBef>
                <a:spcPts val="2055"/>
              </a:spcBef>
              <a:buFont typeface="Wingdings"/>
              <a:buChar char=""/>
              <a:tabLst>
                <a:tab pos="469265" algn="l"/>
                <a:tab pos="469900" algn="l"/>
              </a:tabLst>
            </a:pPr>
            <a:r>
              <a:rPr lang="en-US" b="1" dirty="0">
                <a:latin typeface="Maiandra GD" panose="020E0502030308020204" pitchFamily="34" charset="0"/>
              </a:rPr>
              <a:t>Distillation can be classified into four main types 	1. Simple distillation</a:t>
            </a:r>
          </a:p>
          <a:p>
            <a:pPr marL="12700" marR="5080" algn="just">
              <a:lnSpc>
                <a:spcPct val="100000"/>
              </a:lnSpc>
              <a:spcBef>
                <a:spcPts val="2055"/>
              </a:spcBef>
              <a:tabLst>
                <a:tab pos="469265" algn="l"/>
                <a:tab pos="469900" algn="l"/>
              </a:tabLst>
            </a:pPr>
            <a:r>
              <a:rPr lang="en-US" b="1" dirty="0">
                <a:latin typeface="Maiandra GD" panose="020E0502030308020204" pitchFamily="34" charset="0"/>
              </a:rPr>
              <a:t>								      </a:t>
            </a:r>
            <a:r>
              <a:rPr lang="en-US" b="1" dirty="0" err="1">
                <a:latin typeface="Maiandra GD" panose="020E0502030308020204" pitchFamily="34" charset="0"/>
              </a:rPr>
              <a:t>i</a:t>
            </a:r>
            <a:r>
              <a:rPr lang="en-US" b="1" dirty="0">
                <a:latin typeface="Maiandra GD" panose="020E0502030308020204" pitchFamily="34" charset="0"/>
              </a:rPr>
              <a:t>. Under atmospheric pressure </a:t>
            </a:r>
          </a:p>
          <a:p>
            <a:pPr marL="12700" marR="5080" algn="just">
              <a:lnSpc>
                <a:spcPct val="100000"/>
              </a:lnSpc>
              <a:spcBef>
                <a:spcPts val="2055"/>
              </a:spcBef>
              <a:tabLst>
                <a:tab pos="469265" algn="l"/>
                <a:tab pos="469900" algn="l"/>
              </a:tabLst>
            </a:pPr>
            <a:r>
              <a:rPr lang="en-US" b="1" dirty="0">
                <a:latin typeface="Maiandra GD" panose="020E0502030308020204" pitchFamily="34" charset="0"/>
              </a:rPr>
              <a:t>								      ii. Under reduced pressure</a:t>
            </a:r>
          </a:p>
          <a:p>
            <a:pPr marL="12700" marR="5080" algn="just">
              <a:lnSpc>
                <a:spcPct val="100000"/>
              </a:lnSpc>
              <a:spcBef>
                <a:spcPts val="2055"/>
              </a:spcBef>
              <a:tabLst>
                <a:tab pos="469265" algn="l"/>
                <a:tab pos="469900" algn="l"/>
              </a:tabLst>
            </a:pPr>
            <a:r>
              <a:rPr lang="en-US" b="1" dirty="0">
                <a:latin typeface="Maiandra GD" panose="020E0502030308020204" pitchFamily="34" charset="0"/>
              </a:rPr>
              <a:t>								 2. Fractional distillation</a:t>
            </a:r>
          </a:p>
          <a:p>
            <a:pPr marL="12700" marR="5080" algn="just">
              <a:lnSpc>
                <a:spcPct val="100000"/>
              </a:lnSpc>
              <a:spcBef>
                <a:spcPts val="2055"/>
              </a:spcBef>
              <a:tabLst>
                <a:tab pos="469265" algn="l"/>
                <a:tab pos="469900" algn="l"/>
              </a:tabLst>
            </a:pPr>
            <a:r>
              <a:rPr lang="en-US" b="1" dirty="0">
                <a:latin typeface="Maiandra GD" panose="020E0502030308020204" pitchFamily="34" charset="0"/>
              </a:rPr>
              <a:t>								 3. Steam distillation</a:t>
            </a:r>
          </a:p>
          <a:p>
            <a:pPr marL="12700" marR="5080" algn="just">
              <a:lnSpc>
                <a:spcPct val="100000"/>
              </a:lnSpc>
              <a:spcBef>
                <a:spcPts val="2055"/>
              </a:spcBef>
              <a:tabLst>
                <a:tab pos="469265" algn="l"/>
                <a:tab pos="469900" algn="l"/>
              </a:tabLst>
            </a:pPr>
            <a:r>
              <a:rPr lang="en-US" b="1" dirty="0">
                <a:latin typeface="Maiandra GD" panose="020E0502030308020204" pitchFamily="34" charset="0"/>
              </a:rPr>
              <a:t>								 4. Destructive distillation</a:t>
            </a:r>
            <a:endParaRPr lang="en-US" b="1" dirty="0">
              <a:latin typeface="Maiandra GD" panose="020E0502030308020204" pitchFamily="34" charset="0"/>
              <a:cs typeface="Garamond"/>
            </a:endParaRPr>
          </a:p>
        </p:txBody>
      </p:sp>
    </p:spTree>
    <p:extLst>
      <p:ext uri="{BB962C8B-B14F-4D97-AF65-F5344CB8AC3E}">
        <p14:creationId xmlns:p14="http://schemas.microsoft.com/office/powerpoint/2010/main" val="277249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991F9F-AD8F-400F-9A5F-69A3409BD257}"/>
              </a:ext>
            </a:extLst>
          </p:cNvPr>
          <p:cNvSpPr/>
          <p:nvPr/>
        </p:nvSpPr>
        <p:spPr>
          <a:xfrm>
            <a:off x="132735" y="184806"/>
            <a:ext cx="11926529" cy="1028487"/>
          </a:xfrm>
          <a:prstGeom prst="rect">
            <a:avLst/>
          </a:prstGeom>
        </p:spPr>
        <p:txBody>
          <a:bodyPr wrap="square">
            <a:spAutoFit/>
          </a:bodyPr>
          <a:lstStyle/>
          <a:p>
            <a:pPr marL="12700">
              <a:lnSpc>
                <a:spcPct val="100000"/>
              </a:lnSpc>
              <a:spcBef>
                <a:spcPts val="105"/>
              </a:spcBef>
            </a:pPr>
            <a:r>
              <a:rPr lang="en-US" sz="2400" b="1" spc="-5"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Introduction:</a:t>
            </a:r>
          </a:p>
          <a:p>
            <a:pPr marL="12700">
              <a:lnSpc>
                <a:spcPct val="100000"/>
              </a:lnSpc>
              <a:spcBef>
                <a:spcPts val="105"/>
              </a:spcBef>
            </a:pPr>
            <a:r>
              <a:rPr lang="en-US" b="1" spc="-5" dirty="0">
                <a:latin typeface="Maiandra GD" panose="020E0502030308020204" pitchFamily="34" charset="0"/>
                <a:cs typeface="Century"/>
              </a:rPr>
              <a:t>Separation</a:t>
            </a:r>
            <a:r>
              <a:rPr lang="en-US" b="1" spc="340" dirty="0">
                <a:latin typeface="Maiandra GD" panose="020E0502030308020204" pitchFamily="34" charset="0"/>
                <a:cs typeface="Century"/>
              </a:rPr>
              <a:t> </a:t>
            </a:r>
            <a:r>
              <a:rPr lang="en-US" b="1" spc="-5" dirty="0">
                <a:latin typeface="Maiandra GD" panose="020E0502030308020204" pitchFamily="34" charset="0"/>
                <a:cs typeface="Century"/>
              </a:rPr>
              <a:t>techniques</a:t>
            </a:r>
            <a:r>
              <a:rPr lang="en-US" b="1" spc="355" dirty="0">
                <a:latin typeface="Maiandra GD" panose="020E0502030308020204" pitchFamily="34" charset="0"/>
                <a:cs typeface="Century"/>
              </a:rPr>
              <a:t> </a:t>
            </a:r>
            <a:r>
              <a:rPr lang="en-US" b="1" spc="-5" dirty="0">
                <a:latin typeface="Maiandra GD" panose="020E0502030308020204" pitchFamily="34" charset="0"/>
                <a:cs typeface="Century"/>
              </a:rPr>
              <a:t>are</a:t>
            </a:r>
            <a:r>
              <a:rPr lang="en-US" b="1" spc="345" dirty="0">
                <a:latin typeface="Maiandra GD" panose="020E0502030308020204" pitchFamily="34" charset="0"/>
                <a:cs typeface="Century"/>
              </a:rPr>
              <a:t> </a:t>
            </a:r>
            <a:r>
              <a:rPr lang="en-US" b="1" spc="-5" dirty="0">
                <a:latin typeface="Maiandra GD" panose="020E0502030308020204" pitchFamily="34" charset="0"/>
                <a:cs typeface="Century"/>
              </a:rPr>
              <a:t>those</a:t>
            </a:r>
            <a:r>
              <a:rPr lang="en-US" b="1" spc="340" dirty="0">
                <a:latin typeface="Maiandra GD" panose="020E0502030308020204" pitchFamily="34" charset="0"/>
                <a:cs typeface="Century"/>
              </a:rPr>
              <a:t> </a:t>
            </a:r>
            <a:r>
              <a:rPr lang="en-US" b="1" spc="-5" dirty="0">
                <a:latin typeface="Maiandra GD" panose="020E0502030308020204" pitchFamily="34" charset="0"/>
                <a:cs typeface="Century"/>
              </a:rPr>
              <a:t>techniques</a:t>
            </a:r>
            <a:r>
              <a:rPr lang="en-US" b="1" spc="350" dirty="0">
                <a:latin typeface="Maiandra GD" panose="020E0502030308020204" pitchFamily="34" charset="0"/>
                <a:cs typeface="Century"/>
              </a:rPr>
              <a:t> </a:t>
            </a:r>
            <a:r>
              <a:rPr lang="en-US" b="1" spc="-5" dirty="0">
                <a:latin typeface="Maiandra GD" panose="020E0502030308020204" pitchFamily="34" charset="0"/>
                <a:cs typeface="Century"/>
              </a:rPr>
              <a:t>that</a:t>
            </a:r>
            <a:r>
              <a:rPr lang="en-US" b="1" spc="355" dirty="0">
                <a:latin typeface="Maiandra GD" panose="020E0502030308020204" pitchFamily="34" charset="0"/>
                <a:cs typeface="Century"/>
              </a:rPr>
              <a:t> </a:t>
            </a:r>
            <a:r>
              <a:rPr lang="en-US" b="1" dirty="0">
                <a:latin typeface="Maiandra GD" panose="020E0502030308020204" pitchFamily="34" charset="0"/>
                <a:cs typeface="Century"/>
              </a:rPr>
              <a:t>can</a:t>
            </a:r>
            <a:r>
              <a:rPr lang="en-US" b="1" spc="325" dirty="0">
                <a:latin typeface="Maiandra GD" panose="020E0502030308020204" pitchFamily="34" charset="0"/>
                <a:cs typeface="Century"/>
              </a:rPr>
              <a:t> </a:t>
            </a:r>
            <a:r>
              <a:rPr lang="en-US" b="1" dirty="0">
                <a:latin typeface="Maiandra GD" panose="020E0502030308020204" pitchFamily="34" charset="0"/>
                <a:cs typeface="Century"/>
              </a:rPr>
              <a:t>be</a:t>
            </a:r>
            <a:r>
              <a:rPr lang="en-US" b="1" spc="350" dirty="0">
                <a:latin typeface="Maiandra GD" panose="020E0502030308020204" pitchFamily="34" charset="0"/>
                <a:cs typeface="Century"/>
              </a:rPr>
              <a:t> </a:t>
            </a:r>
            <a:r>
              <a:rPr lang="en-US" b="1" dirty="0">
                <a:latin typeface="Maiandra GD" panose="020E0502030308020204" pitchFamily="34" charset="0"/>
                <a:cs typeface="Century"/>
              </a:rPr>
              <a:t>used</a:t>
            </a:r>
            <a:r>
              <a:rPr lang="en-US" b="1" spc="325" dirty="0">
                <a:latin typeface="Maiandra GD" panose="020E0502030308020204" pitchFamily="34" charset="0"/>
                <a:cs typeface="Century"/>
              </a:rPr>
              <a:t> </a:t>
            </a:r>
            <a:r>
              <a:rPr lang="en-US" b="1" dirty="0">
                <a:latin typeface="Maiandra GD" panose="020E0502030308020204" pitchFamily="34" charset="0"/>
                <a:cs typeface="Century"/>
              </a:rPr>
              <a:t>to</a:t>
            </a:r>
            <a:r>
              <a:rPr lang="en-US" b="1" spc="335" dirty="0">
                <a:latin typeface="Maiandra GD" panose="020E0502030308020204" pitchFamily="34" charset="0"/>
                <a:cs typeface="Century"/>
              </a:rPr>
              <a:t> </a:t>
            </a:r>
            <a:r>
              <a:rPr lang="en-US" b="1" spc="-5" dirty="0">
                <a:latin typeface="Maiandra GD" panose="020E0502030308020204" pitchFamily="34" charset="0"/>
                <a:cs typeface="Century"/>
              </a:rPr>
              <a:t>separate </a:t>
            </a:r>
            <a:r>
              <a:rPr lang="en-US" b="1" dirty="0">
                <a:latin typeface="Maiandra GD" panose="020E0502030308020204" pitchFamily="34" charset="0"/>
                <a:cs typeface="Century"/>
              </a:rPr>
              <a:t>two different states of matter such as </a:t>
            </a:r>
            <a:r>
              <a:rPr lang="en-US" b="1" spc="-5" dirty="0">
                <a:latin typeface="Maiandra GD" panose="020E0502030308020204" pitchFamily="34" charset="0"/>
                <a:cs typeface="Century"/>
              </a:rPr>
              <a:t>liquids </a:t>
            </a:r>
            <a:r>
              <a:rPr lang="en-US" b="1" dirty="0">
                <a:latin typeface="Maiandra GD" panose="020E0502030308020204" pitchFamily="34" charset="0"/>
                <a:cs typeface="Century"/>
              </a:rPr>
              <a:t>and</a:t>
            </a:r>
            <a:r>
              <a:rPr lang="en-US" b="1" spc="-105" dirty="0">
                <a:latin typeface="Maiandra GD" panose="020E0502030308020204" pitchFamily="34" charset="0"/>
                <a:cs typeface="Century"/>
              </a:rPr>
              <a:t> </a:t>
            </a:r>
            <a:r>
              <a:rPr lang="en-US" b="1" spc="-5" dirty="0">
                <a:latin typeface="Maiandra GD" panose="020E0502030308020204" pitchFamily="34" charset="0"/>
                <a:cs typeface="Century"/>
              </a:rPr>
              <a:t>solids.</a:t>
            </a:r>
            <a:endParaRPr lang="en-US" b="1" dirty="0">
              <a:latin typeface="Maiandra GD" panose="020E0502030308020204" pitchFamily="34" charset="0"/>
              <a:cs typeface="Century"/>
            </a:endParaRPr>
          </a:p>
        </p:txBody>
      </p:sp>
      <p:sp>
        <p:nvSpPr>
          <p:cNvPr id="3" name="Rectangle 2">
            <a:extLst>
              <a:ext uri="{FF2B5EF4-FFF2-40B4-BE49-F238E27FC236}">
                <a16:creationId xmlns:a16="http://schemas.microsoft.com/office/drawing/2014/main" id="{62DB6CAE-342A-46C0-9CF0-090DBE944219}"/>
              </a:ext>
            </a:extLst>
          </p:cNvPr>
          <p:cNvSpPr/>
          <p:nvPr/>
        </p:nvSpPr>
        <p:spPr>
          <a:xfrm>
            <a:off x="-2" y="1213293"/>
            <a:ext cx="8465575" cy="435376"/>
          </a:xfrm>
          <a:prstGeom prst="rect">
            <a:avLst/>
          </a:prstGeom>
        </p:spPr>
        <p:txBody>
          <a:bodyPr wrap="square">
            <a:spAutoFit/>
          </a:bodyPr>
          <a:lstStyle/>
          <a:p>
            <a:pPr marL="241300" marR="5080" indent="-229235">
              <a:lnSpc>
                <a:spcPts val="3020"/>
              </a:lnSpc>
              <a:spcBef>
                <a:spcPts val="480"/>
              </a:spcBef>
              <a:buFont typeface="Arial"/>
              <a:buChar char="•"/>
              <a:tabLst>
                <a:tab pos="241935" algn="l"/>
              </a:tabLst>
            </a:pPr>
            <a:r>
              <a:rPr lang="en-US" b="1" spc="-5" dirty="0">
                <a:latin typeface="Maiandra GD" panose="020E0502030308020204" pitchFamily="34" charset="0"/>
                <a:cs typeface="Century"/>
              </a:rPr>
              <a:t>Separation </a:t>
            </a:r>
            <a:r>
              <a:rPr lang="en-US" b="1" spc="-10" dirty="0">
                <a:latin typeface="Maiandra GD" panose="020E0502030308020204" pitchFamily="34" charset="0"/>
                <a:cs typeface="Century"/>
              </a:rPr>
              <a:t>techniques are </a:t>
            </a:r>
            <a:r>
              <a:rPr lang="en-US" b="1" spc="-5" dirty="0">
                <a:latin typeface="Maiandra GD" panose="020E0502030308020204" pitchFamily="34" charset="0"/>
                <a:cs typeface="Century"/>
              </a:rPr>
              <a:t>classified based </a:t>
            </a:r>
            <a:r>
              <a:rPr lang="en-US" b="1" dirty="0">
                <a:latin typeface="Maiandra GD" panose="020E0502030308020204" pitchFamily="34" charset="0"/>
                <a:cs typeface="Century"/>
              </a:rPr>
              <a:t>on </a:t>
            </a:r>
            <a:r>
              <a:rPr lang="en-US" b="1" spc="-10" dirty="0">
                <a:latin typeface="Maiandra GD" panose="020E0502030308020204" pitchFamily="34" charset="0"/>
                <a:cs typeface="Century"/>
              </a:rPr>
              <a:t>type </a:t>
            </a:r>
            <a:r>
              <a:rPr lang="en-US" b="1" spc="-5" dirty="0">
                <a:latin typeface="Maiandra GD" panose="020E0502030308020204" pitchFamily="34" charset="0"/>
                <a:cs typeface="Century"/>
              </a:rPr>
              <a:t>of  </a:t>
            </a:r>
            <a:r>
              <a:rPr lang="en-US" b="1" spc="-10" dirty="0">
                <a:latin typeface="Maiandra GD" panose="020E0502030308020204" pitchFamily="34" charset="0"/>
                <a:cs typeface="Century"/>
              </a:rPr>
              <a:t>mixtures:</a:t>
            </a:r>
            <a:endParaRPr lang="en-US" b="1" dirty="0">
              <a:latin typeface="Maiandra GD" panose="020E0502030308020204" pitchFamily="34" charset="0"/>
              <a:cs typeface="Century"/>
            </a:endParaRPr>
          </a:p>
        </p:txBody>
      </p:sp>
      <p:sp>
        <p:nvSpPr>
          <p:cNvPr id="4" name="object 5">
            <a:extLst>
              <a:ext uri="{FF2B5EF4-FFF2-40B4-BE49-F238E27FC236}">
                <a16:creationId xmlns:a16="http://schemas.microsoft.com/office/drawing/2014/main" id="{2B15CF59-F748-4194-BC4F-DE89C12568DA}"/>
              </a:ext>
            </a:extLst>
          </p:cNvPr>
          <p:cNvSpPr/>
          <p:nvPr/>
        </p:nvSpPr>
        <p:spPr>
          <a:xfrm>
            <a:off x="8695943" y="4194047"/>
            <a:ext cx="214629" cy="1224280"/>
          </a:xfrm>
          <a:custGeom>
            <a:avLst/>
            <a:gdLst/>
            <a:ahLst/>
            <a:cxnLst/>
            <a:rect l="l" t="t" r="r" b="b"/>
            <a:pathLst>
              <a:path w="214629" h="1224279">
                <a:moveTo>
                  <a:pt x="0" y="0"/>
                </a:moveTo>
                <a:lnTo>
                  <a:pt x="0" y="1223771"/>
                </a:lnTo>
                <a:lnTo>
                  <a:pt x="214375" y="1223771"/>
                </a:lnTo>
              </a:path>
            </a:pathLst>
          </a:custGeom>
          <a:ln w="12192">
            <a:solidFill>
              <a:srgbClr val="3C67B0"/>
            </a:solidFill>
          </a:ln>
        </p:spPr>
        <p:txBody>
          <a:bodyPr wrap="square" lIns="0" tIns="0" rIns="0" bIns="0" rtlCol="0"/>
          <a:lstStyle/>
          <a:p>
            <a:endParaRPr b="1">
              <a:latin typeface="Maiandra GD" panose="020E0502030308020204" pitchFamily="34" charset="0"/>
            </a:endParaRPr>
          </a:p>
        </p:txBody>
      </p:sp>
      <p:sp>
        <p:nvSpPr>
          <p:cNvPr id="5" name="object 6">
            <a:extLst>
              <a:ext uri="{FF2B5EF4-FFF2-40B4-BE49-F238E27FC236}">
                <a16:creationId xmlns:a16="http://schemas.microsoft.com/office/drawing/2014/main" id="{BDA3611A-1970-4497-81A3-DAD0D9EFA333}"/>
              </a:ext>
            </a:extLst>
          </p:cNvPr>
          <p:cNvSpPr/>
          <p:nvPr/>
        </p:nvSpPr>
        <p:spPr>
          <a:xfrm>
            <a:off x="8481059" y="4194047"/>
            <a:ext cx="214629" cy="1204595"/>
          </a:xfrm>
          <a:custGeom>
            <a:avLst/>
            <a:gdLst/>
            <a:ahLst/>
            <a:cxnLst/>
            <a:rect l="l" t="t" r="r" b="b"/>
            <a:pathLst>
              <a:path w="214629" h="1204595">
                <a:moveTo>
                  <a:pt x="214375" y="0"/>
                </a:moveTo>
                <a:lnTo>
                  <a:pt x="214375" y="1204340"/>
                </a:lnTo>
                <a:lnTo>
                  <a:pt x="0" y="1204340"/>
                </a:lnTo>
              </a:path>
            </a:pathLst>
          </a:custGeom>
          <a:ln w="12191">
            <a:solidFill>
              <a:srgbClr val="3C67B0"/>
            </a:solidFill>
          </a:ln>
        </p:spPr>
        <p:txBody>
          <a:bodyPr wrap="square" lIns="0" tIns="0" rIns="0" bIns="0" rtlCol="0"/>
          <a:lstStyle/>
          <a:p>
            <a:endParaRPr b="1">
              <a:latin typeface="Maiandra GD" panose="020E0502030308020204" pitchFamily="34" charset="0"/>
            </a:endParaRPr>
          </a:p>
        </p:txBody>
      </p:sp>
      <p:sp>
        <p:nvSpPr>
          <p:cNvPr id="6" name="object 7">
            <a:extLst>
              <a:ext uri="{FF2B5EF4-FFF2-40B4-BE49-F238E27FC236}">
                <a16:creationId xmlns:a16="http://schemas.microsoft.com/office/drawing/2014/main" id="{7161C49F-C4D8-4743-AC88-F765681A5BF9}"/>
              </a:ext>
            </a:extLst>
          </p:cNvPr>
          <p:cNvSpPr/>
          <p:nvPr/>
        </p:nvSpPr>
        <p:spPr>
          <a:xfrm>
            <a:off x="6304788" y="3392421"/>
            <a:ext cx="2391410" cy="428625"/>
          </a:xfrm>
          <a:custGeom>
            <a:avLst/>
            <a:gdLst/>
            <a:ahLst/>
            <a:cxnLst/>
            <a:rect l="l" t="t" r="r" b="b"/>
            <a:pathLst>
              <a:path w="2391409" h="428625">
                <a:moveTo>
                  <a:pt x="0" y="0"/>
                </a:moveTo>
                <a:lnTo>
                  <a:pt x="0" y="214375"/>
                </a:lnTo>
                <a:lnTo>
                  <a:pt x="2390902" y="214375"/>
                </a:lnTo>
                <a:lnTo>
                  <a:pt x="2390902" y="428625"/>
                </a:lnTo>
              </a:path>
            </a:pathLst>
          </a:custGeom>
          <a:ln w="12192">
            <a:solidFill>
              <a:srgbClr val="34589C"/>
            </a:solidFill>
          </a:ln>
        </p:spPr>
        <p:txBody>
          <a:bodyPr wrap="square" lIns="0" tIns="0" rIns="0" bIns="0" rtlCol="0"/>
          <a:lstStyle/>
          <a:p>
            <a:endParaRPr b="1">
              <a:latin typeface="Maiandra GD" panose="020E0502030308020204" pitchFamily="34" charset="0"/>
            </a:endParaRPr>
          </a:p>
        </p:txBody>
      </p:sp>
      <p:sp>
        <p:nvSpPr>
          <p:cNvPr id="7" name="object 8">
            <a:extLst>
              <a:ext uri="{FF2B5EF4-FFF2-40B4-BE49-F238E27FC236}">
                <a16:creationId xmlns:a16="http://schemas.microsoft.com/office/drawing/2014/main" id="{A6C691A3-05F6-48DD-A1AE-6D110B948FED}"/>
              </a:ext>
            </a:extLst>
          </p:cNvPr>
          <p:cNvSpPr/>
          <p:nvPr/>
        </p:nvSpPr>
        <p:spPr>
          <a:xfrm>
            <a:off x="3756659" y="4162044"/>
            <a:ext cx="147955" cy="1276350"/>
          </a:xfrm>
          <a:custGeom>
            <a:avLst/>
            <a:gdLst/>
            <a:ahLst/>
            <a:cxnLst/>
            <a:rect l="l" t="t" r="r" b="b"/>
            <a:pathLst>
              <a:path w="147954" h="1276350">
                <a:moveTo>
                  <a:pt x="0" y="0"/>
                </a:moveTo>
                <a:lnTo>
                  <a:pt x="0" y="1275968"/>
                </a:lnTo>
                <a:lnTo>
                  <a:pt x="147447" y="1275968"/>
                </a:lnTo>
              </a:path>
            </a:pathLst>
          </a:custGeom>
          <a:ln w="12192">
            <a:solidFill>
              <a:srgbClr val="3C67B0"/>
            </a:solidFill>
          </a:ln>
        </p:spPr>
        <p:txBody>
          <a:bodyPr wrap="square" lIns="0" tIns="0" rIns="0" bIns="0" rtlCol="0"/>
          <a:lstStyle/>
          <a:p>
            <a:endParaRPr b="1">
              <a:latin typeface="Maiandra GD" panose="020E0502030308020204" pitchFamily="34" charset="0"/>
            </a:endParaRPr>
          </a:p>
        </p:txBody>
      </p:sp>
      <p:sp>
        <p:nvSpPr>
          <p:cNvPr id="8" name="object 9">
            <a:extLst>
              <a:ext uri="{FF2B5EF4-FFF2-40B4-BE49-F238E27FC236}">
                <a16:creationId xmlns:a16="http://schemas.microsoft.com/office/drawing/2014/main" id="{E3E74D48-2B1E-45DB-9C3E-A939F83B16F0}"/>
              </a:ext>
            </a:extLst>
          </p:cNvPr>
          <p:cNvSpPr/>
          <p:nvPr/>
        </p:nvSpPr>
        <p:spPr>
          <a:xfrm>
            <a:off x="3560064" y="4162044"/>
            <a:ext cx="196850" cy="1281430"/>
          </a:xfrm>
          <a:custGeom>
            <a:avLst/>
            <a:gdLst/>
            <a:ahLst/>
            <a:cxnLst/>
            <a:rect l="l" t="t" r="r" b="b"/>
            <a:pathLst>
              <a:path w="196850" h="1281429">
                <a:moveTo>
                  <a:pt x="196850" y="0"/>
                </a:moveTo>
                <a:lnTo>
                  <a:pt x="196850" y="1281048"/>
                </a:lnTo>
                <a:lnTo>
                  <a:pt x="0" y="1281048"/>
                </a:lnTo>
              </a:path>
            </a:pathLst>
          </a:custGeom>
          <a:ln w="12192">
            <a:solidFill>
              <a:srgbClr val="3C67B0"/>
            </a:solidFill>
          </a:ln>
        </p:spPr>
        <p:txBody>
          <a:bodyPr wrap="square" lIns="0" tIns="0" rIns="0" bIns="0" rtlCol="0"/>
          <a:lstStyle/>
          <a:p>
            <a:endParaRPr b="1">
              <a:latin typeface="Maiandra GD" panose="020E0502030308020204" pitchFamily="34" charset="0"/>
            </a:endParaRPr>
          </a:p>
        </p:txBody>
      </p:sp>
      <p:sp>
        <p:nvSpPr>
          <p:cNvPr id="9" name="object 10">
            <a:extLst>
              <a:ext uri="{FF2B5EF4-FFF2-40B4-BE49-F238E27FC236}">
                <a16:creationId xmlns:a16="http://schemas.microsoft.com/office/drawing/2014/main" id="{A318D844-75FB-4A9C-A709-4E91AF406F6D}"/>
              </a:ext>
            </a:extLst>
          </p:cNvPr>
          <p:cNvSpPr/>
          <p:nvPr/>
        </p:nvSpPr>
        <p:spPr>
          <a:xfrm>
            <a:off x="3756659" y="3392421"/>
            <a:ext cx="2548890" cy="428625"/>
          </a:xfrm>
          <a:custGeom>
            <a:avLst/>
            <a:gdLst/>
            <a:ahLst/>
            <a:cxnLst/>
            <a:rect l="l" t="t" r="r" b="b"/>
            <a:pathLst>
              <a:path w="2548890" h="428625">
                <a:moveTo>
                  <a:pt x="2548509" y="0"/>
                </a:moveTo>
                <a:lnTo>
                  <a:pt x="2548509" y="214375"/>
                </a:lnTo>
                <a:lnTo>
                  <a:pt x="0" y="214375"/>
                </a:lnTo>
                <a:lnTo>
                  <a:pt x="0" y="428625"/>
                </a:lnTo>
              </a:path>
            </a:pathLst>
          </a:custGeom>
          <a:ln w="12192">
            <a:solidFill>
              <a:srgbClr val="34589C"/>
            </a:solidFill>
          </a:ln>
        </p:spPr>
        <p:txBody>
          <a:bodyPr wrap="square" lIns="0" tIns="0" rIns="0" bIns="0" rtlCol="0"/>
          <a:lstStyle/>
          <a:p>
            <a:endParaRPr b="1">
              <a:latin typeface="Maiandra GD" panose="020E0502030308020204" pitchFamily="34" charset="0"/>
            </a:endParaRPr>
          </a:p>
        </p:txBody>
      </p:sp>
      <p:sp>
        <p:nvSpPr>
          <p:cNvPr id="10" name="object 12">
            <a:extLst>
              <a:ext uri="{FF2B5EF4-FFF2-40B4-BE49-F238E27FC236}">
                <a16:creationId xmlns:a16="http://schemas.microsoft.com/office/drawing/2014/main" id="{95278C81-87F7-4539-BB26-7693C8FED5EA}"/>
              </a:ext>
            </a:extLst>
          </p:cNvPr>
          <p:cNvSpPr txBox="1"/>
          <p:nvPr/>
        </p:nvSpPr>
        <p:spPr>
          <a:xfrm>
            <a:off x="2351532" y="3820665"/>
            <a:ext cx="2809240" cy="389209"/>
          </a:xfrm>
          <a:prstGeom prst="rect">
            <a:avLst/>
          </a:prstGeom>
          <a:solidFill>
            <a:srgbClr val="4471C4"/>
          </a:solidFill>
          <a:ln w="12192">
            <a:solidFill>
              <a:srgbClr val="FFFFFF"/>
            </a:solidFill>
          </a:ln>
        </p:spPr>
        <p:txBody>
          <a:bodyPr vert="horz" wrap="square" lIns="0" tIns="156845" rIns="0" bIns="0" rtlCol="0">
            <a:spAutoFit/>
          </a:bodyPr>
          <a:lstStyle/>
          <a:p>
            <a:pPr marL="199390">
              <a:lnSpc>
                <a:spcPct val="100000"/>
              </a:lnSpc>
              <a:spcBef>
                <a:spcPts val="1235"/>
              </a:spcBef>
            </a:pPr>
            <a:r>
              <a:rPr sz="1500" b="1" spc="-5" dirty="0">
                <a:solidFill>
                  <a:srgbClr val="FFFFFF"/>
                </a:solidFill>
                <a:latin typeface="Maiandra GD" panose="020E0502030308020204" pitchFamily="34" charset="0"/>
                <a:cs typeface="Century"/>
              </a:rPr>
              <a:t>For solid in liquid</a:t>
            </a:r>
            <a:r>
              <a:rPr sz="1500" b="1" spc="-20"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mixtures</a:t>
            </a:r>
            <a:endParaRPr sz="1500" b="1">
              <a:latin typeface="Maiandra GD" panose="020E0502030308020204" pitchFamily="34" charset="0"/>
              <a:cs typeface="Century"/>
            </a:endParaRPr>
          </a:p>
        </p:txBody>
      </p:sp>
      <p:sp>
        <p:nvSpPr>
          <p:cNvPr id="11" name="object 13">
            <a:extLst>
              <a:ext uri="{FF2B5EF4-FFF2-40B4-BE49-F238E27FC236}">
                <a16:creationId xmlns:a16="http://schemas.microsoft.com/office/drawing/2014/main" id="{76A3CCEC-A21B-404B-869C-264E7E635FF8}"/>
              </a:ext>
            </a:extLst>
          </p:cNvPr>
          <p:cNvSpPr txBox="1"/>
          <p:nvPr/>
        </p:nvSpPr>
        <p:spPr>
          <a:xfrm>
            <a:off x="861060" y="4607052"/>
            <a:ext cx="2699385" cy="1408719"/>
          </a:xfrm>
          <a:prstGeom prst="rect">
            <a:avLst/>
          </a:prstGeom>
          <a:solidFill>
            <a:srgbClr val="4471C4"/>
          </a:solidFill>
          <a:ln w="12192">
            <a:solidFill>
              <a:srgbClr val="FFFFFF"/>
            </a:solidFill>
          </a:ln>
        </p:spPr>
        <p:txBody>
          <a:bodyPr vert="horz" wrap="square" lIns="0" tIns="635" rIns="0" bIns="0" rtlCol="0">
            <a:spAutoFit/>
          </a:bodyPr>
          <a:lstStyle/>
          <a:p>
            <a:pPr>
              <a:lnSpc>
                <a:spcPct val="100000"/>
              </a:lnSpc>
              <a:spcBef>
                <a:spcPts val="5"/>
              </a:spcBef>
            </a:pPr>
            <a:endParaRPr sz="1900" b="1">
              <a:latin typeface="Maiandra GD" panose="020E0502030308020204" pitchFamily="34" charset="0"/>
              <a:cs typeface="Times New Roman"/>
            </a:endParaRPr>
          </a:p>
          <a:p>
            <a:pPr marL="755015">
              <a:lnSpc>
                <a:spcPct val="100000"/>
              </a:lnSpc>
              <a:spcBef>
                <a:spcPts val="5"/>
              </a:spcBef>
            </a:pPr>
            <a:r>
              <a:rPr sz="1500" b="1" spc="-5" dirty="0">
                <a:solidFill>
                  <a:srgbClr val="FFFFFF"/>
                </a:solidFill>
                <a:latin typeface="Maiandra GD" panose="020E0502030308020204" pitchFamily="34" charset="0"/>
                <a:cs typeface="Century"/>
              </a:rPr>
              <a:t>Homogenous:</a:t>
            </a:r>
            <a:endParaRPr sz="1500" b="1">
              <a:latin typeface="Maiandra GD" panose="020E0502030308020204" pitchFamily="34" charset="0"/>
              <a:cs typeface="Century"/>
            </a:endParaRPr>
          </a:p>
          <a:p>
            <a:pPr marL="909955" indent="-212090">
              <a:lnSpc>
                <a:spcPct val="100000"/>
              </a:lnSpc>
              <a:spcBef>
                <a:spcPts val="455"/>
              </a:spcBef>
              <a:buAutoNum type="arabicPeriod"/>
              <a:tabLst>
                <a:tab pos="910590" algn="l"/>
              </a:tabLst>
            </a:pPr>
            <a:r>
              <a:rPr sz="1500" b="1" spc="-5" dirty="0">
                <a:solidFill>
                  <a:srgbClr val="FFFFFF"/>
                </a:solidFill>
                <a:latin typeface="Maiandra GD" panose="020E0502030308020204" pitchFamily="34" charset="0"/>
                <a:cs typeface="Century"/>
              </a:rPr>
              <a:t>Evaporation</a:t>
            </a:r>
            <a:endParaRPr sz="1500" b="1">
              <a:latin typeface="Maiandra GD" panose="020E0502030308020204" pitchFamily="34" charset="0"/>
              <a:cs typeface="Century"/>
            </a:endParaRPr>
          </a:p>
          <a:p>
            <a:pPr marL="954405" indent="-212725">
              <a:lnSpc>
                <a:spcPct val="100000"/>
              </a:lnSpc>
              <a:spcBef>
                <a:spcPts val="455"/>
              </a:spcBef>
              <a:buAutoNum type="arabicPeriod"/>
              <a:tabLst>
                <a:tab pos="955040" algn="l"/>
              </a:tabLst>
            </a:pPr>
            <a:r>
              <a:rPr sz="1500" b="1" spc="-5" dirty="0">
                <a:solidFill>
                  <a:srgbClr val="FFFFFF"/>
                </a:solidFill>
                <a:latin typeface="Maiandra GD" panose="020E0502030308020204" pitchFamily="34" charset="0"/>
                <a:cs typeface="Century"/>
              </a:rPr>
              <a:t>Distillation</a:t>
            </a:r>
            <a:endParaRPr sz="1500" b="1">
              <a:latin typeface="Maiandra GD" panose="020E0502030308020204" pitchFamily="34" charset="0"/>
              <a:cs typeface="Century"/>
            </a:endParaRPr>
          </a:p>
          <a:p>
            <a:pPr marL="830580" indent="-212090">
              <a:lnSpc>
                <a:spcPct val="100000"/>
              </a:lnSpc>
              <a:spcBef>
                <a:spcPts val="455"/>
              </a:spcBef>
              <a:buAutoNum type="arabicPeriod"/>
              <a:tabLst>
                <a:tab pos="831215" algn="l"/>
              </a:tabLst>
            </a:pPr>
            <a:r>
              <a:rPr sz="1500" b="1" spc="-5" dirty="0">
                <a:solidFill>
                  <a:srgbClr val="FFFFFF"/>
                </a:solidFill>
                <a:latin typeface="Maiandra GD" panose="020E0502030308020204" pitchFamily="34" charset="0"/>
                <a:cs typeface="Century"/>
              </a:rPr>
              <a:t>centrifugation</a:t>
            </a:r>
            <a:endParaRPr sz="1500" b="1">
              <a:latin typeface="Maiandra GD" panose="020E0502030308020204" pitchFamily="34" charset="0"/>
              <a:cs typeface="Century"/>
            </a:endParaRPr>
          </a:p>
        </p:txBody>
      </p:sp>
      <p:sp>
        <p:nvSpPr>
          <p:cNvPr id="12" name="object 14">
            <a:extLst>
              <a:ext uri="{FF2B5EF4-FFF2-40B4-BE49-F238E27FC236}">
                <a16:creationId xmlns:a16="http://schemas.microsoft.com/office/drawing/2014/main" id="{3B0E4CD6-8068-41A1-B81A-5486C9F25DAD}"/>
              </a:ext>
            </a:extLst>
          </p:cNvPr>
          <p:cNvSpPr txBox="1"/>
          <p:nvPr/>
        </p:nvSpPr>
        <p:spPr>
          <a:xfrm>
            <a:off x="3904488" y="4430267"/>
            <a:ext cx="2040889" cy="1909497"/>
          </a:xfrm>
          <a:prstGeom prst="rect">
            <a:avLst/>
          </a:prstGeom>
          <a:solidFill>
            <a:srgbClr val="4471C4"/>
          </a:solidFill>
          <a:ln w="12192">
            <a:solidFill>
              <a:srgbClr val="FFFFFF"/>
            </a:solidFill>
          </a:ln>
        </p:spPr>
        <p:txBody>
          <a:bodyPr vert="horz" wrap="square" lIns="0" tIns="100330" rIns="0" bIns="0" rtlCol="0">
            <a:spAutoFit/>
          </a:bodyPr>
          <a:lstStyle/>
          <a:p>
            <a:pPr marL="384175">
              <a:lnSpc>
                <a:spcPct val="100000"/>
              </a:lnSpc>
              <a:spcBef>
                <a:spcPts val="790"/>
              </a:spcBef>
            </a:pPr>
            <a:r>
              <a:rPr sz="1500" b="1" spc="-5" dirty="0">
                <a:solidFill>
                  <a:srgbClr val="FFFFFF"/>
                </a:solidFill>
                <a:latin typeface="Maiandra GD" panose="020E0502030308020204" pitchFamily="34" charset="0"/>
                <a:cs typeface="Century"/>
              </a:rPr>
              <a:t>Heterogenous:</a:t>
            </a:r>
            <a:endParaRPr sz="1500" b="1">
              <a:latin typeface="Maiandra GD" panose="020E0502030308020204" pitchFamily="34" charset="0"/>
              <a:cs typeface="Century"/>
            </a:endParaRPr>
          </a:p>
          <a:p>
            <a:pPr marL="528955" marR="209550" indent="-314325">
              <a:lnSpc>
                <a:spcPts val="1620"/>
              </a:lnSpc>
              <a:spcBef>
                <a:spcPts val="665"/>
              </a:spcBef>
              <a:buAutoNum type="arabicPeriod"/>
              <a:tabLst>
                <a:tab pos="427355" algn="l"/>
              </a:tabLst>
            </a:pPr>
            <a:r>
              <a:rPr sz="1500" b="1" spc="-5" dirty="0">
                <a:solidFill>
                  <a:srgbClr val="FFFFFF"/>
                </a:solidFill>
                <a:latin typeface="Maiandra GD" panose="020E0502030308020204" pitchFamily="34" charset="0"/>
                <a:cs typeface="Century"/>
              </a:rPr>
              <a:t>Sedimentation</a:t>
            </a:r>
            <a:r>
              <a:rPr sz="1500" b="1" spc="-85" dirty="0">
                <a:solidFill>
                  <a:srgbClr val="FFFFFF"/>
                </a:solidFill>
                <a:latin typeface="Maiandra GD" panose="020E0502030308020204" pitchFamily="34" charset="0"/>
                <a:cs typeface="Century"/>
              </a:rPr>
              <a:t> </a:t>
            </a:r>
            <a:r>
              <a:rPr sz="1500" b="1"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gravitation</a:t>
            </a:r>
            <a:endParaRPr sz="1500" b="1">
              <a:latin typeface="Maiandra GD" panose="020E0502030308020204" pitchFamily="34" charset="0"/>
              <a:cs typeface="Century"/>
            </a:endParaRPr>
          </a:p>
          <a:p>
            <a:pPr marL="697865" indent="-212090">
              <a:lnSpc>
                <a:spcPct val="100000"/>
              </a:lnSpc>
              <a:spcBef>
                <a:spcPts val="430"/>
              </a:spcBef>
              <a:buAutoNum type="arabicPeriod"/>
              <a:tabLst>
                <a:tab pos="698500" algn="l"/>
              </a:tabLst>
            </a:pPr>
            <a:r>
              <a:rPr sz="1500" b="1" spc="-5" dirty="0">
                <a:solidFill>
                  <a:srgbClr val="FFFFFF"/>
                </a:solidFill>
                <a:latin typeface="Maiandra GD" panose="020E0502030308020204" pitchFamily="34" charset="0"/>
                <a:cs typeface="Century"/>
              </a:rPr>
              <a:t>Filtration</a:t>
            </a:r>
            <a:endParaRPr sz="1500" b="1">
              <a:latin typeface="Maiandra GD" panose="020E0502030308020204" pitchFamily="34" charset="0"/>
              <a:cs typeface="Century"/>
            </a:endParaRPr>
          </a:p>
          <a:p>
            <a:pPr marL="220979" indent="-212725">
              <a:lnSpc>
                <a:spcPct val="100000"/>
              </a:lnSpc>
              <a:spcBef>
                <a:spcPts val="459"/>
              </a:spcBef>
              <a:buAutoNum type="arabicPeriod"/>
              <a:tabLst>
                <a:tab pos="221615" algn="l"/>
              </a:tabLst>
            </a:pPr>
            <a:r>
              <a:rPr sz="1500" b="1" spc="-5" dirty="0">
                <a:solidFill>
                  <a:srgbClr val="FFFFFF"/>
                </a:solidFill>
                <a:latin typeface="Maiandra GD" panose="020E0502030308020204" pitchFamily="34" charset="0"/>
                <a:cs typeface="Century"/>
              </a:rPr>
              <a:t>Magnetic</a:t>
            </a:r>
            <a:r>
              <a:rPr sz="1500" b="1" spc="-50"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separation</a:t>
            </a:r>
            <a:endParaRPr sz="1500" b="1">
              <a:latin typeface="Maiandra GD" panose="020E0502030308020204" pitchFamily="34" charset="0"/>
              <a:cs typeface="Century"/>
            </a:endParaRPr>
          </a:p>
          <a:p>
            <a:pPr marL="537845" marR="450850" indent="-81280">
              <a:lnSpc>
                <a:spcPts val="1620"/>
              </a:lnSpc>
              <a:spcBef>
                <a:spcPts val="660"/>
              </a:spcBef>
              <a:buAutoNum type="arabicPeriod"/>
              <a:tabLst>
                <a:tab pos="669290" algn="l"/>
              </a:tabLst>
            </a:pPr>
            <a:r>
              <a:rPr sz="1500" b="1" spc="-5" dirty="0">
                <a:solidFill>
                  <a:srgbClr val="FFFFFF"/>
                </a:solidFill>
                <a:latin typeface="Maiandra GD" panose="020E0502030308020204" pitchFamily="34" charset="0"/>
                <a:cs typeface="Century"/>
              </a:rPr>
              <a:t>F</a:t>
            </a:r>
            <a:r>
              <a:rPr sz="1500" b="1" spc="-10" dirty="0">
                <a:solidFill>
                  <a:srgbClr val="FFFFFF"/>
                </a:solidFill>
                <a:latin typeface="Maiandra GD" panose="020E0502030308020204" pitchFamily="34" charset="0"/>
                <a:cs typeface="Century"/>
              </a:rPr>
              <a:t>r</a:t>
            </a:r>
            <a:r>
              <a:rPr sz="1500" b="1" dirty="0">
                <a:solidFill>
                  <a:srgbClr val="FFFFFF"/>
                </a:solidFill>
                <a:latin typeface="Maiandra GD" panose="020E0502030308020204" pitchFamily="34" charset="0"/>
                <a:cs typeface="Century"/>
              </a:rPr>
              <a:t>a</a:t>
            </a:r>
            <a:r>
              <a:rPr sz="1500" b="1" spc="-10" dirty="0">
                <a:solidFill>
                  <a:srgbClr val="FFFFFF"/>
                </a:solidFill>
                <a:latin typeface="Maiandra GD" panose="020E0502030308020204" pitchFamily="34" charset="0"/>
                <a:cs typeface="Century"/>
              </a:rPr>
              <a:t>c</a:t>
            </a:r>
            <a:r>
              <a:rPr sz="1500" b="1" spc="-5" dirty="0">
                <a:solidFill>
                  <a:srgbClr val="FFFFFF"/>
                </a:solidFill>
                <a:latin typeface="Maiandra GD" panose="020E0502030308020204" pitchFamily="34" charset="0"/>
                <a:cs typeface="Century"/>
              </a:rPr>
              <a:t>ti</a:t>
            </a:r>
            <a:r>
              <a:rPr sz="1500" b="1" dirty="0">
                <a:solidFill>
                  <a:srgbClr val="FFFFFF"/>
                </a:solidFill>
                <a:latin typeface="Maiandra GD" panose="020E0502030308020204" pitchFamily="34" charset="0"/>
                <a:cs typeface="Century"/>
              </a:rPr>
              <a:t>o</a:t>
            </a:r>
            <a:r>
              <a:rPr sz="1500" b="1" spc="-5" dirty="0">
                <a:solidFill>
                  <a:srgbClr val="FFFFFF"/>
                </a:solidFill>
                <a:latin typeface="Maiandra GD" panose="020E0502030308020204" pitchFamily="34" charset="0"/>
                <a:cs typeface="Century"/>
              </a:rPr>
              <a:t>n</a:t>
            </a:r>
            <a:r>
              <a:rPr sz="1500" b="1" dirty="0">
                <a:solidFill>
                  <a:srgbClr val="FFFFFF"/>
                </a:solidFill>
                <a:latin typeface="Maiandra GD" panose="020E0502030308020204" pitchFamily="34" charset="0"/>
                <a:cs typeface="Century"/>
              </a:rPr>
              <a:t>al  </a:t>
            </a:r>
            <a:r>
              <a:rPr sz="1500" b="1" spc="-5" dirty="0">
                <a:solidFill>
                  <a:srgbClr val="FFFFFF"/>
                </a:solidFill>
                <a:latin typeface="Maiandra GD" panose="020E0502030308020204" pitchFamily="34" charset="0"/>
                <a:cs typeface="Century"/>
              </a:rPr>
              <a:t>distillation</a:t>
            </a:r>
            <a:endParaRPr sz="1500" b="1">
              <a:latin typeface="Maiandra GD" panose="020E0502030308020204" pitchFamily="34" charset="0"/>
              <a:cs typeface="Century"/>
            </a:endParaRPr>
          </a:p>
        </p:txBody>
      </p:sp>
      <p:sp>
        <p:nvSpPr>
          <p:cNvPr id="13" name="object 15">
            <a:extLst>
              <a:ext uri="{FF2B5EF4-FFF2-40B4-BE49-F238E27FC236}">
                <a16:creationId xmlns:a16="http://schemas.microsoft.com/office/drawing/2014/main" id="{2EAE416D-F358-446C-951C-6F41E1828C08}"/>
              </a:ext>
            </a:extLst>
          </p:cNvPr>
          <p:cNvSpPr txBox="1"/>
          <p:nvPr/>
        </p:nvSpPr>
        <p:spPr>
          <a:xfrm>
            <a:off x="7133843" y="3820665"/>
            <a:ext cx="3124200" cy="405880"/>
          </a:xfrm>
          <a:prstGeom prst="rect">
            <a:avLst/>
          </a:prstGeom>
          <a:solidFill>
            <a:srgbClr val="4471C4"/>
          </a:solidFill>
          <a:ln w="12192">
            <a:solidFill>
              <a:srgbClr val="FFFFFF"/>
            </a:solidFill>
          </a:ln>
        </p:spPr>
        <p:txBody>
          <a:bodyPr vert="horz" wrap="square" lIns="0" tIns="173355" rIns="0" bIns="0" rtlCol="0">
            <a:spAutoFit/>
          </a:bodyPr>
          <a:lstStyle/>
          <a:p>
            <a:pPr marL="307340">
              <a:lnSpc>
                <a:spcPct val="100000"/>
              </a:lnSpc>
              <a:spcBef>
                <a:spcPts val="1365"/>
              </a:spcBef>
            </a:pPr>
            <a:r>
              <a:rPr sz="1500" b="1" spc="-5" dirty="0">
                <a:solidFill>
                  <a:srgbClr val="FFFFFF"/>
                </a:solidFill>
                <a:latin typeface="Maiandra GD" panose="020E0502030308020204" pitchFamily="34" charset="0"/>
                <a:cs typeface="Century"/>
              </a:rPr>
              <a:t>For liquid in liquid</a:t>
            </a:r>
            <a:r>
              <a:rPr sz="1500" b="1"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mixtures</a:t>
            </a:r>
            <a:endParaRPr sz="1500" b="1">
              <a:latin typeface="Maiandra GD" panose="020E0502030308020204" pitchFamily="34" charset="0"/>
              <a:cs typeface="Century"/>
            </a:endParaRPr>
          </a:p>
        </p:txBody>
      </p:sp>
      <p:sp>
        <p:nvSpPr>
          <p:cNvPr id="14" name="object 16">
            <a:extLst>
              <a:ext uri="{FF2B5EF4-FFF2-40B4-BE49-F238E27FC236}">
                <a16:creationId xmlns:a16="http://schemas.microsoft.com/office/drawing/2014/main" id="{B0330E8A-D816-411F-980C-4CE8C05A0F51}"/>
              </a:ext>
            </a:extLst>
          </p:cNvPr>
          <p:cNvSpPr txBox="1"/>
          <p:nvPr/>
        </p:nvSpPr>
        <p:spPr>
          <a:xfrm>
            <a:off x="6440423" y="4607052"/>
            <a:ext cx="2040889" cy="1301638"/>
          </a:xfrm>
          <a:prstGeom prst="rect">
            <a:avLst/>
          </a:prstGeom>
          <a:solidFill>
            <a:srgbClr val="4471C4"/>
          </a:solidFill>
          <a:ln w="12192">
            <a:solidFill>
              <a:srgbClr val="FFFFFF"/>
            </a:solidFill>
          </a:ln>
        </p:spPr>
        <p:txBody>
          <a:bodyPr vert="horz" wrap="square" lIns="0" tIns="3810" rIns="0" bIns="0" rtlCol="0">
            <a:spAutoFit/>
          </a:bodyPr>
          <a:lstStyle/>
          <a:p>
            <a:pPr>
              <a:lnSpc>
                <a:spcPct val="100000"/>
              </a:lnSpc>
              <a:spcBef>
                <a:spcPts val="30"/>
              </a:spcBef>
            </a:pPr>
            <a:endParaRPr sz="1850" b="1">
              <a:latin typeface="Maiandra GD" panose="020E0502030308020204" pitchFamily="34" charset="0"/>
              <a:cs typeface="Times New Roman"/>
            </a:endParaRPr>
          </a:p>
          <a:p>
            <a:pPr marL="427990">
              <a:lnSpc>
                <a:spcPct val="100000"/>
              </a:lnSpc>
              <a:spcBef>
                <a:spcPts val="5"/>
              </a:spcBef>
            </a:pPr>
            <a:r>
              <a:rPr sz="1500" b="1" spc="-5" dirty="0">
                <a:solidFill>
                  <a:srgbClr val="FFFFFF"/>
                </a:solidFill>
                <a:latin typeface="Maiandra GD" panose="020E0502030308020204" pitchFamily="34" charset="0"/>
                <a:cs typeface="Century"/>
              </a:rPr>
              <a:t>Homogenous:</a:t>
            </a:r>
            <a:endParaRPr sz="1500" b="1">
              <a:latin typeface="Maiandra GD" panose="020E0502030308020204" pitchFamily="34" charset="0"/>
              <a:cs typeface="Century"/>
            </a:endParaRPr>
          </a:p>
          <a:p>
            <a:pPr marL="252729" marR="31115" indent="-252729">
              <a:lnSpc>
                <a:spcPts val="1620"/>
              </a:lnSpc>
              <a:spcBef>
                <a:spcPts val="660"/>
              </a:spcBef>
              <a:buAutoNum type="arabicPeriod"/>
              <a:tabLst>
                <a:tab pos="252729" algn="l"/>
              </a:tabLst>
            </a:pPr>
            <a:r>
              <a:rPr sz="1500" b="1" spc="-5" dirty="0">
                <a:solidFill>
                  <a:srgbClr val="FFFFFF"/>
                </a:solidFill>
                <a:latin typeface="Maiandra GD" panose="020E0502030308020204" pitchFamily="34" charset="0"/>
                <a:cs typeface="Century"/>
              </a:rPr>
              <a:t>Simple </a:t>
            </a:r>
            <a:r>
              <a:rPr sz="1500" b="1" dirty="0">
                <a:solidFill>
                  <a:srgbClr val="FFFFFF"/>
                </a:solidFill>
                <a:latin typeface="Maiandra GD" panose="020E0502030308020204" pitchFamily="34" charset="0"/>
                <a:cs typeface="Century"/>
              </a:rPr>
              <a:t>or</a:t>
            </a:r>
            <a:r>
              <a:rPr sz="1500" b="1" spc="-55"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fractional  distillation.</a:t>
            </a:r>
            <a:endParaRPr sz="1500" b="1">
              <a:latin typeface="Maiandra GD" panose="020E0502030308020204" pitchFamily="34" charset="0"/>
              <a:cs typeface="Century"/>
            </a:endParaRPr>
          </a:p>
          <a:p>
            <a:pPr marL="377190" indent="-212090">
              <a:lnSpc>
                <a:spcPct val="100000"/>
              </a:lnSpc>
              <a:spcBef>
                <a:spcPts val="430"/>
              </a:spcBef>
              <a:buAutoNum type="arabicPeriod"/>
              <a:tabLst>
                <a:tab pos="377825" algn="l"/>
              </a:tabLst>
            </a:pPr>
            <a:r>
              <a:rPr sz="1500" b="1" spc="-5" dirty="0">
                <a:solidFill>
                  <a:srgbClr val="FFFFFF"/>
                </a:solidFill>
                <a:latin typeface="Maiandra GD" panose="020E0502030308020204" pitchFamily="34" charset="0"/>
                <a:cs typeface="Century"/>
              </a:rPr>
              <a:t>Chromatography</a:t>
            </a:r>
            <a:endParaRPr sz="1500" b="1">
              <a:latin typeface="Maiandra GD" panose="020E0502030308020204" pitchFamily="34" charset="0"/>
              <a:cs typeface="Century"/>
            </a:endParaRPr>
          </a:p>
        </p:txBody>
      </p:sp>
      <p:sp>
        <p:nvSpPr>
          <p:cNvPr id="15" name="object 17">
            <a:extLst>
              <a:ext uri="{FF2B5EF4-FFF2-40B4-BE49-F238E27FC236}">
                <a16:creationId xmlns:a16="http://schemas.microsoft.com/office/drawing/2014/main" id="{A2B7C386-CE43-4A71-A065-4653327CBE80}"/>
              </a:ext>
            </a:extLst>
          </p:cNvPr>
          <p:cNvSpPr txBox="1"/>
          <p:nvPr/>
        </p:nvSpPr>
        <p:spPr>
          <a:xfrm>
            <a:off x="8909304" y="4907279"/>
            <a:ext cx="2042160" cy="868828"/>
          </a:xfrm>
          <a:prstGeom prst="rect">
            <a:avLst/>
          </a:prstGeom>
          <a:solidFill>
            <a:srgbClr val="4471C4"/>
          </a:solidFill>
          <a:ln w="12192">
            <a:solidFill>
              <a:srgbClr val="FFFFFF"/>
            </a:solidFill>
          </a:ln>
        </p:spPr>
        <p:txBody>
          <a:bodyPr vert="horz" wrap="square" lIns="0" tIns="136525" rIns="0" bIns="0" rtlCol="0">
            <a:spAutoFit/>
          </a:bodyPr>
          <a:lstStyle/>
          <a:p>
            <a:pPr marL="1270" algn="ctr">
              <a:lnSpc>
                <a:spcPct val="100000"/>
              </a:lnSpc>
              <a:spcBef>
                <a:spcPts val="1075"/>
              </a:spcBef>
            </a:pPr>
            <a:r>
              <a:rPr sz="1500" b="1" spc="-5" dirty="0">
                <a:solidFill>
                  <a:srgbClr val="FFFFFF"/>
                </a:solidFill>
                <a:latin typeface="Maiandra GD" panose="020E0502030308020204" pitchFamily="34" charset="0"/>
                <a:cs typeface="Century"/>
              </a:rPr>
              <a:t>Heterogenous:</a:t>
            </a:r>
            <a:endParaRPr sz="1500" b="1">
              <a:latin typeface="Maiandra GD" panose="020E0502030308020204" pitchFamily="34" charset="0"/>
              <a:cs typeface="Century"/>
            </a:endParaRPr>
          </a:p>
          <a:p>
            <a:pPr algn="ctr">
              <a:lnSpc>
                <a:spcPts val="1710"/>
              </a:lnSpc>
              <a:spcBef>
                <a:spcPts val="455"/>
              </a:spcBef>
            </a:pPr>
            <a:r>
              <a:rPr sz="1500" b="1" dirty="0">
                <a:solidFill>
                  <a:srgbClr val="FFFFFF"/>
                </a:solidFill>
                <a:latin typeface="Maiandra GD" panose="020E0502030308020204" pitchFamily="34" charset="0"/>
                <a:cs typeface="Century"/>
              </a:rPr>
              <a:t>1. </a:t>
            </a:r>
            <a:r>
              <a:rPr sz="1500" b="1" spc="-5" dirty="0">
                <a:solidFill>
                  <a:srgbClr val="FFFFFF"/>
                </a:solidFill>
                <a:latin typeface="Maiandra GD" panose="020E0502030308020204" pitchFamily="34" charset="0"/>
                <a:cs typeface="Century"/>
              </a:rPr>
              <a:t>Partition</a:t>
            </a:r>
            <a:r>
              <a:rPr sz="1500" b="1" spc="-60"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separation</a:t>
            </a:r>
            <a:endParaRPr sz="1500" b="1">
              <a:latin typeface="Maiandra GD" panose="020E0502030308020204" pitchFamily="34" charset="0"/>
              <a:cs typeface="Century"/>
            </a:endParaRPr>
          </a:p>
          <a:p>
            <a:pPr marL="1270" algn="ctr">
              <a:lnSpc>
                <a:spcPts val="1710"/>
              </a:lnSpc>
            </a:pPr>
            <a:r>
              <a:rPr sz="1500" b="1" spc="-5" dirty="0">
                <a:solidFill>
                  <a:srgbClr val="FFFFFF"/>
                </a:solidFill>
                <a:latin typeface="Maiandra GD" panose="020E0502030308020204" pitchFamily="34" charset="0"/>
                <a:cs typeface="Century"/>
              </a:rPr>
              <a:t>using</a:t>
            </a:r>
            <a:r>
              <a:rPr sz="1500" b="1"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funnel</a:t>
            </a:r>
            <a:endParaRPr sz="1500" b="1">
              <a:latin typeface="Maiandra GD" panose="020E0502030308020204" pitchFamily="34" charset="0"/>
              <a:cs typeface="Century"/>
            </a:endParaRPr>
          </a:p>
        </p:txBody>
      </p:sp>
      <p:sp>
        <p:nvSpPr>
          <p:cNvPr id="16" name="object 11">
            <a:extLst>
              <a:ext uri="{FF2B5EF4-FFF2-40B4-BE49-F238E27FC236}">
                <a16:creationId xmlns:a16="http://schemas.microsoft.com/office/drawing/2014/main" id="{8F3D2630-2C97-4FF2-9661-5B48D3DAE57D}"/>
              </a:ext>
            </a:extLst>
          </p:cNvPr>
          <p:cNvSpPr txBox="1"/>
          <p:nvPr/>
        </p:nvSpPr>
        <p:spPr>
          <a:xfrm>
            <a:off x="4636008" y="2933232"/>
            <a:ext cx="3337560" cy="377667"/>
          </a:xfrm>
          <a:prstGeom prst="rect">
            <a:avLst/>
          </a:prstGeom>
          <a:solidFill>
            <a:srgbClr val="4471C4"/>
          </a:solidFill>
          <a:ln w="12192">
            <a:solidFill>
              <a:srgbClr val="FFFFFF"/>
            </a:solidFill>
          </a:ln>
        </p:spPr>
        <p:txBody>
          <a:bodyPr vert="horz" wrap="square" lIns="0" tIns="145415" rIns="0" bIns="0" rtlCol="0">
            <a:spAutoFit/>
          </a:bodyPr>
          <a:lstStyle/>
          <a:p>
            <a:pPr marL="683260">
              <a:lnSpc>
                <a:spcPct val="100000"/>
              </a:lnSpc>
              <a:spcBef>
                <a:spcPts val="1145"/>
              </a:spcBef>
            </a:pPr>
            <a:r>
              <a:rPr sz="1500" b="1" spc="-5" dirty="0">
                <a:solidFill>
                  <a:srgbClr val="FFFFFF"/>
                </a:solidFill>
                <a:latin typeface="Maiandra GD" panose="020E0502030308020204" pitchFamily="34" charset="0"/>
                <a:cs typeface="Century"/>
              </a:rPr>
              <a:t>Separation</a:t>
            </a:r>
            <a:r>
              <a:rPr sz="1500" b="1" spc="-30" dirty="0">
                <a:solidFill>
                  <a:srgbClr val="FFFFFF"/>
                </a:solidFill>
                <a:latin typeface="Maiandra GD" panose="020E0502030308020204" pitchFamily="34" charset="0"/>
                <a:cs typeface="Century"/>
              </a:rPr>
              <a:t> </a:t>
            </a:r>
            <a:r>
              <a:rPr sz="1500" b="1" spc="-5" dirty="0">
                <a:solidFill>
                  <a:srgbClr val="FFFFFF"/>
                </a:solidFill>
                <a:latin typeface="Maiandra GD" panose="020E0502030308020204" pitchFamily="34" charset="0"/>
                <a:cs typeface="Century"/>
              </a:rPr>
              <a:t>techniques</a:t>
            </a:r>
            <a:endParaRPr sz="1500" b="1" dirty="0">
              <a:latin typeface="Maiandra GD" panose="020E0502030308020204" pitchFamily="34" charset="0"/>
              <a:cs typeface="Century"/>
            </a:endParaRPr>
          </a:p>
        </p:txBody>
      </p:sp>
    </p:spTree>
    <p:extLst>
      <p:ext uri="{BB962C8B-B14F-4D97-AF65-F5344CB8AC3E}">
        <p14:creationId xmlns:p14="http://schemas.microsoft.com/office/powerpoint/2010/main" val="41074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2D209-13D1-4235-85EF-FCF64DFDEB12}"/>
              </a:ext>
            </a:extLst>
          </p:cNvPr>
          <p:cNvSpPr/>
          <p:nvPr/>
        </p:nvSpPr>
        <p:spPr>
          <a:xfrm>
            <a:off x="211667" y="59740"/>
            <a:ext cx="11768666" cy="1241365"/>
          </a:xfrm>
          <a:prstGeom prst="rect">
            <a:avLst/>
          </a:prstGeom>
        </p:spPr>
        <p:txBody>
          <a:bodyPr wrap="square">
            <a:spAutoFit/>
          </a:bodyPr>
          <a:lstStyle/>
          <a:p>
            <a:pPr marL="74930" algn="ctr">
              <a:lnSpc>
                <a:spcPct val="100000"/>
              </a:lnSpc>
              <a:spcBef>
                <a:spcPts val="1150"/>
              </a:spcBef>
            </a:pPr>
            <a:r>
              <a:rPr lang="en-US" sz="3200" b="1" spc="-5" dirty="0">
                <a:solidFill>
                  <a:srgbClr val="006FBF"/>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Simple</a:t>
            </a:r>
            <a:r>
              <a:rPr lang="en-US" sz="3200" b="1" spc="-25" dirty="0">
                <a:solidFill>
                  <a:srgbClr val="006FBF"/>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r>
              <a:rPr lang="en-US" sz="3200" b="1" spc="-5" dirty="0">
                <a:solidFill>
                  <a:srgbClr val="006FBF"/>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Distillation</a:t>
            </a:r>
          </a:p>
          <a:p>
            <a:pPr marL="12700" marR="5080" algn="just">
              <a:lnSpc>
                <a:spcPct val="99900"/>
              </a:lnSpc>
              <a:spcBef>
                <a:spcPts val="795"/>
              </a:spcBef>
            </a:pPr>
            <a:r>
              <a:rPr lang="en-US" b="1" spc="-5" dirty="0">
                <a:latin typeface="Maiandra GD" panose="020E0502030308020204" pitchFamily="34" charset="0"/>
                <a:cs typeface="Arial Narrow"/>
              </a:rPr>
              <a:t>	Simple distillation </a:t>
            </a:r>
            <a:r>
              <a:rPr lang="en-US" b="1" dirty="0">
                <a:latin typeface="Maiandra GD" panose="020E0502030308020204" pitchFamily="34" charset="0"/>
                <a:cs typeface="Arial Narrow"/>
              </a:rPr>
              <a:t>is </a:t>
            </a:r>
            <a:r>
              <a:rPr lang="en-US" b="1" spc="-10" dirty="0">
                <a:latin typeface="Maiandra GD" panose="020E0502030308020204" pitchFamily="34" charset="0"/>
                <a:cs typeface="Arial Narrow"/>
              </a:rPr>
              <a:t>designed </a:t>
            </a:r>
            <a:r>
              <a:rPr lang="en-US" b="1" spc="-5" dirty="0">
                <a:latin typeface="Maiandra GD" panose="020E0502030308020204" pitchFamily="34" charset="0"/>
                <a:cs typeface="Arial Narrow"/>
              </a:rPr>
              <a:t>to evaporate </a:t>
            </a:r>
            <a:r>
              <a:rPr lang="en-US" b="1" dirty="0">
                <a:latin typeface="Maiandra GD" panose="020E0502030308020204" pitchFamily="34" charset="0"/>
                <a:cs typeface="Arial Narrow"/>
              </a:rPr>
              <a:t>a </a:t>
            </a:r>
            <a:r>
              <a:rPr lang="en-US" b="1" spc="-5" dirty="0">
                <a:latin typeface="Maiandra GD" panose="020E0502030308020204" pitchFamily="34" charset="0"/>
                <a:cs typeface="Arial Narrow"/>
              </a:rPr>
              <a:t>volatile  liquid </a:t>
            </a:r>
            <a:r>
              <a:rPr lang="en-US" b="1" spc="-10" dirty="0">
                <a:latin typeface="Maiandra GD" panose="020E0502030308020204" pitchFamily="34" charset="0"/>
                <a:cs typeface="Arial Narrow"/>
              </a:rPr>
              <a:t>from </a:t>
            </a:r>
            <a:r>
              <a:rPr lang="en-US" b="1" dirty="0">
                <a:latin typeface="Maiandra GD" panose="020E0502030308020204" pitchFamily="34" charset="0"/>
                <a:cs typeface="Arial Narrow"/>
              </a:rPr>
              <a:t>a </a:t>
            </a:r>
            <a:r>
              <a:rPr lang="en-US" b="1" spc="-10" dirty="0">
                <a:latin typeface="Maiandra GD" panose="020E0502030308020204" pitchFamily="34" charset="0"/>
                <a:cs typeface="Arial Narrow"/>
              </a:rPr>
              <a:t>solution </a:t>
            </a:r>
            <a:r>
              <a:rPr lang="en-US" b="1" spc="-5" dirty="0">
                <a:latin typeface="Maiandra GD" panose="020E0502030308020204" pitchFamily="34" charset="0"/>
                <a:cs typeface="Arial Narrow"/>
              </a:rPr>
              <a:t>of non-volatile substances; </a:t>
            </a:r>
            <a:r>
              <a:rPr lang="en-US" b="1" spc="-10" dirty="0">
                <a:latin typeface="Maiandra GD" panose="020E0502030308020204" pitchFamily="34" charset="0"/>
                <a:cs typeface="Arial Narrow"/>
              </a:rPr>
              <a:t>the  </a:t>
            </a:r>
            <a:r>
              <a:rPr lang="en-US" b="1" spc="-5" dirty="0">
                <a:latin typeface="Maiandra GD" panose="020E0502030308020204" pitchFamily="34" charset="0"/>
                <a:cs typeface="Arial Narrow"/>
              </a:rPr>
              <a:t>vapor is </a:t>
            </a:r>
            <a:r>
              <a:rPr lang="en-US" b="1" spc="-10" dirty="0">
                <a:latin typeface="Maiandra GD" panose="020E0502030308020204" pitchFamily="34" charset="0"/>
                <a:cs typeface="Arial Narrow"/>
              </a:rPr>
              <a:t>then </a:t>
            </a:r>
            <a:r>
              <a:rPr lang="en-US" b="1" spc="-5" dirty="0">
                <a:latin typeface="Maiandra GD" panose="020E0502030308020204" pitchFamily="34" charset="0"/>
                <a:cs typeface="Arial Narrow"/>
              </a:rPr>
              <a:t>condensed </a:t>
            </a:r>
            <a:r>
              <a:rPr lang="en-US" b="1" dirty="0">
                <a:latin typeface="Maiandra GD" panose="020E0502030308020204" pitchFamily="34" charset="0"/>
                <a:cs typeface="Arial Narrow"/>
              </a:rPr>
              <a:t>in </a:t>
            </a:r>
            <a:r>
              <a:rPr lang="en-US" b="1" spc="-10" dirty="0">
                <a:latin typeface="Maiandra GD" panose="020E0502030308020204" pitchFamily="34" charset="0"/>
                <a:cs typeface="Arial Narrow"/>
              </a:rPr>
              <a:t>the </a:t>
            </a:r>
            <a:r>
              <a:rPr lang="en-US" b="1" spc="-5" dirty="0">
                <a:latin typeface="Maiandra GD" panose="020E0502030308020204" pitchFamily="34" charset="0"/>
                <a:cs typeface="Arial Narrow"/>
              </a:rPr>
              <a:t>water condenser and  collected in </a:t>
            </a:r>
            <a:r>
              <a:rPr lang="en-US" b="1" spc="-10" dirty="0">
                <a:latin typeface="Maiandra GD" panose="020E0502030308020204" pitchFamily="34" charset="0"/>
                <a:cs typeface="Arial Narrow"/>
              </a:rPr>
              <a:t>the </a:t>
            </a:r>
            <a:r>
              <a:rPr lang="en-US" b="1" spc="-5" dirty="0">
                <a:latin typeface="Maiandra GD" panose="020E0502030308020204" pitchFamily="34" charset="0"/>
                <a:cs typeface="Arial Narrow"/>
              </a:rPr>
              <a:t>receiver.</a:t>
            </a:r>
            <a:endParaRPr lang="en-IN" b="1" dirty="0">
              <a:latin typeface="Maiandra GD" panose="020E0502030308020204" pitchFamily="34" charset="0"/>
            </a:endParaRPr>
          </a:p>
        </p:txBody>
      </p:sp>
      <p:sp>
        <p:nvSpPr>
          <p:cNvPr id="3" name="Rectangle 2">
            <a:extLst>
              <a:ext uri="{FF2B5EF4-FFF2-40B4-BE49-F238E27FC236}">
                <a16:creationId xmlns:a16="http://schemas.microsoft.com/office/drawing/2014/main" id="{4732CF79-4C48-416F-B455-C66C1C358AD0}"/>
              </a:ext>
            </a:extLst>
          </p:cNvPr>
          <p:cNvSpPr/>
          <p:nvPr/>
        </p:nvSpPr>
        <p:spPr>
          <a:xfrm>
            <a:off x="211666" y="1281837"/>
            <a:ext cx="11768665" cy="1569660"/>
          </a:xfrm>
          <a:prstGeom prst="rect">
            <a:avLst/>
          </a:prstGeom>
        </p:spPr>
        <p:txBody>
          <a:bodyPr wrap="square">
            <a:spAutoFit/>
          </a:bodyPr>
          <a:lstStyle/>
          <a:p>
            <a:r>
              <a:rPr lang="en-US" sz="2400" b="1" i="0" dirty="0">
                <a:solidFill>
                  <a:srgbClr val="00B050"/>
                </a:solidFill>
                <a:effectLst>
                  <a:outerShdw blurRad="38100" dist="38100" dir="2700000" algn="tl">
                    <a:srgbClr val="000000">
                      <a:alpha val="43137"/>
                    </a:srgbClr>
                  </a:outerShdw>
                </a:effectLst>
                <a:latin typeface="Maiandra GD" panose="020E0502030308020204" pitchFamily="34" charset="0"/>
              </a:rPr>
              <a:t>Principle:</a:t>
            </a:r>
          </a:p>
          <a:p>
            <a:pPr marL="285750" indent="-285750">
              <a:buFont typeface="Wingdings" panose="05000000000000000000" pitchFamily="2" charset="2"/>
              <a:buChar char="ü"/>
            </a:pPr>
            <a:r>
              <a:rPr lang="en-US" b="1" i="0" dirty="0">
                <a:solidFill>
                  <a:srgbClr val="3B3835"/>
                </a:solidFill>
                <a:effectLst/>
                <a:latin typeface="Maiandra GD" panose="020E0502030308020204" pitchFamily="34" charset="0"/>
              </a:rPr>
              <a:t>  Liquid boils when its vapour pressure is equal to atmospheric pressure. Simple distillation is conducted at its boiling point. </a:t>
            </a:r>
          </a:p>
          <a:p>
            <a:pPr marL="285750" indent="-285750">
              <a:buFont typeface="Wingdings" panose="05000000000000000000" pitchFamily="2" charset="2"/>
              <a:buChar char="ü"/>
            </a:pPr>
            <a:r>
              <a:rPr lang="en-US" b="1" i="0" dirty="0">
                <a:solidFill>
                  <a:srgbClr val="3B3835"/>
                </a:solidFill>
                <a:effectLst/>
                <a:latin typeface="Maiandra GD" panose="020E0502030308020204" pitchFamily="34" charset="0"/>
              </a:rPr>
              <a:t>The higher the relative volatility of a liquid, the better is the separation by simple distillation. Heat is supplied to the liquid so that it boils. The resulting vapour is transferred to a different place and condensed.</a:t>
            </a:r>
            <a:endParaRPr lang="en-IN" b="1" dirty="0">
              <a:latin typeface="Maiandra GD" panose="020E0502030308020204" pitchFamily="34" charset="0"/>
            </a:endParaRPr>
          </a:p>
        </p:txBody>
      </p:sp>
      <p:sp>
        <p:nvSpPr>
          <p:cNvPr id="4" name="Rectangle 3">
            <a:extLst>
              <a:ext uri="{FF2B5EF4-FFF2-40B4-BE49-F238E27FC236}">
                <a16:creationId xmlns:a16="http://schemas.microsoft.com/office/drawing/2014/main" id="{2957424F-3F63-4FF1-B7BD-CB72C553F3DA}"/>
              </a:ext>
            </a:extLst>
          </p:cNvPr>
          <p:cNvSpPr/>
          <p:nvPr/>
        </p:nvSpPr>
        <p:spPr>
          <a:xfrm>
            <a:off x="211665" y="2852848"/>
            <a:ext cx="11768666" cy="3693319"/>
          </a:xfrm>
          <a:prstGeom prst="rect">
            <a:avLst/>
          </a:prstGeom>
        </p:spPr>
        <p:txBody>
          <a:bodyPr wrap="square">
            <a:spAutoFit/>
          </a:bodyPr>
          <a:lstStyle/>
          <a:p>
            <a:r>
              <a:rPr lang="en-US" b="1" i="0" dirty="0">
                <a:solidFill>
                  <a:srgbClr val="C00000"/>
                </a:solidFill>
                <a:effectLst>
                  <a:outerShdw blurRad="38100" dist="38100" dir="2700000" algn="tl">
                    <a:srgbClr val="000000">
                      <a:alpha val="43137"/>
                    </a:srgbClr>
                  </a:outerShdw>
                </a:effectLst>
                <a:latin typeface="Maiandra GD" panose="020E0502030308020204" pitchFamily="34" charset="0"/>
              </a:rPr>
              <a:t>WORKING PROCESS:</a:t>
            </a:r>
            <a:r>
              <a:rPr lang="en-US" b="1" i="0" dirty="0">
                <a:solidFill>
                  <a:srgbClr val="3B3835"/>
                </a:solidFill>
                <a:effectLst>
                  <a:outerShdw blurRad="38100" dist="38100" dir="2700000" algn="tl">
                    <a:srgbClr val="000000">
                      <a:alpha val="43137"/>
                    </a:srgbClr>
                  </a:outerShdw>
                </a:effectLst>
                <a:latin typeface="Maiandra GD" panose="020E0502030308020204" pitchFamily="34" charset="0"/>
              </a:rPr>
              <a:t>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 The liquid to be distilled is filled into the flask to one-half to two-third of its volume. Bumping is avoided by adding small pieces of porcelain before distillation.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 A thermometer is inserted into the cork and fixed to the flask. The thermometer bulb must be just below the level of the side arm.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 Water is circulated through the jacket of the condenser. The contents are heated gradually.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 The liquid begins to boil after some time. The vapour begins to rise up and passes down the side arm into the condenser.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 The temperature rises rapidly and reaches a constant value.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The temperature of the distillate is noted down, which is equal to the boiling point of the liquid. The vapour is condensed and collected into the receiver.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The flame is adjusted so that the distillate is collected at the rate of one to two drops per second. Distillation should be continued until a small volume of liquid remains in the flask.</a:t>
            </a:r>
          </a:p>
        </p:txBody>
      </p:sp>
    </p:spTree>
    <p:extLst>
      <p:ext uri="{BB962C8B-B14F-4D97-AF65-F5344CB8AC3E}">
        <p14:creationId xmlns:p14="http://schemas.microsoft.com/office/powerpoint/2010/main" val="51083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0">
            <a:extLst>
              <a:ext uri="{FF2B5EF4-FFF2-40B4-BE49-F238E27FC236}">
                <a16:creationId xmlns:a16="http://schemas.microsoft.com/office/drawing/2014/main" id="{F52AA541-C41F-4E61-808F-FC5FB5E77304}"/>
              </a:ext>
            </a:extLst>
          </p:cNvPr>
          <p:cNvSpPr txBox="1"/>
          <p:nvPr/>
        </p:nvSpPr>
        <p:spPr>
          <a:xfrm>
            <a:off x="235204" y="252645"/>
            <a:ext cx="3703320" cy="344325"/>
          </a:xfrm>
          <a:prstGeom prst="rect">
            <a:avLst/>
          </a:prstGeom>
          <a:ln w="9144">
            <a:solidFill>
              <a:srgbClr val="46AAC5"/>
            </a:solidFill>
          </a:ln>
        </p:spPr>
        <p:txBody>
          <a:bodyPr vert="horz" wrap="square" lIns="0" tIns="36195" rIns="0" bIns="0" rtlCol="0">
            <a:spAutoFit/>
          </a:bodyPr>
          <a:lstStyle/>
          <a:p>
            <a:pPr marL="91440">
              <a:lnSpc>
                <a:spcPct val="100000"/>
              </a:lnSpc>
              <a:spcBef>
                <a:spcPts val="285"/>
              </a:spcBef>
            </a:pPr>
            <a:r>
              <a:rPr sz="2000" b="1" dirty="0">
                <a:solidFill>
                  <a:srgbClr val="00B050"/>
                </a:solidFill>
                <a:latin typeface="Times New Roman"/>
                <a:cs typeface="Times New Roman"/>
              </a:rPr>
              <a:t>SIMPLE </a:t>
            </a:r>
            <a:r>
              <a:rPr sz="2000" b="1" spc="-15" dirty="0">
                <a:solidFill>
                  <a:srgbClr val="00B050"/>
                </a:solidFill>
                <a:latin typeface="Times New Roman"/>
                <a:cs typeface="Times New Roman"/>
              </a:rPr>
              <a:t>DISTILLATION</a:t>
            </a:r>
            <a:r>
              <a:rPr sz="2000" b="1" spc="-40" dirty="0">
                <a:solidFill>
                  <a:srgbClr val="00B050"/>
                </a:solidFill>
                <a:latin typeface="Times New Roman"/>
                <a:cs typeface="Times New Roman"/>
              </a:rPr>
              <a:t> </a:t>
            </a:r>
            <a:endParaRPr sz="2000" dirty="0">
              <a:solidFill>
                <a:srgbClr val="00B050"/>
              </a:solidFill>
              <a:latin typeface="Times New Roman"/>
              <a:cs typeface="Times New Roman"/>
            </a:endParaRPr>
          </a:p>
        </p:txBody>
      </p:sp>
      <p:grpSp>
        <p:nvGrpSpPr>
          <p:cNvPr id="3" name="object 5">
            <a:extLst>
              <a:ext uri="{FF2B5EF4-FFF2-40B4-BE49-F238E27FC236}">
                <a16:creationId xmlns:a16="http://schemas.microsoft.com/office/drawing/2014/main" id="{0E1D35F3-CA63-4365-B64A-AA3109ED91DD}"/>
              </a:ext>
            </a:extLst>
          </p:cNvPr>
          <p:cNvGrpSpPr/>
          <p:nvPr/>
        </p:nvGrpSpPr>
        <p:grpSpPr>
          <a:xfrm>
            <a:off x="1118552" y="1272539"/>
            <a:ext cx="5473065" cy="3225165"/>
            <a:chOff x="1118552" y="1272539"/>
            <a:chExt cx="5473065" cy="3225165"/>
          </a:xfrm>
        </p:grpSpPr>
        <p:sp>
          <p:nvSpPr>
            <p:cNvPr id="4" name="object 6">
              <a:extLst>
                <a:ext uri="{FF2B5EF4-FFF2-40B4-BE49-F238E27FC236}">
                  <a16:creationId xmlns:a16="http://schemas.microsoft.com/office/drawing/2014/main" id="{38A3123F-6F3D-4F8F-BBDF-B212D695C9B2}"/>
                </a:ext>
              </a:extLst>
            </p:cNvPr>
            <p:cNvSpPr/>
            <p:nvPr/>
          </p:nvSpPr>
          <p:spPr>
            <a:xfrm>
              <a:off x="2806445" y="2428493"/>
              <a:ext cx="314325" cy="207645"/>
            </a:xfrm>
            <a:custGeom>
              <a:avLst/>
              <a:gdLst/>
              <a:ahLst/>
              <a:cxnLst/>
              <a:rect l="l" t="t" r="r" b="b"/>
              <a:pathLst>
                <a:path w="314325" h="207644">
                  <a:moveTo>
                    <a:pt x="8001" y="193039"/>
                  </a:moveTo>
                  <a:lnTo>
                    <a:pt x="0" y="207263"/>
                  </a:lnTo>
                  <a:lnTo>
                    <a:pt x="27051" y="207263"/>
                  </a:lnTo>
                  <a:lnTo>
                    <a:pt x="8001" y="193039"/>
                  </a:lnTo>
                  <a:close/>
                </a:path>
                <a:path w="314325" h="207644">
                  <a:moveTo>
                    <a:pt x="35052" y="100711"/>
                  </a:moveTo>
                  <a:lnTo>
                    <a:pt x="8001" y="193039"/>
                  </a:lnTo>
                  <a:lnTo>
                    <a:pt x="27051" y="207263"/>
                  </a:lnTo>
                  <a:lnTo>
                    <a:pt x="20701" y="188341"/>
                  </a:lnTo>
                  <a:lnTo>
                    <a:pt x="37151" y="185170"/>
                  </a:lnTo>
                  <a:lnTo>
                    <a:pt x="27051" y="177673"/>
                  </a:lnTo>
                  <a:lnTo>
                    <a:pt x="47388" y="163766"/>
                  </a:lnTo>
                  <a:lnTo>
                    <a:pt x="68580" y="105410"/>
                  </a:lnTo>
                  <a:lnTo>
                    <a:pt x="35052" y="100711"/>
                  </a:lnTo>
                  <a:close/>
                </a:path>
                <a:path w="314325" h="207644">
                  <a:moveTo>
                    <a:pt x="20701" y="188341"/>
                  </a:moveTo>
                  <a:lnTo>
                    <a:pt x="27051" y="207263"/>
                  </a:lnTo>
                  <a:lnTo>
                    <a:pt x="92831" y="197738"/>
                  </a:lnTo>
                  <a:lnTo>
                    <a:pt x="35052" y="197738"/>
                  </a:lnTo>
                  <a:lnTo>
                    <a:pt x="20701" y="188341"/>
                  </a:lnTo>
                  <a:close/>
                </a:path>
                <a:path w="314325" h="207644">
                  <a:moveTo>
                    <a:pt x="39092" y="186611"/>
                  </a:moveTo>
                  <a:lnTo>
                    <a:pt x="35052" y="197738"/>
                  </a:lnTo>
                  <a:lnTo>
                    <a:pt x="92831" y="197738"/>
                  </a:lnTo>
                  <a:lnTo>
                    <a:pt x="125282" y="193039"/>
                  </a:lnTo>
                  <a:lnTo>
                    <a:pt x="47752" y="193039"/>
                  </a:lnTo>
                  <a:lnTo>
                    <a:pt x="39092" y="186611"/>
                  </a:lnTo>
                  <a:close/>
                </a:path>
                <a:path w="314325" h="207644">
                  <a:moveTo>
                    <a:pt x="149860" y="163449"/>
                  </a:moveTo>
                  <a:lnTo>
                    <a:pt x="68444" y="179139"/>
                  </a:lnTo>
                  <a:lnTo>
                    <a:pt x="47752" y="193039"/>
                  </a:lnTo>
                  <a:lnTo>
                    <a:pt x="125282" y="193039"/>
                  </a:lnTo>
                  <a:lnTo>
                    <a:pt x="157734" y="188341"/>
                  </a:lnTo>
                  <a:lnTo>
                    <a:pt x="157734" y="177673"/>
                  </a:lnTo>
                  <a:lnTo>
                    <a:pt x="149860" y="163449"/>
                  </a:lnTo>
                  <a:close/>
                </a:path>
                <a:path w="314325" h="207644">
                  <a:moveTo>
                    <a:pt x="39801" y="184659"/>
                  </a:moveTo>
                  <a:lnTo>
                    <a:pt x="37151" y="185170"/>
                  </a:lnTo>
                  <a:lnTo>
                    <a:pt x="39092" y="186611"/>
                  </a:lnTo>
                  <a:lnTo>
                    <a:pt x="39801" y="184659"/>
                  </a:lnTo>
                  <a:close/>
                </a:path>
                <a:path w="314325" h="207644">
                  <a:moveTo>
                    <a:pt x="286893" y="0"/>
                  </a:moveTo>
                  <a:lnTo>
                    <a:pt x="47388" y="163766"/>
                  </a:lnTo>
                  <a:lnTo>
                    <a:pt x="39801" y="184659"/>
                  </a:lnTo>
                  <a:lnTo>
                    <a:pt x="68444" y="179139"/>
                  </a:lnTo>
                  <a:lnTo>
                    <a:pt x="313944" y="14224"/>
                  </a:lnTo>
                  <a:lnTo>
                    <a:pt x="286893" y="0"/>
                  </a:lnTo>
                  <a:close/>
                </a:path>
              </a:pathLst>
            </a:custGeom>
            <a:solidFill>
              <a:srgbClr val="1F1A17"/>
            </a:solidFill>
          </p:spPr>
          <p:txBody>
            <a:bodyPr wrap="square" lIns="0" tIns="0" rIns="0" bIns="0" rtlCol="0"/>
            <a:lstStyle/>
            <a:p>
              <a:endParaRPr/>
            </a:p>
          </p:txBody>
        </p:sp>
        <p:pic>
          <p:nvPicPr>
            <p:cNvPr id="5" name="object 7">
              <a:extLst>
                <a:ext uri="{FF2B5EF4-FFF2-40B4-BE49-F238E27FC236}">
                  <a16:creationId xmlns:a16="http://schemas.microsoft.com/office/drawing/2014/main" id="{EEFE79B0-8413-4604-B507-2A08EE8D82CE}"/>
                </a:ext>
              </a:extLst>
            </p:cNvPr>
            <p:cNvPicPr/>
            <p:nvPr/>
          </p:nvPicPr>
          <p:blipFill>
            <a:blip r:embed="rId2" cstate="print"/>
            <a:stretch>
              <a:fillRect/>
            </a:stretch>
          </p:blipFill>
          <p:spPr>
            <a:xfrm>
              <a:off x="2793491" y="2516250"/>
              <a:ext cx="183642" cy="132461"/>
            </a:xfrm>
            <a:prstGeom prst="rect">
              <a:avLst/>
            </a:prstGeom>
          </p:spPr>
        </p:pic>
        <p:sp>
          <p:nvSpPr>
            <p:cNvPr id="6" name="object 8">
              <a:extLst>
                <a:ext uri="{FF2B5EF4-FFF2-40B4-BE49-F238E27FC236}">
                  <a16:creationId xmlns:a16="http://schemas.microsoft.com/office/drawing/2014/main" id="{8FBF3DC0-ED4B-47B1-93C2-BACE5A4CC52C}"/>
                </a:ext>
              </a:extLst>
            </p:cNvPr>
            <p:cNvSpPr/>
            <p:nvPr/>
          </p:nvSpPr>
          <p:spPr>
            <a:xfrm>
              <a:off x="2833497" y="2428493"/>
              <a:ext cx="287020" cy="193040"/>
            </a:xfrm>
            <a:custGeom>
              <a:avLst/>
              <a:gdLst/>
              <a:ahLst/>
              <a:cxnLst/>
              <a:rect l="l" t="t" r="r" b="b"/>
              <a:pathLst>
                <a:path w="287019" h="193039">
                  <a:moveTo>
                    <a:pt x="286892" y="14224"/>
                  </a:moveTo>
                  <a:lnTo>
                    <a:pt x="20700" y="193039"/>
                  </a:lnTo>
                  <a:lnTo>
                    <a:pt x="0" y="177673"/>
                  </a:lnTo>
                  <a:lnTo>
                    <a:pt x="259841" y="0"/>
                  </a:lnTo>
                  <a:lnTo>
                    <a:pt x="286892" y="14224"/>
                  </a:lnTo>
                  <a:close/>
                </a:path>
              </a:pathLst>
            </a:custGeom>
            <a:ln w="25908">
              <a:solidFill>
                <a:srgbClr val="FF0000"/>
              </a:solidFill>
            </a:ln>
          </p:spPr>
          <p:txBody>
            <a:bodyPr wrap="square" lIns="0" tIns="0" rIns="0" bIns="0" rtlCol="0"/>
            <a:lstStyle/>
            <a:p>
              <a:endParaRPr/>
            </a:p>
          </p:txBody>
        </p:sp>
        <p:sp>
          <p:nvSpPr>
            <p:cNvPr id="7" name="object 9">
              <a:extLst>
                <a:ext uri="{FF2B5EF4-FFF2-40B4-BE49-F238E27FC236}">
                  <a16:creationId xmlns:a16="http://schemas.microsoft.com/office/drawing/2014/main" id="{D9E14F7C-166A-4433-ABCF-32142D12979F}"/>
                </a:ext>
              </a:extLst>
            </p:cNvPr>
            <p:cNvSpPr/>
            <p:nvPr/>
          </p:nvSpPr>
          <p:spPr>
            <a:xfrm>
              <a:off x="2535173" y="1457705"/>
              <a:ext cx="530860" cy="120650"/>
            </a:xfrm>
            <a:custGeom>
              <a:avLst/>
              <a:gdLst/>
              <a:ahLst/>
              <a:cxnLst/>
              <a:rect l="l" t="t" r="r" b="b"/>
              <a:pathLst>
                <a:path w="530860" h="120650">
                  <a:moveTo>
                    <a:pt x="34925" y="53086"/>
                  </a:moveTo>
                  <a:lnTo>
                    <a:pt x="20700" y="72009"/>
                  </a:lnTo>
                  <a:lnTo>
                    <a:pt x="130175" y="120396"/>
                  </a:lnTo>
                  <a:lnTo>
                    <a:pt x="149225" y="106172"/>
                  </a:lnTo>
                  <a:lnTo>
                    <a:pt x="75668" y="72009"/>
                  </a:lnTo>
                  <a:lnTo>
                    <a:pt x="34925" y="72009"/>
                  </a:lnTo>
                  <a:lnTo>
                    <a:pt x="34925" y="53086"/>
                  </a:lnTo>
                  <a:close/>
                </a:path>
                <a:path w="530860" h="120650">
                  <a:moveTo>
                    <a:pt x="20700" y="53086"/>
                  </a:moveTo>
                  <a:lnTo>
                    <a:pt x="0" y="62611"/>
                  </a:lnTo>
                  <a:lnTo>
                    <a:pt x="20700" y="72009"/>
                  </a:lnTo>
                  <a:lnTo>
                    <a:pt x="20700" y="53086"/>
                  </a:lnTo>
                  <a:close/>
                </a:path>
                <a:path w="530860" h="120650">
                  <a:moveTo>
                    <a:pt x="130175" y="0"/>
                  </a:moveTo>
                  <a:lnTo>
                    <a:pt x="20700" y="53086"/>
                  </a:lnTo>
                  <a:lnTo>
                    <a:pt x="20700" y="72009"/>
                  </a:lnTo>
                  <a:lnTo>
                    <a:pt x="34925" y="53086"/>
                  </a:lnTo>
                  <a:lnTo>
                    <a:pt x="75668" y="53086"/>
                  </a:lnTo>
                  <a:lnTo>
                    <a:pt x="149225" y="18923"/>
                  </a:lnTo>
                  <a:lnTo>
                    <a:pt x="130175" y="0"/>
                  </a:lnTo>
                  <a:close/>
                </a:path>
                <a:path w="530860" h="120650">
                  <a:moveTo>
                    <a:pt x="47625" y="66110"/>
                  </a:moveTo>
                  <a:lnTo>
                    <a:pt x="34925" y="72009"/>
                  </a:lnTo>
                  <a:lnTo>
                    <a:pt x="47625" y="72009"/>
                  </a:lnTo>
                  <a:lnTo>
                    <a:pt x="47625" y="66110"/>
                  </a:lnTo>
                  <a:close/>
                </a:path>
                <a:path w="530860" h="120650">
                  <a:moveTo>
                    <a:pt x="530351" y="53086"/>
                  </a:moveTo>
                  <a:lnTo>
                    <a:pt x="75668" y="53086"/>
                  </a:lnTo>
                  <a:lnTo>
                    <a:pt x="55296" y="62547"/>
                  </a:lnTo>
                  <a:lnTo>
                    <a:pt x="75668" y="72009"/>
                  </a:lnTo>
                  <a:lnTo>
                    <a:pt x="530351" y="72009"/>
                  </a:lnTo>
                  <a:lnTo>
                    <a:pt x="530351" y="53086"/>
                  </a:lnTo>
                  <a:close/>
                </a:path>
                <a:path w="530860" h="120650">
                  <a:moveTo>
                    <a:pt x="47625" y="58984"/>
                  </a:moveTo>
                  <a:lnTo>
                    <a:pt x="47625" y="66110"/>
                  </a:lnTo>
                  <a:lnTo>
                    <a:pt x="55296" y="62547"/>
                  </a:lnTo>
                  <a:lnTo>
                    <a:pt x="47625" y="58984"/>
                  </a:lnTo>
                  <a:close/>
                </a:path>
                <a:path w="530860" h="120650">
                  <a:moveTo>
                    <a:pt x="47625" y="53086"/>
                  </a:moveTo>
                  <a:lnTo>
                    <a:pt x="34925" y="53086"/>
                  </a:lnTo>
                  <a:lnTo>
                    <a:pt x="47625" y="58984"/>
                  </a:lnTo>
                  <a:lnTo>
                    <a:pt x="47625" y="53086"/>
                  </a:lnTo>
                  <a:close/>
                </a:path>
              </a:pathLst>
            </a:custGeom>
            <a:solidFill>
              <a:srgbClr val="1F1A17"/>
            </a:solidFill>
          </p:spPr>
          <p:txBody>
            <a:bodyPr wrap="square" lIns="0" tIns="0" rIns="0" bIns="0" rtlCol="0"/>
            <a:lstStyle/>
            <a:p>
              <a:endParaRPr/>
            </a:p>
          </p:txBody>
        </p:sp>
        <p:pic>
          <p:nvPicPr>
            <p:cNvPr id="8" name="object 10">
              <a:extLst>
                <a:ext uri="{FF2B5EF4-FFF2-40B4-BE49-F238E27FC236}">
                  <a16:creationId xmlns:a16="http://schemas.microsoft.com/office/drawing/2014/main" id="{9D38D407-5A45-4CAD-822A-89B2913B3472}"/>
                </a:ext>
              </a:extLst>
            </p:cNvPr>
            <p:cNvPicPr/>
            <p:nvPr/>
          </p:nvPicPr>
          <p:blipFill>
            <a:blip r:embed="rId3" cstate="print"/>
            <a:stretch>
              <a:fillRect/>
            </a:stretch>
          </p:blipFill>
          <p:spPr>
            <a:xfrm>
              <a:off x="2522219" y="1444751"/>
              <a:ext cx="175133" cy="146303"/>
            </a:xfrm>
            <a:prstGeom prst="rect">
              <a:avLst/>
            </a:prstGeom>
          </p:spPr>
        </p:pic>
        <p:sp>
          <p:nvSpPr>
            <p:cNvPr id="9" name="object 11">
              <a:extLst>
                <a:ext uri="{FF2B5EF4-FFF2-40B4-BE49-F238E27FC236}">
                  <a16:creationId xmlns:a16="http://schemas.microsoft.com/office/drawing/2014/main" id="{ABF9CDDF-2D94-4AF9-86F2-CECDE64656B6}"/>
                </a:ext>
              </a:extLst>
            </p:cNvPr>
            <p:cNvSpPr/>
            <p:nvPr/>
          </p:nvSpPr>
          <p:spPr>
            <a:xfrm>
              <a:off x="2582798" y="1510791"/>
              <a:ext cx="483234" cy="19050"/>
            </a:xfrm>
            <a:custGeom>
              <a:avLst/>
              <a:gdLst/>
              <a:ahLst/>
              <a:cxnLst/>
              <a:rect l="l" t="t" r="r" b="b"/>
              <a:pathLst>
                <a:path w="483235" h="19050">
                  <a:moveTo>
                    <a:pt x="482726" y="0"/>
                  </a:moveTo>
                  <a:lnTo>
                    <a:pt x="482726" y="18923"/>
                  </a:lnTo>
                  <a:lnTo>
                    <a:pt x="462025" y="18923"/>
                  </a:lnTo>
                  <a:lnTo>
                    <a:pt x="408050" y="18923"/>
                  </a:lnTo>
                  <a:lnTo>
                    <a:pt x="0" y="18923"/>
                  </a:lnTo>
                  <a:lnTo>
                    <a:pt x="0" y="0"/>
                  </a:lnTo>
                  <a:lnTo>
                    <a:pt x="462025" y="0"/>
                  </a:lnTo>
                  <a:lnTo>
                    <a:pt x="482726" y="0"/>
                  </a:lnTo>
                  <a:close/>
                </a:path>
              </a:pathLst>
            </a:custGeom>
            <a:ln w="25908">
              <a:solidFill>
                <a:srgbClr val="FF0000"/>
              </a:solidFill>
            </a:ln>
          </p:spPr>
          <p:txBody>
            <a:bodyPr wrap="square" lIns="0" tIns="0" rIns="0" bIns="0" rtlCol="0"/>
            <a:lstStyle/>
            <a:p>
              <a:endParaRPr/>
            </a:p>
          </p:txBody>
        </p:sp>
        <p:pic>
          <p:nvPicPr>
            <p:cNvPr id="10" name="object 12">
              <a:extLst>
                <a:ext uri="{FF2B5EF4-FFF2-40B4-BE49-F238E27FC236}">
                  <a16:creationId xmlns:a16="http://schemas.microsoft.com/office/drawing/2014/main" id="{9A849D17-46E9-414C-A702-86D586242EB3}"/>
                </a:ext>
              </a:extLst>
            </p:cNvPr>
            <p:cNvPicPr/>
            <p:nvPr/>
          </p:nvPicPr>
          <p:blipFill>
            <a:blip r:embed="rId4" cstate="print"/>
            <a:stretch>
              <a:fillRect/>
            </a:stretch>
          </p:blipFill>
          <p:spPr>
            <a:xfrm>
              <a:off x="6185916" y="3881627"/>
              <a:ext cx="124968" cy="367284"/>
            </a:xfrm>
            <a:prstGeom prst="rect">
              <a:avLst/>
            </a:prstGeom>
          </p:spPr>
        </p:pic>
        <p:sp>
          <p:nvSpPr>
            <p:cNvPr id="11" name="object 13">
              <a:extLst>
                <a:ext uri="{FF2B5EF4-FFF2-40B4-BE49-F238E27FC236}">
                  <a16:creationId xmlns:a16="http://schemas.microsoft.com/office/drawing/2014/main" id="{C37A757D-BEBB-42B5-8C33-D048591121CD}"/>
                </a:ext>
              </a:extLst>
            </p:cNvPr>
            <p:cNvSpPr/>
            <p:nvPr/>
          </p:nvSpPr>
          <p:spPr>
            <a:xfrm>
              <a:off x="2868930" y="3876293"/>
              <a:ext cx="3204210" cy="534670"/>
            </a:xfrm>
            <a:custGeom>
              <a:avLst/>
              <a:gdLst/>
              <a:ahLst/>
              <a:cxnLst/>
              <a:rect l="l" t="t" r="r" b="b"/>
              <a:pathLst>
                <a:path w="3204210" h="534670">
                  <a:moveTo>
                    <a:pt x="55168" y="63842"/>
                  </a:moveTo>
                  <a:lnTo>
                    <a:pt x="47625" y="60350"/>
                  </a:lnTo>
                  <a:lnTo>
                    <a:pt x="47625" y="67348"/>
                  </a:lnTo>
                  <a:lnTo>
                    <a:pt x="55168" y="63842"/>
                  </a:lnTo>
                  <a:close/>
                </a:path>
                <a:path w="3204210" h="534670">
                  <a:moveTo>
                    <a:pt x="149225" y="20281"/>
                  </a:moveTo>
                  <a:lnTo>
                    <a:pt x="128524" y="0"/>
                  </a:lnTo>
                  <a:lnTo>
                    <a:pt x="20574" y="53695"/>
                  </a:lnTo>
                  <a:lnTo>
                    <a:pt x="0" y="63246"/>
                  </a:lnTo>
                  <a:lnTo>
                    <a:pt x="20574" y="73990"/>
                  </a:lnTo>
                  <a:lnTo>
                    <a:pt x="128524" y="126492"/>
                  </a:lnTo>
                  <a:lnTo>
                    <a:pt x="134874" y="116941"/>
                  </a:lnTo>
                  <a:lnTo>
                    <a:pt x="149225" y="107403"/>
                  </a:lnTo>
                  <a:lnTo>
                    <a:pt x="77076" y="73990"/>
                  </a:lnTo>
                  <a:lnTo>
                    <a:pt x="47625" y="73990"/>
                  </a:lnTo>
                  <a:lnTo>
                    <a:pt x="47625" y="67348"/>
                  </a:lnTo>
                  <a:lnTo>
                    <a:pt x="33274" y="73990"/>
                  </a:lnTo>
                  <a:lnTo>
                    <a:pt x="33274" y="53695"/>
                  </a:lnTo>
                  <a:lnTo>
                    <a:pt x="47625" y="60350"/>
                  </a:lnTo>
                  <a:lnTo>
                    <a:pt x="47625" y="53695"/>
                  </a:lnTo>
                  <a:lnTo>
                    <a:pt x="77076" y="53695"/>
                  </a:lnTo>
                  <a:lnTo>
                    <a:pt x="149225" y="20281"/>
                  </a:lnTo>
                  <a:close/>
                </a:path>
                <a:path w="3204210" h="534670">
                  <a:moveTo>
                    <a:pt x="690372" y="58470"/>
                  </a:moveTo>
                  <a:lnTo>
                    <a:pt x="495173" y="58470"/>
                  </a:lnTo>
                  <a:lnTo>
                    <a:pt x="372999" y="53695"/>
                  </a:lnTo>
                  <a:lnTo>
                    <a:pt x="77076" y="53695"/>
                  </a:lnTo>
                  <a:lnTo>
                    <a:pt x="55168" y="63842"/>
                  </a:lnTo>
                  <a:lnTo>
                    <a:pt x="77076" y="73990"/>
                  </a:lnTo>
                  <a:lnTo>
                    <a:pt x="257048" y="73990"/>
                  </a:lnTo>
                  <a:lnTo>
                    <a:pt x="372999" y="78752"/>
                  </a:lnTo>
                  <a:lnTo>
                    <a:pt x="690372" y="78752"/>
                  </a:lnTo>
                  <a:lnTo>
                    <a:pt x="690372" y="58470"/>
                  </a:lnTo>
                  <a:close/>
                </a:path>
                <a:path w="3204210" h="534670">
                  <a:moveTo>
                    <a:pt x="3152483" y="498805"/>
                  </a:moveTo>
                  <a:lnTo>
                    <a:pt x="3136328" y="483095"/>
                  </a:lnTo>
                  <a:lnTo>
                    <a:pt x="2817368" y="398526"/>
                  </a:lnTo>
                  <a:lnTo>
                    <a:pt x="2811018" y="417563"/>
                  </a:lnTo>
                  <a:lnTo>
                    <a:pt x="3127933" y="502678"/>
                  </a:lnTo>
                  <a:lnTo>
                    <a:pt x="3152483" y="498805"/>
                  </a:lnTo>
                  <a:close/>
                </a:path>
                <a:path w="3204210" h="534670">
                  <a:moveTo>
                    <a:pt x="3160611" y="497522"/>
                  </a:moveTo>
                  <a:lnTo>
                    <a:pt x="3152483" y="498805"/>
                  </a:lnTo>
                  <a:lnTo>
                    <a:pt x="3158401" y="504558"/>
                  </a:lnTo>
                  <a:lnTo>
                    <a:pt x="3160611" y="497522"/>
                  </a:lnTo>
                  <a:close/>
                </a:path>
                <a:path w="3204210" h="534670">
                  <a:moveTo>
                    <a:pt x="3204210" y="515124"/>
                  </a:moveTo>
                  <a:lnTo>
                    <a:pt x="3189986" y="499656"/>
                  </a:lnTo>
                  <a:lnTo>
                    <a:pt x="3185388" y="494893"/>
                  </a:lnTo>
                  <a:lnTo>
                    <a:pt x="3115437" y="422325"/>
                  </a:lnTo>
                  <a:lnTo>
                    <a:pt x="3088513" y="436600"/>
                  </a:lnTo>
                  <a:lnTo>
                    <a:pt x="3136328" y="483095"/>
                  </a:lnTo>
                  <a:lnTo>
                    <a:pt x="3162935" y="490143"/>
                  </a:lnTo>
                  <a:lnTo>
                    <a:pt x="3160611" y="497522"/>
                  </a:lnTo>
                  <a:lnTo>
                    <a:pt x="3177286" y="494893"/>
                  </a:lnTo>
                  <a:lnTo>
                    <a:pt x="3169285" y="515124"/>
                  </a:lnTo>
                  <a:lnTo>
                    <a:pt x="3164382" y="510362"/>
                  </a:lnTo>
                  <a:lnTo>
                    <a:pt x="3158401" y="504558"/>
                  </a:lnTo>
                  <a:lnTo>
                    <a:pt x="3156585" y="510362"/>
                  </a:lnTo>
                  <a:lnTo>
                    <a:pt x="3127933" y="502678"/>
                  </a:lnTo>
                  <a:lnTo>
                    <a:pt x="3048889" y="515124"/>
                  </a:lnTo>
                  <a:lnTo>
                    <a:pt x="3048889" y="524637"/>
                  </a:lnTo>
                  <a:lnTo>
                    <a:pt x="3055239" y="534162"/>
                  </a:lnTo>
                  <a:lnTo>
                    <a:pt x="3183636" y="515124"/>
                  </a:lnTo>
                  <a:lnTo>
                    <a:pt x="3204210" y="515124"/>
                  </a:lnTo>
                  <a:close/>
                </a:path>
              </a:pathLst>
            </a:custGeom>
            <a:solidFill>
              <a:srgbClr val="1F1A17"/>
            </a:solidFill>
          </p:spPr>
          <p:txBody>
            <a:bodyPr wrap="square" lIns="0" tIns="0" rIns="0" bIns="0" rtlCol="0"/>
            <a:lstStyle/>
            <a:p>
              <a:endParaRPr/>
            </a:p>
          </p:txBody>
        </p:sp>
        <p:pic>
          <p:nvPicPr>
            <p:cNvPr id="12" name="object 14">
              <a:extLst>
                <a:ext uri="{FF2B5EF4-FFF2-40B4-BE49-F238E27FC236}">
                  <a16:creationId xmlns:a16="http://schemas.microsoft.com/office/drawing/2014/main" id="{2B1843E0-8046-4F4A-9651-F5095EC8D70F}"/>
                </a:ext>
              </a:extLst>
            </p:cNvPr>
            <p:cNvPicPr/>
            <p:nvPr/>
          </p:nvPicPr>
          <p:blipFill>
            <a:blip r:embed="rId5" cstate="print"/>
            <a:stretch>
              <a:fillRect/>
            </a:stretch>
          </p:blipFill>
          <p:spPr>
            <a:xfrm>
              <a:off x="2855975" y="3863339"/>
              <a:ext cx="175133" cy="152400"/>
            </a:xfrm>
            <a:prstGeom prst="rect">
              <a:avLst/>
            </a:prstGeom>
          </p:spPr>
        </p:pic>
        <p:sp>
          <p:nvSpPr>
            <p:cNvPr id="13" name="object 15">
              <a:extLst>
                <a:ext uri="{FF2B5EF4-FFF2-40B4-BE49-F238E27FC236}">
                  <a16:creationId xmlns:a16="http://schemas.microsoft.com/office/drawing/2014/main" id="{655E98EF-E90F-415D-A871-01FA5AA19A3A}"/>
                </a:ext>
              </a:extLst>
            </p:cNvPr>
            <p:cNvSpPr/>
            <p:nvPr/>
          </p:nvSpPr>
          <p:spPr>
            <a:xfrm>
              <a:off x="2916554" y="3929989"/>
              <a:ext cx="643255" cy="25400"/>
            </a:xfrm>
            <a:custGeom>
              <a:avLst/>
              <a:gdLst/>
              <a:ahLst/>
              <a:cxnLst/>
              <a:rect l="l" t="t" r="r" b="b"/>
              <a:pathLst>
                <a:path w="643254" h="25400">
                  <a:moveTo>
                    <a:pt x="642746" y="4775"/>
                  </a:moveTo>
                  <a:lnTo>
                    <a:pt x="642746" y="25057"/>
                  </a:lnTo>
                  <a:lnTo>
                    <a:pt x="615822" y="25057"/>
                  </a:lnTo>
                  <a:lnTo>
                    <a:pt x="549147" y="25057"/>
                  </a:lnTo>
                  <a:lnTo>
                    <a:pt x="447547" y="25057"/>
                  </a:lnTo>
                  <a:lnTo>
                    <a:pt x="325374" y="25057"/>
                  </a:lnTo>
                  <a:lnTo>
                    <a:pt x="209422" y="20294"/>
                  </a:lnTo>
                  <a:lnTo>
                    <a:pt x="107950" y="20294"/>
                  </a:lnTo>
                  <a:lnTo>
                    <a:pt x="33274" y="20294"/>
                  </a:lnTo>
                  <a:lnTo>
                    <a:pt x="0" y="20294"/>
                  </a:lnTo>
                  <a:lnTo>
                    <a:pt x="0" y="0"/>
                  </a:lnTo>
                  <a:lnTo>
                    <a:pt x="33274" y="0"/>
                  </a:lnTo>
                  <a:lnTo>
                    <a:pt x="107950" y="0"/>
                  </a:lnTo>
                  <a:lnTo>
                    <a:pt x="209422" y="0"/>
                  </a:lnTo>
                  <a:lnTo>
                    <a:pt x="325374" y="0"/>
                  </a:lnTo>
                  <a:lnTo>
                    <a:pt x="447547" y="4775"/>
                  </a:lnTo>
                  <a:lnTo>
                    <a:pt x="549147" y="4775"/>
                  </a:lnTo>
                  <a:lnTo>
                    <a:pt x="615822" y="4775"/>
                  </a:lnTo>
                  <a:lnTo>
                    <a:pt x="642746" y="4775"/>
                  </a:lnTo>
                  <a:close/>
                </a:path>
              </a:pathLst>
            </a:custGeom>
            <a:ln w="25908">
              <a:solidFill>
                <a:srgbClr val="FF0000"/>
              </a:solidFill>
            </a:ln>
          </p:spPr>
          <p:txBody>
            <a:bodyPr wrap="square" lIns="0" tIns="0" rIns="0" bIns="0" rtlCol="0"/>
            <a:lstStyle/>
            <a:p>
              <a:endParaRPr/>
            </a:p>
          </p:txBody>
        </p:sp>
        <p:sp>
          <p:nvSpPr>
            <p:cNvPr id="14" name="object 16">
              <a:extLst>
                <a:ext uri="{FF2B5EF4-FFF2-40B4-BE49-F238E27FC236}">
                  <a16:creationId xmlns:a16="http://schemas.microsoft.com/office/drawing/2014/main" id="{DA2528D5-0F27-4881-8FF1-F1C229D0FB54}"/>
                </a:ext>
              </a:extLst>
            </p:cNvPr>
            <p:cNvSpPr/>
            <p:nvPr/>
          </p:nvSpPr>
          <p:spPr>
            <a:xfrm>
              <a:off x="1159001" y="3202685"/>
              <a:ext cx="1193800" cy="292735"/>
            </a:xfrm>
            <a:custGeom>
              <a:avLst/>
              <a:gdLst/>
              <a:ahLst/>
              <a:cxnLst/>
              <a:rect l="l" t="t" r="r" b="b"/>
              <a:pathLst>
                <a:path w="1193800" h="292735">
                  <a:moveTo>
                    <a:pt x="1110826" y="258025"/>
                  </a:moveTo>
                  <a:lnTo>
                    <a:pt x="1037843" y="272288"/>
                  </a:lnTo>
                  <a:lnTo>
                    <a:pt x="1037843" y="283082"/>
                  </a:lnTo>
                  <a:lnTo>
                    <a:pt x="1044066" y="292607"/>
                  </a:lnTo>
                  <a:lnTo>
                    <a:pt x="1166367" y="267588"/>
                  </a:lnTo>
                  <a:lnTo>
                    <a:pt x="1164769" y="262763"/>
                  </a:lnTo>
                  <a:lnTo>
                    <a:pt x="1132967" y="262763"/>
                  </a:lnTo>
                  <a:lnTo>
                    <a:pt x="1110826" y="258025"/>
                  </a:lnTo>
                  <a:close/>
                </a:path>
                <a:path w="1193800" h="292735">
                  <a:moveTo>
                    <a:pt x="1172717" y="248412"/>
                  </a:moveTo>
                  <a:lnTo>
                    <a:pt x="1160017" y="248412"/>
                  </a:lnTo>
                  <a:lnTo>
                    <a:pt x="1166367" y="267588"/>
                  </a:lnTo>
                  <a:lnTo>
                    <a:pt x="1172717" y="248412"/>
                  </a:lnTo>
                  <a:close/>
                </a:path>
                <a:path w="1193800" h="292735">
                  <a:moveTo>
                    <a:pt x="1172717" y="248412"/>
                  </a:moveTo>
                  <a:lnTo>
                    <a:pt x="1166367" y="267588"/>
                  </a:lnTo>
                  <a:lnTo>
                    <a:pt x="1193292" y="262763"/>
                  </a:lnTo>
                  <a:lnTo>
                    <a:pt x="1172717" y="248412"/>
                  </a:lnTo>
                  <a:close/>
                </a:path>
                <a:path w="1193800" h="292735">
                  <a:moveTo>
                    <a:pt x="1140355" y="252254"/>
                  </a:moveTo>
                  <a:lnTo>
                    <a:pt x="1139862" y="252350"/>
                  </a:lnTo>
                  <a:lnTo>
                    <a:pt x="1132967" y="262763"/>
                  </a:lnTo>
                  <a:lnTo>
                    <a:pt x="1152017" y="262763"/>
                  </a:lnTo>
                  <a:lnTo>
                    <a:pt x="1140355" y="252254"/>
                  </a:lnTo>
                  <a:close/>
                </a:path>
                <a:path w="1193800" h="292735">
                  <a:moveTo>
                    <a:pt x="1160017" y="248412"/>
                  </a:moveTo>
                  <a:lnTo>
                    <a:pt x="1152017" y="262763"/>
                  </a:lnTo>
                  <a:lnTo>
                    <a:pt x="1164769" y="262763"/>
                  </a:lnTo>
                  <a:lnTo>
                    <a:pt x="1160017" y="248412"/>
                  </a:lnTo>
                  <a:close/>
                </a:path>
                <a:path w="1193800" h="292735">
                  <a:moveTo>
                    <a:pt x="14287" y="0"/>
                  </a:moveTo>
                  <a:lnTo>
                    <a:pt x="0" y="20319"/>
                  </a:lnTo>
                  <a:lnTo>
                    <a:pt x="1110826" y="258025"/>
                  </a:lnTo>
                  <a:lnTo>
                    <a:pt x="1139862" y="252350"/>
                  </a:lnTo>
                  <a:lnTo>
                    <a:pt x="1140086" y="252012"/>
                  </a:lnTo>
                  <a:lnTo>
                    <a:pt x="1126047" y="239361"/>
                  </a:lnTo>
                  <a:lnTo>
                    <a:pt x="14287" y="0"/>
                  </a:lnTo>
                  <a:close/>
                </a:path>
                <a:path w="1193800" h="292735">
                  <a:moveTo>
                    <a:pt x="1091692" y="175513"/>
                  </a:moveTo>
                  <a:lnTo>
                    <a:pt x="1071117" y="189864"/>
                  </a:lnTo>
                  <a:lnTo>
                    <a:pt x="1126047" y="239361"/>
                  </a:lnTo>
                  <a:lnTo>
                    <a:pt x="1145667" y="243586"/>
                  </a:lnTo>
                  <a:lnTo>
                    <a:pt x="1140086" y="252012"/>
                  </a:lnTo>
                  <a:lnTo>
                    <a:pt x="1140355" y="252254"/>
                  </a:lnTo>
                  <a:lnTo>
                    <a:pt x="1160017" y="248412"/>
                  </a:lnTo>
                  <a:lnTo>
                    <a:pt x="1172717" y="248412"/>
                  </a:lnTo>
                  <a:lnTo>
                    <a:pt x="1091692" y="175513"/>
                  </a:lnTo>
                  <a:close/>
                </a:path>
              </a:pathLst>
            </a:custGeom>
            <a:solidFill>
              <a:srgbClr val="1F1A17"/>
            </a:solidFill>
          </p:spPr>
          <p:txBody>
            <a:bodyPr wrap="square" lIns="0" tIns="0" rIns="0" bIns="0" rtlCol="0"/>
            <a:lstStyle/>
            <a:p>
              <a:endParaRPr/>
            </a:p>
          </p:txBody>
        </p:sp>
        <p:sp>
          <p:nvSpPr>
            <p:cNvPr id="15" name="object 17">
              <a:extLst>
                <a:ext uri="{FF2B5EF4-FFF2-40B4-BE49-F238E27FC236}">
                  <a16:creationId xmlns:a16="http://schemas.microsoft.com/office/drawing/2014/main" id="{7A387E63-4017-44E0-830D-0C9ED87FB22A}"/>
                </a:ext>
              </a:extLst>
            </p:cNvPr>
            <p:cNvSpPr/>
            <p:nvPr/>
          </p:nvSpPr>
          <p:spPr>
            <a:xfrm>
              <a:off x="1159001" y="3202685"/>
              <a:ext cx="1146175" cy="262890"/>
            </a:xfrm>
            <a:custGeom>
              <a:avLst/>
              <a:gdLst/>
              <a:ahLst/>
              <a:cxnLst/>
              <a:rect l="l" t="t" r="r" b="b"/>
              <a:pathLst>
                <a:path w="1146175" h="262889">
                  <a:moveTo>
                    <a:pt x="1132967" y="262763"/>
                  </a:moveTo>
                  <a:lnTo>
                    <a:pt x="0" y="20319"/>
                  </a:lnTo>
                  <a:lnTo>
                    <a:pt x="14287" y="0"/>
                  </a:lnTo>
                  <a:lnTo>
                    <a:pt x="1145667" y="243586"/>
                  </a:lnTo>
                  <a:lnTo>
                    <a:pt x="1132967" y="262763"/>
                  </a:lnTo>
                  <a:close/>
                </a:path>
              </a:pathLst>
            </a:custGeom>
            <a:ln w="25908">
              <a:solidFill>
                <a:srgbClr val="FF0000"/>
              </a:solidFill>
            </a:ln>
          </p:spPr>
          <p:txBody>
            <a:bodyPr wrap="square" lIns="0" tIns="0" rIns="0" bIns="0" rtlCol="0"/>
            <a:lstStyle/>
            <a:p>
              <a:endParaRPr/>
            </a:p>
          </p:txBody>
        </p:sp>
        <p:pic>
          <p:nvPicPr>
            <p:cNvPr id="16" name="object 18">
              <a:extLst>
                <a:ext uri="{FF2B5EF4-FFF2-40B4-BE49-F238E27FC236}">
                  <a16:creationId xmlns:a16="http://schemas.microsoft.com/office/drawing/2014/main" id="{DFC34245-6141-471B-9612-9725DBE929A7}"/>
                </a:ext>
              </a:extLst>
            </p:cNvPr>
            <p:cNvPicPr/>
            <p:nvPr/>
          </p:nvPicPr>
          <p:blipFill>
            <a:blip r:embed="rId6" cstate="print"/>
            <a:stretch>
              <a:fillRect/>
            </a:stretch>
          </p:blipFill>
          <p:spPr>
            <a:xfrm>
              <a:off x="2183891" y="3365245"/>
              <a:ext cx="181356" cy="143002"/>
            </a:xfrm>
            <a:prstGeom prst="rect">
              <a:avLst/>
            </a:prstGeom>
          </p:spPr>
        </p:pic>
        <p:sp>
          <p:nvSpPr>
            <p:cNvPr id="17" name="object 19">
              <a:extLst>
                <a:ext uri="{FF2B5EF4-FFF2-40B4-BE49-F238E27FC236}">
                  <a16:creationId xmlns:a16="http://schemas.microsoft.com/office/drawing/2014/main" id="{EE0385A3-C814-42E3-B395-8E30342A00FD}"/>
                </a:ext>
              </a:extLst>
            </p:cNvPr>
            <p:cNvSpPr/>
            <p:nvPr/>
          </p:nvSpPr>
          <p:spPr>
            <a:xfrm>
              <a:off x="1287017" y="3542538"/>
              <a:ext cx="707390" cy="193675"/>
            </a:xfrm>
            <a:custGeom>
              <a:avLst/>
              <a:gdLst/>
              <a:ahLst/>
              <a:cxnLst/>
              <a:rect l="l" t="t" r="r" b="b"/>
              <a:pathLst>
                <a:path w="707389" h="193675">
                  <a:moveTo>
                    <a:pt x="633442" y="35440"/>
                  </a:moveTo>
                  <a:lnTo>
                    <a:pt x="0" y="174498"/>
                  </a:lnTo>
                  <a:lnTo>
                    <a:pt x="8000" y="193548"/>
                  </a:lnTo>
                  <a:lnTo>
                    <a:pt x="638523" y="54662"/>
                  </a:lnTo>
                  <a:lnTo>
                    <a:pt x="655686" y="39495"/>
                  </a:lnTo>
                  <a:lnTo>
                    <a:pt x="633442" y="35440"/>
                  </a:lnTo>
                  <a:close/>
                </a:path>
                <a:path w="707389" h="193675">
                  <a:moveTo>
                    <a:pt x="663254" y="40874"/>
                  </a:moveTo>
                  <a:lnTo>
                    <a:pt x="665861" y="48640"/>
                  </a:lnTo>
                  <a:lnTo>
                    <a:pt x="638523" y="54662"/>
                  </a:lnTo>
                  <a:lnTo>
                    <a:pt x="584834" y="102108"/>
                  </a:lnTo>
                  <a:lnTo>
                    <a:pt x="597534" y="106806"/>
                  </a:lnTo>
                  <a:lnTo>
                    <a:pt x="605408" y="111633"/>
                  </a:lnTo>
                  <a:lnTo>
                    <a:pt x="687113" y="43942"/>
                  </a:lnTo>
                  <a:lnTo>
                    <a:pt x="680084" y="43942"/>
                  </a:lnTo>
                  <a:lnTo>
                    <a:pt x="663254" y="40874"/>
                  </a:lnTo>
                  <a:close/>
                </a:path>
                <a:path w="707389" h="193675">
                  <a:moveTo>
                    <a:pt x="672211" y="24892"/>
                  </a:moveTo>
                  <a:lnTo>
                    <a:pt x="680084" y="43942"/>
                  </a:lnTo>
                  <a:lnTo>
                    <a:pt x="687113" y="43942"/>
                  </a:lnTo>
                  <a:lnTo>
                    <a:pt x="692784" y="39243"/>
                  </a:lnTo>
                  <a:lnTo>
                    <a:pt x="672211" y="24892"/>
                  </a:lnTo>
                  <a:close/>
                </a:path>
                <a:path w="707389" h="193675">
                  <a:moveTo>
                    <a:pt x="661166" y="34652"/>
                  </a:moveTo>
                  <a:lnTo>
                    <a:pt x="655686" y="39495"/>
                  </a:lnTo>
                  <a:lnTo>
                    <a:pt x="663254" y="40874"/>
                  </a:lnTo>
                  <a:lnTo>
                    <a:pt x="661166" y="34652"/>
                  </a:lnTo>
                  <a:close/>
                </a:path>
                <a:path w="707389" h="193675">
                  <a:moveTo>
                    <a:pt x="686434" y="24892"/>
                  </a:moveTo>
                  <a:lnTo>
                    <a:pt x="672211" y="24892"/>
                  </a:lnTo>
                  <a:lnTo>
                    <a:pt x="692784" y="39243"/>
                  </a:lnTo>
                  <a:lnTo>
                    <a:pt x="686434" y="24892"/>
                  </a:lnTo>
                  <a:close/>
                </a:path>
                <a:path w="707389" h="193675">
                  <a:moveTo>
                    <a:pt x="686434" y="24892"/>
                  </a:moveTo>
                  <a:lnTo>
                    <a:pt x="692784" y="39243"/>
                  </a:lnTo>
                  <a:lnTo>
                    <a:pt x="707136" y="29718"/>
                  </a:lnTo>
                  <a:lnTo>
                    <a:pt x="686434" y="24892"/>
                  </a:lnTo>
                  <a:close/>
                </a:path>
                <a:path w="707389" h="193675">
                  <a:moveTo>
                    <a:pt x="557783" y="0"/>
                  </a:moveTo>
                  <a:lnTo>
                    <a:pt x="549782" y="20193"/>
                  </a:lnTo>
                  <a:lnTo>
                    <a:pt x="633442" y="35440"/>
                  </a:lnTo>
                  <a:lnTo>
                    <a:pt x="659511" y="29718"/>
                  </a:lnTo>
                  <a:lnTo>
                    <a:pt x="666750" y="29718"/>
                  </a:lnTo>
                  <a:lnTo>
                    <a:pt x="672211" y="24892"/>
                  </a:lnTo>
                  <a:lnTo>
                    <a:pt x="686434" y="24892"/>
                  </a:lnTo>
                  <a:lnTo>
                    <a:pt x="557783" y="0"/>
                  </a:lnTo>
                  <a:close/>
                </a:path>
                <a:path w="707389" h="193675">
                  <a:moveTo>
                    <a:pt x="666750" y="29718"/>
                  </a:moveTo>
                  <a:lnTo>
                    <a:pt x="659511" y="29718"/>
                  </a:lnTo>
                  <a:lnTo>
                    <a:pt x="661166" y="34652"/>
                  </a:lnTo>
                  <a:lnTo>
                    <a:pt x="666750" y="29718"/>
                  </a:lnTo>
                  <a:close/>
                </a:path>
              </a:pathLst>
            </a:custGeom>
            <a:solidFill>
              <a:srgbClr val="1F1A17"/>
            </a:solidFill>
          </p:spPr>
          <p:txBody>
            <a:bodyPr wrap="square" lIns="0" tIns="0" rIns="0" bIns="0" rtlCol="0"/>
            <a:lstStyle/>
            <a:p>
              <a:endParaRPr/>
            </a:p>
          </p:txBody>
        </p:sp>
        <p:sp>
          <p:nvSpPr>
            <p:cNvPr id="18" name="object 20">
              <a:extLst>
                <a:ext uri="{FF2B5EF4-FFF2-40B4-BE49-F238E27FC236}">
                  <a16:creationId xmlns:a16="http://schemas.microsoft.com/office/drawing/2014/main" id="{28C798F2-BAE4-4277-930F-AEAEBF1EB6FC}"/>
                </a:ext>
              </a:extLst>
            </p:cNvPr>
            <p:cNvSpPr/>
            <p:nvPr/>
          </p:nvSpPr>
          <p:spPr>
            <a:xfrm>
              <a:off x="1287017" y="3572255"/>
              <a:ext cx="666115" cy="163830"/>
            </a:xfrm>
            <a:custGeom>
              <a:avLst/>
              <a:gdLst/>
              <a:ahLst/>
              <a:cxnLst/>
              <a:rect l="l" t="t" r="r" b="b"/>
              <a:pathLst>
                <a:path w="666114" h="163829">
                  <a:moveTo>
                    <a:pt x="665861" y="18923"/>
                  </a:moveTo>
                  <a:lnTo>
                    <a:pt x="8000" y="163830"/>
                  </a:lnTo>
                  <a:lnTo>
                    <a:pt x="0" y="144780"/>
                  </a:lnTo>
                  <a:lnTo>
                    <a:pt x="659511" y="0"/>
                  </a:lnTo>
                  <a:lnTo>
                    <a:pt x="665861" y="18923"/>
                  </a:lnTo>
                  <a:close/>
                </a:path>
              </a:pathLst>
            </a:custGeom>
            <a:ln w="25907">
              <a:solidFill>
                <a:srgbClr val="FF0000"/>
              </a:solidFill>
            </a:ln>
          </p:spPr>
          <p:txBody>
            <a:bodyPr wrap="square" lIns="0" tIns="0" rIns="0" bIns="0" rtlCol="0"/>
            <a:lstStyle/>
            <a:p>
              <a:endParaRPr/>
            </a:p>
          </p:txBody>
        </p:sp>
        <p:pic>
          <p:nvPicPr>
            <p:cNvPr id="19" name="object 21">
              <a:extLst>
                <a:ext uri="{FF2B5EF4-FFF2-40B4-BE49-F238E27FC236}">
                  <a16:creationId xmlns:a16="http://schemas.microsoft.com/office/drawing/2014/main" id="{CACCE117-54E3-4C5F-9033-1FE94C62AA80}"/>
                </a:ext>
              </a:extLst>
            </p:cNvPr>
            <p:cNvPicPr/>
            <p:nvPr/>
          </p:nvPicPr>
          <p:blipFill>
            <a:blip r:embed="rId7" cstate="print"/>
            <a:stretch>
              <a:fillRect/>
            </a:stretch>
          </p:blipFill>
          <p:spPr>
            <a:xfrm>
              <a:off x="1823846" y="3529583"/>
              <a:ext cx="183261" cy="137540"/>
            </a:xfrm>
            <a:prstGeom prst="rect">
              <a:avLst/>
            </a:prstGeom>
          </p:spPr>
        </p:pic>
        <p:sp>
          <p:nvSpPr>
            <p:cNvPr id="20" name="object 22">
              <a:extLst>
                <a:ext uri="{FF2B5EF4-FFF2-40B4-BE49-F238E27FC236}">
                  <a16:creationId xmlns:a16="http://schemas.microsoft.com/office/drawing/2014/main" id="{4A22E6D1-2532-48D8-9E81-5528F2F961FA}"/>
                </a:ext>
              </a:extLst>
            </p:cNvPr>
            <p:cNvSpPr/>
            <p:nvPr/>
          </p:nvSpPr>
          <p:spPr>
            <a:xfrm>
              <a:off x="1131569" y="2737865"/>
              <a:ext cx="1126490" cy="120650"/>
            </a:xfrm>
            <a:custGeom>
              <a:avLst/>
              <a:gdLst/>
              <a:ahLst/>
              <a:cxnLst/>
              <a:rect l="l" t="t" r="r" b="b"/>
              <a:pathLst>
                <a:path w="1126489" h="120650">
                  <a:moveTo>
                    <a:pt x="1078611" y="56815"/>
                  </a:moveTo>
                  <a:lnTo>
                    <a:pt x="1078611" y="62610"/>
                  </a:lnTo>
                  <a:lnTo>
                    <a:pt x="1061440" y="62760"/>
                  </a:lnTo>
                  <a:lnTo>
                    <a:pt x="976884" y="101472"/>
                  </a:lnTo>
                  <a:lnTo>
                    <a:pt x="991235" y="106171"/>
                  </a:lnTo>
                  <a:lnTo>
                    <a:pt x="997585" y="120395"/>
                  </a:lnTo>
                  <a:lnTo>
                    <a:pt x="1105535" y="62610"/>
                  </a:lnTo>
                  <a:lnTo>
                    <a:pt x="1092835" y="62610"/>
                  </a:lnTo>
                  <a:lnTo>
                    <a:pt x="1078611" y="56815"/>
                  </a:lnTo>
                  <a:close/>
                </a:path>
                <a:path w="1126489" h="120650">
                  <a:moveTo>
                    <a:pt x="1058143" y="48476"/>
                  </a:moveTo>
                  <a:lnTo>
                    <a:pt x="0" y="53085"/>
                  </a:lnTo>
                  <a:lnTo>
                    <a:pt x="0" y="72008"/>
                  </a:lnTo>
                  <a:lnTo>
                    <a:pt x="1061440" y="62760"/>
                  </a:lnTo>
                  <a:lnTo>
                    <a:pt x="1076396" y="55913"/>
                  </a:lnTo>
                  <a:lnTo>
                    <a:pt x="1058143" y="48476"/>
                  </a:lnTo>
                  <a:close/>
                </a:path>
                <a:path w="1126489" h="120650">
                  <a:moveTo>
                    <a:pt x="1092835" y="48386"/>
                  </a:moveTo>
                  <a:lnTo>
                    <a:pt x="1092835" y="62610"/>
                  </a:lnTo>
                  <a:lnTo>
                    <a:pt x="1105535" y="62610"/>
                  </a:lnTo>
                  <a:lnTo>
                    <a:pt x="1092835" y="48386"/>
                  </a:lnTo>
                  <a:close/>
                </a:path>
                <a:path w="1126489" h="120650">
                  <a:moveTo>
                    <a:pt x="1105535" y="48386"/>
                  </a:moveTo>
                  <a:lnTo>
                    <a:pt x="1092835" y="48386"/>
                  </a:lnTo>
                  <a:lnTo>
                    <a:pt x="1105535" y="62610"/>
                  </a:lnTo>
                  <a:lnTo>
                    <a:pt x="1105535" y="48386"/>
                  </a:lnTo>
                  <a:close/>
                </a:path>
                <a:path w="1126489" h="120650">
                  <a:moveTo>
                    <a:pt x="1105535" y="48386"/>
                  </a:moveTo>
                  <a:lnTo>
                    <a:pt x="1105535" y="62610"/>
                  </a:lnTo>
                  <a:lnTo>
                    <a:pt x="1126236" y="57784"/>
                  </a:lnTo>
                  <a:lnTo>
                    <a:pt x="1105535" y="48386"/>
                  </a:lnTo>
                  <a:close/>
                </a:path>
                <a:path w="1126489" h="120650">
                  <a:moveTo>
                    <a:pt x="1078611" y="54899"/>
                  </a:moveTo>
                  <a:lnTo>
                    <a:pt x="1076396" y="55913"/>
                  </a:lnTo>
                  <a:lnTo>
                    <a:pt x="1078611" y="56815"/>
                  </a:lnTo>
                  <a:lnTo>
                    <a:pt x="1078611" y="54899"/>
                  </a:lnTo>
                  <a:close/>
                </a:path>
                <a:path w="1126489" h="120650">
                  <a:moveTo>
                    <a:pt x="1092835" y="48386"/>
                  </a:moveTo>
                  <a:lnTo>
                    <a:pt x="1078611" y="48386"/>
                  </a:lnTo>
                  <a:lnTo>
                    <a:pt x="1078611" y="54899"/>
                  </a:lnTo>
                  <a:lnTo>
                    <a:pt x="1092835" y="48386"/>
                  </a:lnTo>
                  <a:close/>
                </a:path>
                <a:path w="1126489" h="120650">
                  <a:moveTo>
                    <a:pt x="997585" y="0"/>
                  </a:moveTo>
                  <a:lnTo>
                    <a:pt x="976884" y="15366"/>
                  </a:lnTo>
                  <a:lnTo>
                    <a:pt x="1058143" y="48476"/>
                  </a:lnTo>
                  <a:lnTo>
                    <a:pt x="1105535" y="48386"/>
                  </a:lnTo>
                  <a:lnTo>
                    <a:pt x="997585" y="0"/>
                  </a:lnTo>
                  <a:close/>
                </a:path>
              </a:pathLst>
            </a:custGeom>
            <a:solidFill>
              <a:srgbClr val="1F1A17"/>
            </a:solidFill>
          </p:spPr>
          <p:txBody>
            <a:bodyPr wrap="square" lIns="0" tIns="0" rIns="0" bIns="0" rtlCol="0"/>
            <a:lstStyle/>
            <a:p>
              <a:endParaRPr/>
            </a:p>
          </p:txBody>
        </p:sp>
        <p:sp>
          <p:nvSpPr>
            <p:cNvPr id="21" name="object 23">
              <a:extLst>
                <a:ext uri="{FF2B5EF4-FFF2-40B4-BE49-F238E27FC236}">
                  <a16:creationId xmlns:a16="http://schemas.microsoft.com/office/drawing/2014/main" id="{A9555955-E40C-484E-B493-F872EC0C838A}"/>
                </a:ext>
              </a:extLst>
            </p:cNvPr>
            <p:cNvSpPr/>
            <p:nvPr/>
          </p:nvSpPr>
          <p:spPr>
            <a:xfrm>
              <a:off x="1131569" y="2786252"/>
              <a:ext cx="1078865" cy="24130"/>
            </a:xfrm>
            <a:custGeom>
              <a:avLst/>
              <a:gdLst/>
              <a:ahLst/>
              <a:cxnLst/>
              <a:rect l="l" t="t" r="r" b="b"/>
              <a:pathLst>
                <a:path w="1078864" h="24130">
                  <a:moveTo>
                    <a:pt x="1078611" y="14224"/>
                  </a:moveTo>
                  <a:lnTo>
                    <a:pt x="0" y="23622"/>
                  </a:lnTo>
                  <a:lnTo>
                    <a:pt x="0" y="4699"/>
                  </a:lnTo>
                  <a:lnTo>
                    <a:pt x="1078611" y="0"/>
                  </a:lnTo>
                  <a:lnTo>
                    <a:pt x="1078611" y="14224"/>
                  </a:lnTo>
                  <a:close/>
                </a:path>
              </a:pathLst>
            </a:custGeom>
            <a:ln w="25908">
              <a:solidFill>
                <a:srgbClr val="FF0000"/>
              </a:solidFill>
            </a:ln>
          </p:spPr>
          <p:txBody>
            <a:bodyPr wrap="square" lIns="0" tIns="0" rIns="0" bIns="0" rtlCol="0"/>
            <a:lstStyle/>
            <a:p>
              <a:endParaRPr/>
            </a:p>
          </p:txBody>
        </p:sp>
        <p:pic>
          <p:nvPicPr>
            <p:cNvPr id="22" name="object 24">
              <a:extLst>
                <a:ext uri="{FF2B5EF4-FFF2-40B4-BE49-F238E27FC236}">
                  <a16:creationId xmlns:a16="http://schemas.microsoft.com/office/drawing/2014/main" id="{5B1066BB-5BD1-415A-A769-809EF845BD49}"/>
                </a:ext>
              </a:extLst>
            </p:cNvPr>
            <p:cNvPicPr/>
            <p:nvPr/>
          </p:nvPicPr>
          <p:blipFill>
            <a:blip r:embed="rId8" cstate="print"/>
            <a:stretch>
              <a:fillRect/>
            </a:stretch>
          </p:blipFill>
          <p:spPr>
            <a:xfrm>
              <a:off x="2095500" y="2724911"/>
              <a:ext cx="175260" cy="146304"/>
            </a:xfrm>
            <a:prstGeom prst="rect">
              <a:avLst/>
            </a:prstGeom>
          </p:spPr>
        </p:pic>
        <p:sp>
          <p:nvSpPr>
            <p:cNvPr id="23" name="object 25">
              <a:extLst>
                <a:ext uri="{FF2B5EF4-FFF2-40B4-BE49-F238E27FC236}">
                  <a16:creationId xmlns:a16="http://schemas.microsoft.com/office/drawing/2014/main" id="{9AC79EBF-D9A9-4183-B7FF-A3281F9D59C9}"/>
                </a:ext>
              </a:extLst>
            </p:cNvPr>
            <p:cNvSpPr/>
            <p:nvPr/>
          </p:nvSpPr>
          <p:spPr>
            <a:xfrm>
              <a:off x="2426208" y="1272539"/>
              <a:ext cx="116205" cy="1009015"/>
            </a:xfrm>
            <a:custGeom>
              <a:avLst/>
              <a:gdLst/>
              <a:ahLst/>
              <a:cxnLst/>
              <a:rect l="l" t="t" r="r" b="b"/>
              <a:pathLst>
                <a:path w="116205" h="1009014">
                  <a:moveTo>
                    <a:pt x="74168" y="0"/>
                  </a:moveTo>
                  <a:lnTo>
                    <a:pt x="53721" y="0"/>
                  </a:lnTo>
                  <a:lnTo>
                    <a:pt x="41148" y="0"/>
                  </a:lnTo>
                  <a:lnTo>
                    <a:pt x="41148" y="15367"/>
                  </a:lnTo>
                  <a:lnTo>
                    <a:pt x="61595" y="15367"/>
                  </a:lnTo>
                  <a:lnTo>
                    <a:pt x="74168" y="0"/>
                  </a:lnTo>
                  <a:close/>
                </a:path>
                <a:path w="116205" h="1009014">
                  <a:moveTo>
                    <a:pt x="115824" y="67945"/>
                  </a:moveTo>
                  <a:lnTo>
                    <a:pt x="109474" y="63246"/>
                  </a:lnTo>
                  <a:lnTo>
                    <a:pt x="101600" y="58420"/>
                  </a:lnTo>
                  <a:lnTo>
                    <a:pt x="101600" y="53721"/>
                  </a:lnTo>
                  <a:lnTo>
                    <a:pt x="88900" y="48895"/>
                  </a:lnTo>
                  <a:lnTo>
                    <a:pt x="88392" y="48895"/>
                  </a:lnTo>
                  <a:lnTo>
                    <a:pt x="88392" y="15367"/>
                  </a:lnTo>
                  <a:lnTo>
                    <a:pt x="88392" y="0"/>
                  </a:lnTo>
                  <a:lnTo>
                    <a:pt x="82130" y="0"/>
                  </a:lnTo>
                  <a:lnTo>
                    <a:pt x="82130" y="48895"/>
                  </a:lnTo>
                  <a:lnTo>
                    <a:pt x="68199" y="48895"/>
                  </a:lnTo>
                  <a:lnTo>
                    <a:pt x="53975" y="44196"/>
                  </a:lnTo>
                  <a:lnTo>
                    <a:pt x="53975" y="48895"/>
                  </a:lnTo>
                  <a:lnTo>
                    <a:pt x="53721" y="48895"/>
                  </a:lnTo>
                  <a:lnTo>
                    <a:pt x="53721" y="43561"/>
                  </a:lnTo>
                  <a:lnTo>
                    <a:pt x="61595" y="43561"/>
                  </a:lnTo>
                  <a:lnTo>
                    <a:pt x="74168" y="43561"/>
                  </a:lnTo>
                  <a:lnTo>
                    <a:pt x="82130" y="48895"/>
                  </a:lnTo>
                  <a:lnTo>
                    <a:pt x="82130" y="0"/>
                  </a:lnTo>
                  <a:lnTo>
                    <a:pt x="74168" y="0"/>
                  </a:lnTo>
                  <a:lnTo>
                    <a:pt x="74168" y="24765"/>
                  </a:lnTo>
                  <a:lnTo>
                    <a:pt x="61595" y="24765"/>
                  </a:lnTo>
                  <a:lnTo>
                    <a:pt x="53721" y="24765"/>
                  </a:lnTo>
                  <a:lnTo>
                    <a:pt x="41148" y="15367"/>
                  </a:lnTo>
                  <a:lnTo>
                    <a:pt x="41148" y="48895"/>
                  </a:lnTo>
                  <a:lnTo>
                    <a:pt x="26924" y="48895"/>
                  </a:lnTo>
                  <a:lnTo>
                    <a:pt x="20574" y="53721"/>
                  </a:lnTo>
                  <a:lnTo>
                    <a:pt x="14224" y="58420"/>
                  </a:lnTo>
                  <a:lnTo>
                    <a:pt x="7874" y="63246"/>
                  </a:lnTo>
                  <a:lnTo>
                    <a:pt x="0" y="67945"/>
                  </a:lnTo>
                  <a:lnTo>
                    <a:pt x="0" y="72771"/>
                  </a:lnTo>
                  <a:lnTo>
                    <a:pt x="0" y="1008888"/>
                  </a:lnTo>
                  <a:lnTo>
                    <a:pt x="26924" y="1008888"/>
                  </a:lnTo>
                  <a:lnTo>
                    <a:pt x="26924" y="78740"/>
                  </a:lnTo>
                  <a:lnTo>
                    <a:pt x="26924" y="72771"/>
                  </a:lnTo>
                  <a:lnTo>
                    <a:pt x="41275" y="72771"/>
                  </a:lnTo>
                  <a:lnTo>
                    <a:pt x="41275" y="67945"/>
                  </a:lnTo>
                  <a:lnTo>
                    <a:pt x="82550" y="67945"/>
                  </a:lnTo>
                  <a:lnTo>
                    <a:pt x="82550" y="72771"/>
                  </a:lnTo>
                  <a:lnTo>
                    <a:pt x="88900" y="72771"/>
                  </a:lnTo>
                  <a:lnTo>
                    <a:pt x="88900" y="256032"/>
                  </a:lnTo>
                  <a:lnTo>
                    <a:pt x="54864" y="256032"/>
                  </a:lnTo>
                  <a:lnTo>
                    <a:pt x="54864" y="277368"/>
                  </a:lnTo>
                  <a:lnTo>
                    <a:pt x="88900" y="277368"/>
                  </a:lnTo>
                  <a:lnTo>
                    <a:pt x="88900" y="315468"/>
                  </a:lnTo>
                  <a:lnTo>
                    <a:pt x="54864" y="315468"/>
                  </a:lnTo>
                  <a:lnTo>
                    <a:pt x="54864" y="333756"/>
                  </a:lnTo>
                  <a:lnTo>
                    <a:pt x="88900" y="333756"/>
                  </a:lnTo>
                  <a:lnTo>
                    <a:pt x="88900" y="359664"/>
                  </a:lnTo>
                  <a:lnTo>
                    <a:pt x="54864" y="359664"/>
                  </a:lnTo>
                  <a:lnTo>
                    <a:pt x="54864" y="377952"/>
                  </a:lnTo>
                  <a:lnTo>
                    <a:pt x="88900" y="377952"/>
                  </a:lnTo>
                  <a:lnTo>
                    <a:pt x="88900" y="406908"/>
                  </a:lnTo>
                  <a:lnTo>
                    <a:pt x="54864" y="406908"/>
                  </a:lnTo>
                  <a:lnTo>
                    <a:pt x="54864" y="431292"/>
                  </a:lnTo>
                  <a:lnTo>
                    <a:pt x="88900" y="431292"/>
                  </a:lnTo>
                  <a:lnTo>
                    <a:pt x="88900" y="460248"/>
                  </a:lnTo>
                  <a:lnTo>
                    <a:pt x="54864" y="460248"/>
                  </a:lnTo>
                  <a:lnTo>
                    <a:pt x="54864" y="480060"/>
                  </a:lnTo>
                  <a:lnTo>
                    <a:pt x="88900" y="480060"/>
                  </a:lnTo>
                  <a:lnTo>
                    <a:pt x="88900" y="509016"/>
                  </a:lnTo>
                  <a:lnTo>
                    <a:pt x="54864" y="509016"/>
                  </a:lnTo>
                  <a:lnTo>
                    <a:pt x="54864" y="533400"/>
                  </a:lnTo>
                  <a:lnTo>
                    <a:pt x="88900" y="533400"/>
                  </a:lnTo>
                  <a:lnTo>
                    <a:pt x="88900" y="566928"/>
                  </a:lnTo>
                  <a:lnTo>
                    <a:pt x="54864" y="566928"/>
                  </a:lnTo>
                  <a:lnTo>
                    <a:pt x="54864" y="591312"/>
                  </a:lnTo>
                  <a:lnTo>
                    <a:pt x="88900" y="591312"/>
                  </a:lnTo>
                  <a:lnTo>
                    <a:pt x="88900" y="621792"/>
                  </a:lnTo>
                  <a:lnTo>
                    <a:pt x="54864" y="621792"/>
                  </a:lnTo>
                  <a:lnTo>
                    <a:pt x="54864" y="640080"/>
                  </a:lnTo>
                  <a:lnTo>
                    <a:pt x="88900" y="640080"/>
                  </a:lnTo>
                  <a:lnTo>
                    <a:pt x="88900" y="679704"/>
                  </a:lnTo>
                  <a:lnTo>
                    <a:pt x="54864" y="679704"/>
                  </a:lnTo>
                  <a:lnTo>
                    <a:pt x="54864" y="697992"/>
                  </a:lnTo>
                  <a:lnTo>
                    <a:pt x="88900" y="697992"/>
                  </a:lnTo>
                  <a:lnTo>
                    <a:pt x="88900" y="726960"/>
                  </a:lnTo>
                  <a:lnTo>
                    <a:pt x="54864" y="726960"/>
                  </a:lnTo>
                  <a:lnTo>
                    <a:pt x="54864" y="751332"/>
                  </a:lnTo>
                  <a:lnTo>
                    <a:pt x="88900" y="751332"/>
                  </a:lnTo>
                  <a:lnTo>
                    <a:pt x="88900" y="784860"/>
                  </a:lnTo>
                  <a:lnTo>
                    <a:pt x="54864" y="784860"/>
                  </a:lnTo>
                  <a:lnTo>
                    <a:pt x="54864" y="810768"/>
                  </a:lnTo>
                  <a:lnTo>
                    <a:pt x="88900" y="810768"/>
                  </a:lnTo>
                  <a:lnTo>
                    <a:pt x="88900" y="829068"/>
                  </a:lnTo>
                  <a:lnTo>
                    <a:pt x="54864" y="829068"/>
                  </a:lnTo>
                  <a:lnTo>
                    <a:pt x="54864" y="853440"/>
                  </a:lnTo>
                  <a:lnTo>
                    <a:pt x="88900" y="853440"/>
                  </a:lnTo>
                  <a:lnTo>
                    <a:pt x="88900" y="888492"/>
                  </a:lnTo>
                  <a:lnTo>
                    <a:pt x="54864" y="888492"/>
                  </a:lnTo>
                  <a:lnTo>
                    <a:pt x="54864" y="911352"/>
                  </a:lnTo>
                  <a:lnTo>
                    <a:pt x="88900" y="911352"/>
                  </a:lnTo>
                  <a:lnTo>
                    <a:pt x="88900" y="946404"/>
                  </a:lnTo>
                  <a:lnTo>
                    <a:pt x="54864" y="946404"/>
                  </a:lnTo>
                  <a:lnTo>
                    <a:pt x="54864" y="964692"/>
                  </a:lnTo>
                  <a:lnTo>
                    <a:pt x="88900" y="964692"/>
                  </a:lnTo>
                  <a:lnTo>
                    <a:pt x="88900" y="1008888"/>
                  </a:lnTo>
                  <a:lnTo>
                    <a:pt x="115824" y="1008888"/>
                  </a:lnTo>
                  <a:lnTo>
                    <a:pt x="115824" y="67945"/>
                  </a:lnTo>
                  <a:close/>
                </a:path>
              </a:pathLst>
            </a:custGeom>
            <a:solidFill>
              <a:srgbClr val="1F1A17"/>
            </a:solidFill>
          </p:spPr>
          <p:txBody>
            <a:bodyPr wrap="square" lIns="0" tIns="0" rIns="0" bIns="0" rtlCol="0"/>
            <a:lstStyle/>
            <a:p>
              <a:endParaRPr/>
            </a:p>
          </p:txBody>
        </p:sp>
        <p:pic>
          <p:nvPicPr>
            <p:cNvPr id="24" name="object 26">
              <a:extLst>
                <a:ext uri="{FF2B5EF4-FFF2-40B4-BE49-F238E27FC236}">
                  <a16:creationId xmlns:a16="http://schemas.microsoft.com/office/drawing/2014/main" id="{E1326538-7820-4D07-B4E2-0F74A51A6C33}"/>
                </a:ext>
              </a:extLst>
            </p:cNvPr>
            <p:cNvPicPr/>
            <p:nvPr/>
          </p:nvPicPr>
          <p:blipFill>
            <a:blip r:embed="rId9" cstate="print"/>
            <a:stretch>
              <a:fillRect/>
            </a:stretch>
          </p:blipFill>
          <p:spPr>
            <a:xfrm>
              <a:off x="2433827" y="2474975"/>
              <a:ext cx="102108" cy="213360"/>
            </a:xfrm>
            <a:prstGeom prst="rect">
              <a:avLst/>
            </a:prstGeom>
          </p:spPr>
        </p:pic>
        <p:sp>
          <p:nvSpPr>
            <p:cNvPr id="25" name="object 27">
              <a:extLst>
                <a:ext uri="{FF2B5EF4-FFF2-40B4-BE49-F238E27FC236}">
                  <a16:creationId xmlns:a16="http://schemas.microsoft.com/office/drawing/2014/main" id="{A5A4FC73-85E6-48DB-9B83-1EC7541F570B}"/>
                </a:ext>
              </a:extLst>
            </p:cNvPr>
            <p:cNvSpPr/>
            <p:nvPr/>
          </p:nvSpPr>
          <p:spPr>
            <a:xfrm>
              <a:off x="1295399" y="4361688"/>
              <a:ext cx="2636520" cy="86995"/>
            </a:xfrm>
            <a:custGeom>
              <a:avLst/>
              <a:gdLst/>
              <a:ahLst/>
              <a:cxnLst/>
              <a:rect l="l" t="t" r="r" b="b"/>
              <a:pathLst>
                <a:path w="2636520" h="86995">
                  <a:moveTo>
                    <a:pt x="0" y="72593"/>
                  </a:moveTo>
                  <a:lnTo>
                    <a:pt x="0" y="86868"/>
                  </a:lnTo>
                  <a:lnTo>
                    <a:pt x="12700" y="86868"/>
                  </a:lnTo>
                  <a:lnTo>
                    <a:pt x="0" y="72593"/>
                  </a:lnTo>
                  <a:close/>
                </a:path>
                <a:path w="2636520" h="86995">
                  <a:moveTo>
                    <a:pt x="0" y="9525"/>
                  </a:moveTo>
                  <a:lnTo>
                    <a:pt x="0" y="72593"/>
                  </a:lnTo>
                  <a:lnTo>
                    <a:pt x="12700" y="86868"/>
                  </a:lnTo>
                  <a:lnTo>
                    <a:pt x="12700" y="63068"/>
                  </a:lnTo>
                  <a:lnTo>
                    <a:pt x="26924" y="63068"/>
                  </a:lnTo>
                  <a:lnTo>
                    <a:pt x="26924" y="19037"/>
                  </a:lnTo>
                  <a:lnTo>
                    <a:pt x="12700" y="19037"/>
                  </a:lnTo>
                  <a:lnTo>
                    <a:pt x="0" y="9525"/>
                  </a:lnTo>
                  <a:close/>
                </a:path>
                <a:path w="2636520" h="86995">
                  <a:moveTo>
                    <a:pt x="2609596" y="63068"/>
                  </a:moveTo>
                  <a:lnTo>
                    <a:pt x="26924" y="63068"/>
                  </a:lnTo>
                  <a:lnTo>
                    <a:pt x="26924" y="72593"/>
                  </a:lnTo>
                  <a:lnTo>
                    <a:pt x="12700" y="86868"/>
                  </a:lnTo>
                  <a:lnTo>
                    <a:pt x="2623820" y="86868"/>
                  </a:lnTo>
                  <a:lnTo>
                    <a:pt x="2636520" y="72593"/>
                  </a:lnTo>
                  <a:lnTo>
                    <a:pt x="2609596" y="72593"/>
                  </a:lnTo>
                  <a:lnTo>
                    <a:pt x="2609596" y="63068"/>
                  </a:lnTo>
                  <a:close/>
                </a:path>
                <a:path w="2636520" h="86995">
                  <a:moveTo>
                    <a:pt x="2636520" y="72593"/>
                  </a:moveTo>
                  <a:lnTo>
                    <a:pt x="2623820" y="86868"/>
                  </a:lnTo>
                  <a:lnTo>
                    <a:pt x="2636520" y="86868"/>
                  </a:lnTo>
                  <a:lnTo>
                    <a:pt x="2636520" y="72593"/>
                  </a:lnTo>
                  <a:close/>
                </a:path>
                <a:path w="2636520" h="86995">
                  <a:moveTo>
                    <a:pt x="2623820" y="0"/>
                  </a:moveTo>
                  <a:lnTo>
                    <a:pt x="2623820" y="19037"/>
                  </a:lnTo>
                  <a:lnTo>
                    <a:pt x="2609596" y="19037"/>
                  </a:lnTo>
                  <a:lnTo>
                    <a:pt x="2609596" y="63068"/>
                  </a:lnTo>
                  <a:lnTo>
                    <a:pt x="2623820" y="63068"/>
                  </a:lnTo>
                  <a:lnTo>
                    <a:pt x="2636520" y="72593"/>
                  </a:lnTo>
                  <a:lnTo>
                    <a:pt x="2636520" y="9525"/>
                  </a:lnTo>
                  <a:lnTo>
                    <a:pt x="2623820" y="0"/>
                  </a:lnTo>
                  <a:close/>
                </a:path>
                <a:path w="2636520" h="86995">
                  <a:moveTo>
                    <a:pt x="2623820" y="0"/>
                  </a:moveTo>
                  <a:lnTo>
                    <a:pt x="12700" y="0"/>
                  </a:lnTo>
                  <a:lnTo>
                    <a:pt x="0" y="9525"/>
                  </a:lnTo>
                  <a:lnTo>
                    <a:pt x="26924" y="9525"/>
                  </a:lnTo>
                  <a:lnTo>
                    <a:pt x="26924" y="19037"/>
                  </a:lnTo>
                  <a:lnTo>
                    <a:pt x="2609596" y="19037"/>
                  </a:lnTo>
                  <a:lnTo>
                    <a:pt x="2609596" y="9525"/>
                  </a:lnTo>
                  <a:lnTo>
                    <a:pt x="2623820" y="0"/>
                  </a:lnTo>
                  <a:close/>
                </a:path>
                <a:path w="2636520" h="86995">
                  <a:moveTo>
                    <a:pt x="12700" y="0"/>
                  </a:moveTo>
                  <a:lnTo>
                    <a:pt x="0" y="0"/>
                  </a:lnTo>
                  <a:lnTo>
                    <a:pt x="0" y="9525"/>
                  </a:lnTo>
                  <a:lnTo>
                    <a:pt x="12700" y="0"/>
                  </a:lnTo>
                  <a:close/>
                </a:path>
                <a:path w="2636520" h="86995">
                  <a:moveTo>
                    <a:pt x="2636520" y="0"/>
                  </a:moveTo>
                  <a:lnTo>
                    <a:pt x="2623820" y="0"/>
                  </a:lnTo>
                  <a:lnTo>
                    <a:pt x="2636520" y="9525"/>
                  </a:lnTo>
                  <a:lnTo>
                    <a:pt x="2636520" y="0"/>
                  </a:lnTo>
                  <a:close/>
                </a:path>
              </a:pathLst>
            </a:custGeom>
            <a:solidFill>
              <a:srgbClr val="000000"/>
            </a:solidFill>
          </p:spPr>
          <p:txBody>
            <a:bodyPr wrap="square" lIns="0" tIns="0" rIns="0" bIns="0" rtlCol="0"/>
            <a:lstStyle/>
            <a:p>
              <a:endParaRPr/>
            </a:p>
          </p:txBody>
        </p:sp>
        <p:sp>
          <p:nvSpPr>
            <p:cNvPr id="26" name="object 28">
              <a:extLst>
                <a:ext uri="{FF2B5EF4-FFF2-40B4-BE49-F238E27FC236}">
                  <a16:creationId xmlns:a16="http://schemas.microsoft.com/office/drawing/2014/main" id="{37972E7A-4DCB-47D1-8254-22CCBB6B501B}"/>
                </a:ext>
              </a:extLst>
            </p:cNvPr>
            <p:cNvSpPr/>
            <p:nvPr/>
          </p:nvSpPr>
          <p:spPr>
            <a:xfrm>
              <a:off x="1308099" y="4424756"/>
              <a:ext cx="2623820" cy="24130"/>
            </a:xfrm>
            <a:custGeom>
              <a:avLst/>
              <a:gdLst/>
              <a:ahLst/>
              <a:cxnLst/>
              <a:rect l="l" t="t" r="r" b="b"/>
              <a:pathLst>
                <a:path w="2623820" h="24129">
                  <a:moveTo>
                    <a:pt x="-4572" y="11899"/>
                  </a:moveTo>
                  <a:lnTo>
                    <a:pt x="2628392" y="11899"/>
                  </a:lnTo>
                </a:path>
              </a:pathLst>
            </a:custGeom>
            <a:ln w="32943">
              <a:solidFill>
                <a:srgbClr val="000000"/>
              </a:solidFill>
            </a:ln>
          </p:spPr>
          <p:txBody>
            <a:bodyPr wrap="square" lIns="0" tIns="0" rIns="0" bIns="0" rtlCol="0"/>
            <a:lstStyle/>
            <a:p>
              <a:endParaRPr/>
            </a:p>
          </p:txBody>
        </p:sp>
        <p:sp>
          <p:nvSpPr>
            <p:cNvPr id="27" name="object 29">
              <a:extLst>
                <a:ext uri="{FF2B5EF4-FFF2-40B4-BE49-F238E27FC236}">
                  <a16:creationId xmlns:a16="http://schemas.microsoft.com/office/drawing/2014/main" id="{F23383D1-E66B-4DB5-B08E-2E5307D5D450}"/>
                </a:ext>
              </a:extLst>
            </p:cNvPr>
            <p:cNvSpPr/>
            <p:nvPr/>
          </p:nvSpPr>
          <p:spPr>
            <a:xfrm>
              <a:off x="3904995" y="4361688"/>
              <a:ext cx="27305" cy="86995"/>
            </a:xfrm>
            <a:custGeom>
              <a:avLst/>
              <a:gdLst/>
              <a:ahLst/>
              <a:cxnLst/>
              <a:rect l="l" t="t" r="r" b="b"/>
              <a:pathLst>
                <a:path w="27304" h="86995">
                  <a:moveTo>
                    <a:pt x="26924" y="72593"/>
                  </a:moveTo>
                  <a:lnTo>
                    <a:pt x="26924" y="86868"/>
                  </a:lnTo>
                  <a:lnTo>
                    <a:pt x="14224" y="86868"/>
                  </a:lnTo>
                  <a:lnTo>
                    <a:pt x="26924" y="72593"/>
                  </a:lnTo>
                  <a:close/>
                </a:path>
                <a:path w="27304" h="86995">
                  <a:moveTo>
                    <a:pt x="14224" y="0"/>
                  </a:moveTo>
                  <a:lnTo>
                    <a:pt x="26924" y="9525"/>
                  </a:lnTo>
                  <a:lnTo>
                    <a:pt x="26924" y="72593"/>
                  </a:lnTo>
                  <a:lnTo>
                    <a:pt x="0" y="72593"/>
                  </a:lnTo>
                  <a:lnTo>
                    <a:pt x="0" y="9525"/>
                  </a:lnTo>
                  <a:lnTo>
                    <a:pt x="14224" y="0"/>
                  </a:lnTo>
                  <a:close/>
                </a:path>
                <a:path w="27304" h="86995">
                  <a:moveTo>
                    <a:pt x="14224" y="0"/>
                  </a:moveTo>
                  <a:lnTo>
                    <a:pt x="26924" y="0"/>
                  </a:lnTo>
                  <a:lnTo>
                    <a:pt x="26924" y="9525"/>
                  </a:lnTo>
                  <a:lnTo>
                    <a:pt x="14224" y="0"/>
                  </a:lnTo>
                  <a:close/>
                </a:path>
              </a:pathLst>
            </a:custGeom>
            <a:ln w="9144">
              <a:solidFill>
                <a:srgbClr val="000000"/>
              </a:solidFill>
            </a:ln>
          </p:spPr>
          <p:txBody>
            <a:bodyPr wrap="square" lIns="0" tIns="0" rIns="0" bIns="0" rtlCol="0"/>
            <a:lstStyle/>
            <a:p>
              <a:endParaRPr/>
            </a:p>
          </p:txBody>
        </p:sp>
        <p:sp>
          <p:nvSpPr>
            <p:cNvPr id="28" name="object 30">
              <a:extLst>
                <a:ext uri="{FF2B5EF4-FFF2-40B4-BE49-F238E27FC236}">
                  <a16:creationId xmlns:a16="http://schemas.microsoft.com/office/drawing/2014/main" id="{3E4E8904-7E37-45D9-BFD2-B22A66179833}"/>
                </a:ext>
              </a:extLst>
            </p:cNvPr>
            <p:cNvSpPr/>
            <p:nvPr/>
          </p:nvSpPr>
          <p:spPr>
            <a:xfrm>
              <a:off x="1295399" y="4361688"/>
              <a:ext cx="2623820" cy="19050"/>
            </a:xfrm>
            <a:custGeom>
              <a:avLst/>
              <a:gdLst/>
              <a:ahLst/>
              <a:cxnLst/>
              <a:rect l="l" t="t" r="r" b="b"/>
              <a:pathLst>
                <a:path w="2623820" h="19050">
                  <a:moveTo>
                    <a:pt x="-4572" y="9518"/>
                  </a:moveTo>
                  <a:lnTo>
                    <a:pt x="2628392" y="9518"/>
                  </a:lnTo>
                </a:path>
              </a:pathLst>
            </a:custGeom>
            <a:ln w="28181">
              <a:solidFill>
                <a:srgbClr val="000000"/>
              </a:solidFill>
            </a:ln>
          </p:spPr>
          <p:txBody>
            <a:bodyPr wrap="square" lIns="0" tIns="0" rIns="0" bIns="0" rtlCol="0"/>
            <a:lstStyle/>
            <a:p>
              <a:endParaRPr/>
            </a:p>
          </p:txBody>
        </p:sp>
        <p:sp>
          <p:nvSpPr>
            <p:cNvPr id="29" name="object 31">
              <a:extLst>
                <a:ext uri="{FF2B5EF4-FFF2-40B4-BE49-F238E27FC236}">
                  <a16:creationId xmlns:a16="http://schemas.microsoft.com/office/drawing/2014/main" id="{8FBCCA86-DDD5-469F-8B58-016964777CDB}"/>
                </a:ext>
              </a:extLst>
            </p:cNvPr>
            <p:cNvSpPr/>
            <p:nvPr/>
          </p:nvSpPr>
          <p:spPr>
            <a:xfrm>
              <a:off x="1295399" y="4361688"/>
              <a:ext cx="27305" cy="86995"/>
            </a:xfrm>
            <a:custGeom>
              <a:avLst/>
              <a:gdLst/>
              <a:ahLst/>
              <a:cxnLst/>
              <a:rect l="l" t="t" r="r" b="b"/>
              <a:pathLst>
                <a:path w="27305" h="86995">
                  <a:moveTo>
                    <a:pt x="0" y="9525"/>
                  </a:moveTo>
                  <a:lnTo>
                    <a:pt x="0" y="0"/>
                  </a:lnTo>
                  <a:lnTo>
                    <a:pt x="12700" y="0"/>
                  </a:lnTo>
                  <a:lnTo>
                    <a:pt x="0" y="9525"/>
                  </a:lnTo>
                  <a:close/>
                </a:path>
                <a:path w="27305" h="86995">
                  <a:moveTo>
                    <a:pt x="12700" y="86868"/>
                  </a:moveTo>
                  <a:lnTo>
                    <a:pt x="0" y="72593"/>
                  </a:lnTo>
                  <a:lnTo>
                    <a:pt x="0" y="9525"/>
                  </a:lnTo>
                  <a:lnTo>
                    <a:pt x="26924" y="9525"/>
                  </a:lnTo>
                  <a:lnTo>
                    <a:pt x="26924" y="72593"/>
                  </a:lnTo>
                  <a:lnTo>
                    <a:pt x="12700" y="86868"/>
                  </a:lnTo>
                  <a:close/>
                </a:path>
                <a:path w="27305" h="86995">
                  <a:moveTo>
                    <a:pt x="12700" y="86868"/>
                  </a:moveTo>
                  <a:lnTo>
                    <a:pt x="0" y="86868"/>
                  </a:lnTo>
                  <a:lnTo>
                    <a:pt x="0" y="72593"/>
                  </a:lnTo>
                  <a:lnTo>
                    <a:pt x="12700" y="86868"/>
                  </a:lnTo>
                  <a:close/>
                </a:path>
              </a:pathLst>
            </a:custGeom>
            <a:ln w="9144">
              <a:solidFill>
                <a:srgbClr val="000000"/>
              </a:solidFill>
            </a:ln>
          </p:spPr>
          <p:txBody>
            <a:bodyPr wrap="square" lIns="0" tIns="0" rIns="0" bIns="0" rtlCol="0"/>
            <a:lstStyle/>
            <a:p>
              <a:endParaRPr/>
            </a:p>
          </p:txBody>
        </p:sp>
        <p:pic>
          <p:nvPicPr>
            <p:cNvPr id="30" name="object 32">
              <a:extLst>
                <a:ext uri="{FF2B5EF4-FFF2-40B4-BE49-F238E27FC236}">
                  <a16:creationId xmlns:a16="http://schemas.microsoft.com/office/drawing/2014/main" id="{399A2866-1920-45C6-BE0E-7CBF07BC904C}"/>
                </a:ext>
              </a:extLst>
            </p:cNvPr>
            <p:cNvPicPr/>
            <p:nvPr/>
          </p:nvPicPr>
          <p:blipFill>
            <a:blip r:embed="rId10" cstate="print"/>
            <a:stretch>
              <a:fillRect/>
            </a:stretch>
          </p:blipFill>
          <p:spPr>
            <a:xfrm>
              <a:off x="1514855" y="1879091"/>
              <a:ext cx="4780788" cy="2506980"/>
            </a:xfrm>
            <a:prstGeom prst="rect">
              <a:avLst/>
            </a:prstGeom>
          </p:spPr>
        </p:pic>
        <p:sp>
          <p:nvSpPr>
            <p:cNvPr id="31" name="object 33">
              <a:extLst>
                <a:ext uri="{FF2B5EF4-FFF2-40B4-BE49-F238E27FC236}">
                  <a16:creationId xmlns:a16="http://schemas.microsoft.com/office/drawing/2014/main" id="{1938A0B2-9D5B-4F23-8169-9786B190CF5B}"/>
                </a:ext>
              </a:extLst>
            </p:cNvPr>
            <p:cNvSpPr/>
            <p:nvPr/>
          </p:nvSpPr>
          <p:spPr>
            <a:xfrm>
              <a:off x="3753866" y="3019297"/>
              <a:ext cx="2508885" cy="891540"/>
            </a:xfrm>
            <a:custGeom>
              <a:avLst/>
              <a:gdLst/>
              <a:ahLst/>
              <a:cxnLst/>
              <a:rect l="l" t="t" r="r" b="b"/>
              <a:pathLst>
                <a:path w="2508885" h="891539">
                  <a:moveTo>
                    <a:pt x="2508377" y="886345"/>
                  </a:moveTo>
                  <a:lnTo>
                    <a:pt x="2487803" y="891095"/>
                  </a:lnTo>
                  <a:lnTo>
                    <a:pt x="0" y="18922"/>
                  </a:lnTo>
                  <a:lnTo>
                    <a:pt x="12700" y="0"/>
                  </a:lnTo>
                  <a:lnTo>
                    <a:pt x="2502027" y="872058"/>
                  </a:lnTo>
                  <a:lnTo>
                    <a:pt x="2508377" y="886345"/>
                  </a:lnTo>
                  <a:close/>
                </a:path>
              </a:pathLst>
            </a:custGeom>
            <a:ln w="9144">
              <a:solidFill>
                <a:srgbClr val="000000"/>
              </a:solidFill>
            </a:ln>
          </p:spPr>
          <p:txBody>
            <a:bodyPr wrap="square" lIns="0" tIns="0" rIns="0" bIns="0" rtlCol="0"/>
            <a:lstStyle/>
            <a:p>
              <a:endParaRPr/>
            </a:p>
          </p:txBody>
        </p:sp>
        <p:pic>
          <p:nvPicPr>
            <p:cNvPr id="32" name="object 34">
              <a:extLst>
                <a:ext uri="{FF2B5EF4-FFF2-40B4-BE49-F238E27FC236}">
                  <a16:creationId xmlns:a16="http://schemas.microsoft.com/office/drawing/2014/main" id="{C4AC031B-5497-4E78-A86B-12F4D0013A41}"/>
                </a:ext>
              </a:extLst>
            </p:cNvPr>
            <p:cNvPicPr/>
            <p:nvPr/>
          </p:nvPicPr>
          <p:blipFill>
            <a:blip r:embed="rId11" cstate="print"/>
            <a:stretch>
              <a:fillRect/>
            </a:stretch>
          </p:blipFill>
          <p:spPr>
            <a:xfrm>
              <a:off x="6230747" y="3842766"/>
              <a:ext cx="69469" cy="76962"/>
            </a:xfrm>
            <a:prstGeom prst="rect">
              <a:avLst/>
            </a:prstGeom>
          </p:spPr>
        </p:pic>
        <p:sp>
          <p:nvSpPr>
            <p:cNvPr id="33" name="object 35">
              <a:extLst>
                <a:ext uri="{FF2B5EF4-FFF2-40B4-BE49-F238E27FC236}">
                  <a16:creationId xmlns:a16="http://schemas.microsoft.com/office/drawing/2014/main" id="{04A515D0-B449-422E-B97A-D10A752C9740}"/>
                </a:ext>
              </a:extLst>
            </p:cNvPr>
            <p:cNvSpPr/>
            <p:nvPr/>
          </p:nvSpPr>
          <p:spPr>
            <a:xfrm>
              <a:off x="3766566" y="2984754"/>
              <a:ext cx="2516505" cy="882015"/>
            </a:xfrm>
            <a:custGeom>
              <a:avLst/>
              <a:gdLst/>
              <a:ahLst/>
              <a:cxnLst/>
              <a:rect l="l" t="t" r="r" b="b"/>
              <a:pathLst>
                <a:path w="2516504" h="882014">
                  <a:moveTo>
                    <a:pt x="0" y="4698"/>
                  </a:moveTo>
                  <a:lnTo>
                    <a:pt x="20700" y="0"/>
                  </a:lnTo>
                  <a:lnTo>
                    <a:pt x="2516378" y="862583"/>
                  </a:lnTo>
                  <a:lnTo>
                    <a:pt x="2502027" y="881633"/>
                  </a:lnTo>
                  <a:lnTo>
                    <a:pt x="6350" y="14223"/>
                  </a:lnTo>
                  <a:lnTo>
                    <a:pt x="0" y="4698"/>
                  </a:lnTo>
                  <a:close/>
                </a:path>
              </a:pathLst>
            </a:custGeom>
            <a:ln w="9144">
              <a:solidFill>
                <a:srgbClr val="000000"/>
              </a:solidFill>
            </a:ln>
          </p:spPr>
          <p:txBody>
            <a:bodyPr wrap="square" lIns="0" tIns="0" rIns="0" bIns="0" rtlCol="0"/>
            <a:lstStyle/>
            <a:p>
              <a:endParaRPr/>
            </a:p>
          </p:txBody>
        </p:sp>
        <p:pic>
          <p:nvPicPr>
            <p:cNvPr id="34" name="object 36">
              <a:extLst>
                <a:ext uri="{FF2B5EF4-FFF2-40B4-BE49-F238E27FC236}">
                  <a16:creationId xmlns:a16="http://schemas.microsoft.com/office/drawing/2014/main" id="{5F155A17-3F17-45D1-9039-15A82F9712F1}"/>
                </a:ext>
              </a:extLst>
            </p:cNvPr>
            <p:cNvPicPr/>
            <p:nvPr/>
          </p:nvPicPr>
          <p:blipFill>
            <a:blip r:embed="rId12" cstate="print"/>
            <a:stretch>
              <a:fillRect/>
            </a:stretch>
          </p:blipFill>
          <p:spPr>
            <a:xfrm>
              <a:off x="3701669" y="2873120"/>
              <a:ext cx="102870" cy="130429"/>
            </a:xfrm>
            <a:prstGeom prst="rect">
              <a:avLst/>
            </a:prstGeom>
          </p:spPr>
        </p:pic>
        <p:sp>
          <p:nvSpPr>
            <p:cNvPr id="35" name="object 37">
              <a:extLst>
                <a:ext uri="{FF2B5EF4-FFF2-40B4-BE49-F238E27FC236}">
                  <a16:creationId xmlns:a16="http://schemas.microsoft.com/office/drawing/2014/main" id="{14C45E08-10FF-4672-8A68-9577CE0F713C}"/>
                </a:ext>
              </a:extLst>
            </p:cNvPr>
            <p:cNvSpPr/>
            <p:nvPr/>
          </p:nvSpPr>
          <p:spPr>
            <a:xfrm>
              <a:off x="3136391" y="2694431"/>
              <a:ext cx="582930" cy="203835"/>
            </a:xfrm>
            <a:custGeom>
              <a:avLst/>
              <a:gdLst/>
              <a:ahLst/>
              <a:cxnLst/>
              <a:rect l="l" t="t" r="r" b="b"/>
              <a:pathLst>
                <a:path w="582929" h="203835">
                  <a:moveTo>
                    <a:pt x="134873" y="28575"/>
                  </a:moveTo>
                  <a:lnTo>
                    <a:pt x="142874" y="28575"/>
                  </a:lnTo>
                  <a:lnTo>
                    <a:pt x="582548" y="183261"/>
                  </a:lnTo>
                  <a:lnTo>
                    <a:pt x="569848" y="203454"/>
                  </a:lnTo>
                  <a:lnTo>
                    <a:pt x="128523" y="47625"/>
                  </a:lnTo>
                  <a:lnTo>
                    <a:pt x="134873" y="28575"/>
                  </a:lnTo>
                  <a:close/>
                </a:path>
                <a:path w="582929" h="203835">
                  <a:moveTo>
                    <a:pt x="134873" y="28575"/>
                  </a:moveTo>
                  <a:lnTo>
                    <a:pt x="142874" y="28575"/>
                  </a:lnTo>
                  <a:lnTo>
                    <a:pt x="134873" y="28575"/>
                  </a:lnTo>
                  <a:close/>
                </a:path>
                <a:path w="582929" h="203835">
                  <a:moveTo>
                    <a:pt x="60325" y="19050"/>
                  </a:moveTo>
                  <a:lnTo>
                    <a:pt x="33274" y="9525"/>
                  </a:lnTo>
                  <a:lnTo>
                    <a:pt x="53975" y="4699"/>
                  </a:lnTo>
                  <a:lnTo>
                    <a:pt x="68199" y="9525"/>
                  </a:lnTo>
                  <a:lnTo>
                    <a:pt x="80899" y="14224"/>
                  </a:lnTo>
                  <a:lnTo>
                    <a:pt x="95250" y="19050"/>
                  </a:lnTo>
                  <a:lnTo>
                    <a:pt x="107950" y="19050"/>
                  </a:lnTo>
                  <a:lnTo>
                    <a:pt x="128523" y="28575"/>
                  </a:lnTo>
                  <a:lnTo>
                    <a:pt x="134873" y="28575"/>
                  </a:lnTo>
                  <a:lnTo>
                    <a:pt x="128523" y="47625"/>
                  </a:lnTo>
                  <a:lnTo>
                    <a:pt x="122173" y="47625"/>
                  </a:lnTo>
                  <a:lnTo>
                    <a:pt x="101600" y="42799"/>
                  </a:lnTo>
                  <a:lnTo>
                    <a:pt x="87249" y="38100"/>
                  </a:lnTo>
                  <a:lnTo>
                    <a:pt x="68199" y="33274"/>
                  </a:lnTo>
                  <a:lnTo>
                    <a:pt x="53975" y="28575"/>
                  </a:lnTo>
                  <a:lnTo>
                    <a:pt x="39624" y="19050"/>
                  </a:lnTo>
                  <a:lnTo>
                    <a:pt x="60325" y="19050"/>
                  </a:lnTo>
                  <a:close/>
                </a:path>
                <a:path w="582929" h="203835">
                  <a:moveTo>
                    <a:pt x="33274" y="9525"/>
                  </a:moveTo>
                  <a:lnTo>
                    <a:pt x="39624" y="0"/>
                  </a:lnTo>
                  <a:lnTo>
                    <a:pt x="53975" y="4699"/>
                  </a:lnTo>
                  <a:lnTo>
                    <a:pt x="33274" y="9525"/>
                  </a:lnTo>
                  <a:close/>
                </a:path>
                <a:path w="582929" h="203835">
                  <a:moveTo>
                    <a:pt x="0" y="63118"/>
                  </a:moveTo>
                  <a:lnTo>
                    <a:pt x="33274" y="9525"/>
                  </a:lnTo>
                  <a:lnTo>
                    <a:pt x="60325" y="19050"/>
                  </a:lnTo>
                  <a:lnTo>
                    <a:pt x="26924" y="72517"/>
                  </a:lnTo>
                  <a:lnTo>
                    <a:pt x="0" y="63118"/>
                  </a:lnTo>
                  <a:close/>
                </a:path>
              </a:pathLst>
            </a:custGeom>
            <a:ln w="9144">
              <a:solidFill>
                <a:srgbClr val="000000"/>
              </a:solidFill>
            </a:ln>
          </p:spPr>
          <p:txBody>
            <a:bodyPr wrap="square" lIns="0" tIns="0" rIns="0" bIns="0" rtlCol="0"/>
            <a:lstStyle/>
            <a:p>
              <a:endParaRPr/>
            </a:p>
          </p:txBody>
        </p:sp>
        <p:sp>
          <p:nvSpPr>
            <p:cNvPr id="36" name="object 38">
              <a:extLst>
                <a:ext uri="{FF2B5EF4-FFF2-40B4-BE49-F238E27FC236}">
                  <a16:creationId xmlns:a16="http://schemas.microsoft.com/office/drawing/2014/main" id="{63354D00-1CBE-4A48-BD76-C8A4D126BC77}"/>
                </a:ext>
              </a:extLst>
            </p:cNvPr>
            <p:cNvSpPr/>
            <p:nvPr/>
          </p:nvSpPr>
          <p:spPr>
            <a:xfrm>
              <a:off x="3084576" y="2721863"/>
              <a:ext cx="2598420" cy="931544"/>
            </a:xfrm>
            <a:custGeom>
              <a:avLst/>
              <a:gdLst/>
              <a:ahLst/>
              <a:cxnLst/>
              <a:rect l="l" t="t" r="r" b="b"/>
              <a:pathLst>
                <a:path w="2598420" h="931545">
                  <a:moveTo>
                    <a:pt x="19812" y="131064"/>
                  </a:moveTo>
                  <a:lnTo>
                    <a:pt x="0" y="131064"/>
                  </a:lnTo>
                  <a:lnTo>
                    <a:pt x="0" y="150876"/>
                  </a:lnTo>
                  <a:lnTo>
                    <a:pt x="19812" y="150876"/>
                  </a:lnTo>
                  <a:lnTo>
                    <a:pt x="19812" y="131064"/>
                  </a:lnTo>
                  <a:close/>
                </a:path>
                <a:path w="2598420" h="931545">
                  <a:moveTo>
                    <a:pt x="41148" y="108204"/>
                  </a:moveTo>
                  <a:lnTo>
                    <a:pt x="19812" y="108204"/>
                  </a:lnTo>
                  <a:lnTo>
                    <a:pt x="19812" y="131064"/>
                  </a:lnTo>
                  <a:lnTo>
                    <a:pt x="41148" y="131064"/>
                  </a:lnTo>
                  <a:lnTo>
                    <a:pt x="41148" y="108204"/>
                  </a:lnTo>
                  <a:close/>
                </a:path>
                <a:path w="2598420" h="931545">
                  <a:moveTo>
                    <a:pt x="94488" y="131318"/>
                  </a:moveTo>
                  <a:lnTo>
                    <a:pt x="67945" y="121920"/>
                  </a:lnTo>
                  <a:lnTo>
                    <a:pt x="47244" y="149415"/>
                  </a:lnTo>
                  <a:lnTo>
                    <a:pt x="47244" y="135636"/>
                  </a:lnTo>
                  <a:lnTo>
                    <a:pt x="35052" y="135636"/>
                  </a:lnTo>
                  <a:lnTo>
                    <a:pt x="35052" y="155448"/>
                  </a:lnTo>
                  <a:lnTo>
                    <a:pt x="42697" y="155448"/>
                  </a:lnTo>
                  <a:lnTo>
                    <a:pt x="35052" y="165608"/>
                  </a:lnTo>
                  <a:lnTo>
                    <a:pt x="61595" y="179832"/>
                  </a:lnTo>
                  <a:lnTo>
                    <a:pt x="94488" y="131318"/>
                  </a:lnTo>
                  <a:close/>
                </a:path>
                <a:path w="2598420" h="931545">
                  <a:moveTo>
                    <a:pt x="94488" y="19824"/>
                  </a:moveTo>
                  <a:lnTo>
                    <a:pt x="67056" y="19824"/>
                  </a:lnTo>
                  <a:lnTo>
                    <a:pt x="67056" y="35052"/>
                  </a:lnTo>
                  <a:lnTo>
                    <a:pt x="94488" y="35052"/>
                  </a:lnTo>
                  <a:lnTo>
                    <a:pt x="94488" y="19824"/>
                  </a:lnTo>
                  <a:close/>
                </a:path>
                <a:path w="2598420" h="931545">
                  <a:moveTo>
                    <a:pt x="115824" y="0"/>
                  </a:moveTo>
                  <a:lnTo>
                    <a:pt x="88392" y="0"/>
                  </a:lnTo>
                  <a:lnTo>
                    <a:pt x="88392" y="19812"/>
                  </a:lnTo>
                  <a:lnTo>
                    <a:pt x="115824" y="19812"/>
                  </a:lnTo>
                  <a:lnTo>
                    <a:pt x="115824" y="0"/>
                  </a:lnTo>
                  <a:close/>
                </a:path>
                <a:path w="2598420" h="931545">
                  <a:moveTo>
                    <a:pt x="176784" y="14224"/>
                  </a:moveTo>
                  <a:lnTo>
                    <a:pt x="148717" y="4572"/>
                  </a:lnTo>
                  <a:lnTo>
                    <a:pt x="121920" y="41935"/>
                  </a:lnTo>
                  <a:lnTo>
                    <a:pt x="121920" y="30480"/>
                  </a:lnTo>
                  <a:lnTo>
                    <a:pt x="102108" y="30480"/>
                  </a:lnTo>
                  <a:lnTo>
                    <a:pt x="102108" y="48768"/>
                  </a:lnTo>
                  <a:lnTo>
                    <a:pt x="117005" y="48768"/>
                  </a:lnTo>
                  <a:lnTo>
                    <a:pt x="109728" y="58928"/>
                  </a:lnTo>
                  <a:lnTo>
                    <a:pt x="136271" y="68580"/>
                  </a:lnTo>
                  <a:lnTo>
                    <a:pt x="176784" y="14224"/>
                  </a:lnTo>
                  <a:close/>
                </a:path>
                <a:path w="2598420" h="931545">
                  <a:moveTo>
                    <a:pt x="1342771" y="107061"/>
                  </a:moveTo>
                  <a:lnTo>
                    <a:pt x="1336421" y="86868"/>
                  </a:lnTo>
                  <a:lnTo>
                    <a:pt x="1322070" y="86868"/>
                  </a:lnTo>
                  <a:lnTo>
                    <a:pt x="1303020" y="92837"/>
                  </a:lnTo>
                  <a:lnTo>
                    <a:pt x="1288796" y="97536"/>
                  </a:lnTo>
                  <a:lnTo>
                    <a:pt x="1276096" y="102362"/>
                  </a:lnTo>
                  <a:lnTo>
                    <a:pt x="1261745" y="111887"/>
                  </a:lnTo>
                  <a:lnTo>
                    <a:pt x="1241171" y="116586"/>
                  </a:lnTo>
                  <a:lnTo>
                    <a:pt x="1228471" y="121412"/>
                  </a:lnTo>
                  <a:lnTo>
                    <a:pt x="1214120" y="130937"/>
                  </a:lnTo>
                  <a:lnTo>
                    <a:pt x="1187196" y="149987"/>
                  </a:lnTo>
                  <a:lnTo>
                    <a:pt x="1160145" y="165481"/>
                  </a:lnTo>
                  <a:lnTo>
                    <a:pt x="1133221" y="184531"/>
                  </a:lnTo>
                  <a:lnTo>
                    <a:pt x="1112520" y="198755"/>
                  </a:lnTo>
                  <a:lnTo>
                    <a:pt x="1085596" y="222631"/>
                  </a:lnTo>
                  <a:lnTo>
                    <a:pt x="1064895" y="242824"/>
                  </a:lnTo>
                  <a:lnTo>
                    <a:pt x="1052195" y="252349"/>
                  </a:lnTo>
                  <a:lnTo>
                    <a:pt x="1037971" y="271399"/>
                  </a:lnTo>
                  <a:lnTo>
                    <a:pt x="1017270" y="285750"/>
                  </a:lnTo>
                  <a:lnTo>
                    <a:pt x="1004570" y="296418"/>
                  </a:lnTo>
                  <a:lnTo>
                    <a:pt x="1025271" y="296418"/>
                  </a:lnTo>
                  <a:lnTo>
                    <a:pt x="1041260" y="301929"/>
                  </a:lnTo>
                  <a:lnTo>
                    <a:pt x="1058545" y="280924"/>
                  </a:lnTo>
                  <a:lnTo>
                    <a:pt x="1071245" y="266700"/>
                  </a:lnTo>
                  <a:lnTo>
                    <a:pt x="1112520" y="238125"/>
                  </a:lnTo>
                  <a:lnTo>
                    <a:pt x="1133221" y="217805"/>
                  </a:lnTo>
                  <a:lnTo>
                    <a:pt x="1153795" y="198755"/>
                  </a:lnTo>
                  <a:lnTo>
                    <a:pt x="1180846" y="184531"/>
                  </a:lnTo>
                  <a:lnTo>
                    <a:pt x="1207770" y="165481"/>
                  </a:lnTo>
                  <a:lnTo>
                    <a:pt x="1234821" y="149987"/>
                  </a:lnTo>
                  <a:lnTo>
                    <a:pt x="1247521" y="140462"/>
                  </a:lnTo>
                  <a:lnTo>
                    <a:pt x="1261745" y="135636"/>
                  </a:lnTo>
                  <a:lnTo>
                    <a:pt x="1276096" y="121412"/>
                  </a:lnTo>
                  <a:lnTo>
                    <a:pt x="1288796" y="121412"/>
                  </a:lnTo>
                  <a:lnTo>
                    <a:pt x="1303020" y="116586"/>
                  </a:lnTo>
                  <a:lnTo>
                    <a:pt x="1315720" y="111887"/>
                  </a:lnTo>
                  <a:lnTo>
                    <a:pt x="1330071" y="107061"/>
                  </a:lnTo>
                  <a:lnTo>
                    <a:pt x="1342771" y="107061"/>
                  </a:lnTo>
                  <a:close/>
                </a:path>
                <a:path w="2598420" h="931545">
                  <a:moveTo>
                    <a:pt x="2598420" y="877570"/>
                  </a:moveTo>
                  <a:lnTo>
                    <a:pt x="2590546" y="868045"/>
                  </a:lnTo>
                  <a:lnTo>
                    <a:pt x="2577846" y="848995"/>
                  </a:lnTo>
                  <a:lnTo>
                    <a:pt x="2563495" y="839470"/>
                  </a:lnTo>
                  <a:lnTo>
                    <a:pt x="2526080" y="814451"/>
                  </a:lnTo>
                  <a:lnTo>
                    <a:pt x="1066939" y="310769"/>
                  </a:lnTo>
                  <a:lnTo>
                    <a:pt x="1041260" y="301929"/>
                  </a:lnTo>
                  <a:lnTo>
                    <a:pt x="1037971" y="305943"/>
                  </a:lnTo>
                  <a:lnTo>
                    <a:pt x="1031621" y="310769"/>
                  </a:lnTo>
                  <a:lnTo>
                    <a:pt x="1004570" y="296418"/>
                  </a:lnTo>
                  <a:lnTo>
                    <a:pt x="996696" y="310769"/>
                  </a:lnTo>
                  <a:lnTo>
                    <a:pt x="1010920" y="315468"/>
                  </a:lnTo>
                  <a:lnTo>
                    <a:pt x="2503170" y="829945"/>
                  </a:lnTo>
                  <a:lnTo>
                    <a:pt x="2515870" y="839470"/>
                  </a:lnTo>
                  <a:lnTo>
                    <a:pt x="2530221" y="844296"/>
                  </a:lnTo>
                  <a:lnTo>
                    <a:pt x="2542921" y="853821"/>
                  </a:lnTo>
                  <a:lnTo>
                    <a:pt x="2550795" y="858520"/>
                  </a:lnTo>
                  <a:lnTo>
                    <a:pt x="2557145" y="868045"/>
                  </a:lnTo>
                  <a:lnTo>
                    <a:pt x="2563495" y="872871"/>
                  </a:lnTo>
                  <a:lnTo>
                    <a:pt x="2569845" y="882396"/>
                  </a:lnTo>
                  <a:lnTo>
                    <a:pt x="2569845" y="921639"/>
                  </a:lnTo>
                  <a:lnTo>
                    <a:pt x="2590546" y="931164"/>
                  </a:lnTo>
                  <a:lnTo>
                    <a:pt x="2598420" y="926338"/>
                  </a:lnTo>
                  <a:lnTo>
                    <a:pt x="2598420" y="877570"/>
                  </a:lnTo>
                  <a:close/>
                </a:path>
              </a:pathLst>
            </a:custGeom>
            <a:solidFill>
              <a:srgbClr val="1F1A17"/>
            </a:solidFill>
          </p:spPr>
          <p:txBody>
            <a:bodyPr wrap="square" lIns="0" tIns="0" rIns="0" bIns="0" rtlCol="0"/>
            <a:lstStyle/>
            <a:p>
              <a:endParaRPr/>
            </a:p>
          </p:txBody>
        </p:sp>
        <p:sp>
          <p:nvSpPr>
            <p:cNvPr id="37" name="object 39">
              <a:extLst>
                <a:ext uri="{FF2B5EF4-FFF2-40B4-BE49-F238E27FC236}">
                  <a16:creationId xmlns:a16="http://schemas.microsoft.com/office/drawing/2014/main" id="{D76E4A17-5FF2-49D9-BC88-16353E36E072}"/>
                </a:ext>
              </a:extLst>
            </p:cNvPr>
            <p:cNvSpPr/>
            <p:nvPr/>
          </p:nvSpPr>
          <p:spPr>
            <a:xfrm>
              <a:off x="5587745" y="3531616"/>
              <a:ext cx="95250" cy="121920"/>
            </a:xfrm>
            <a:custGeom>
              <a:avLst/>
              <a:gdLst/>
              <a:ahLst/>
              <a:cxnLst/>
              <a:rect l="l" t="t" r="r" b="b"/>
              <a:pathLst>
                <a:path w="95250" h="121920">
                  <a:moveTo>
                    <a:pt x="0" y="20193"/>
                  </a:moveTo>
                  <a:lnTo>
                    <a:pt x="12700" y="0"/>
                  </a:lnTo>
                  <a:lnTo>
                    <a:pt x="33400" y="9525"/>
                  </a:lnTo>
                  <a:lnTo>
                    <a:pt x="47625" y="20193"/>
                  </a:lnTo>
                  <a:lnTo>
                    <a:pt x="60325" y="29718"/>
                  </a:lnTo>
                  <a:lnTo>
                    <a:pt x="74675" y="39243"/>
                  </a:lnTo>
                  <a:lnTo>
                    <a:pt x="81025" y="48768"/>
                  </a:lnTo>
                  <a:lnTo>
                    <a:pt x="87375" y="58293"/>
                  </a:lnTo>
                  <a:lnTo>
                    <a:pt x="95250" y="67818"/>
                  </a:lnTo>
                  <a:lnTo>
                    <a:pt x="95250" y="77343"/>
                  </a:lnTo>
                  <a:lnTo>
                    <a:pt x="95250" y="88011"/>
                  </a:lnTo>
                  <a:lnTo>
                    <a:pt x="95250" y="92837"/>
                  </a:lnTo>
                  <a:lnTo>
                    <a:pt x="95250" y="102362"/>
                  </a:lnTo>
                  <a:lnTo>
                    <a:pt x="95250" y="107061"/>
                  </a:lnTo>
                  <a:lnTo>
                    <a:pt x="95250" y="116586"/>
                  </a:lnTo>
                  <a:lnTo>
                    <a:pt x="87375" y="121412"/>
                  </a:lnTo>
                  <a:lnTo>
                    <a:pt x="66675" y="111887"/>
                  </a:lnTo>
                  <a:lnTo>
                    <a:pt x="66675" y="102362"/>
                  </a:lnTo>
                  <a:lnTo>
                    <a:pt x="66675" y="97536"/>
                  </a:lnTo>
                  <a:lnTo>
                    <a:pt x="66675" y="92837"/>
                  </a:lnTo>
                  <a:lnTo>
                    <a:pt x="66675" y="88011"/>
                  </a:lnTo>
                  <a:lnTo>
                    <a:pt x="66675" y="83312"/>
                  </a:lnTo>
                  <a:lnTo>
                    <a:pt x="66675" y="72644"/>
                  </a:lnTo>
                  <a:lnTo>
                    <a:pt x="60325" y="63119"/>
                  </a:lnTo>
                  <a:lnTo>
                    <a:pt x="53975" y="58293"/>
                  </a:lnTo>
                  <a:lnTo>
                    <a:pt x="47625" y="48768"/>
                  </a:lnTo>
                  <a:lnTo>
                    <a:pt x="39750" y="44069"/>
                  </a:lnTo>
                  <a:lnTo>
                    <a:pt x="27050" y="34544"/>
                  </a:lnTo>
                  <a:lnTo>
                    <a:pt x="12700" y="29718"/>
                  </a:lnTo>
                  <a:lnTo>
                    <a:pt x="0" y="20193"/>
                  </a:lnTo>
                  <a:close/>
                </a:path>
              </a:pathLst>
            </a:custGeom>
            <a:ln w="9144">
              <a:solidFill>
                <a:srgbClr val="000000"/>
              </a:solidFill>
            </a:ln>
          </p:spPr>
          <p:txBody>
            <a:bodyPr wrap="square" lIns="0" tIns="0" rIns="0" bIns="0" rtlCol="0"/>
            <a:lstStyle/>
            <a:p>
              <a:endParaRPr/>
            </a:p>
          </p:txBody>
        </p:sp>
        <p:sp>
          <p:nvSpPr>
            <p:cNvPr id="38" name="object 40">
              <a:extLst>
                <a:ext uri="{FF2B5EF4-FFF2-40B4-BE49-F238E27FC236}">
                  <a16:creationId xmlns:a16="http://schemas.microsoft.com/office/drawing/2014/main" id="{AE3C4577-84FB-408E-9776-8BB95330FCF1}"/>
                </a:ext>
              </a:extLst>
            </p:cNvPr>
            <p:cNvSpPr/>
            <p:nvPr/>
          </p:nvSpPr>
          <p:spPr>
            <a:xfrm>
              <a:off x="5600445" y="3531616"/>
              <a:ext cx="0" cy="5080"/>
            </a:xfrm>
            <a:custGeom>
              <a:avLst/>
              <a:gdLst/>
              <a:ahLst/>
              <a:cxnLst/>
              <a:rect l="l" t="t" r="r" b="b"/>
              <a:pathLst>
                <a:path h="5079">
                  <a:moveTo>
                    <a:pt x="-4572" y="2349"/>
                  </a:moveTo>
                  <a:lnTo>
                    <a:pt x="4572" y="2349"/>
                  </a:lnTo>
                </a:path>
              </a:pathLst>
            </a:custGeom>
            <a:ln w="4699">
              <a:solidFill>
                <a:srgbClr val="000000"/>
              </a:solidFill>
            </a:ln>
          </p:spPr>
          <p:txBody>
            <a:bodyPr wrap="square" lIns="0" tIns="0" rIns="0" bIns="0" rtlCol="0"/>
            <a:lstStyle/>
            <a:p>
              <a:endParaRPr/>
            </a:p>
          </p:txBody>
        </p:sp>
        <p:sp>
          <p:nvSpPr>
            <p:cNvPr id="39" name="object 41">
              <a:extLst>
                <a:ext uri="{FF2B5EF4-FFF2-40B4-BE49-F238E27FC236}">
                  <a16:creationId xmlns:a16="http://schemas.microsoft.com/office/drawing/2014/main" id="{AF2C9382-5C38-4551-9AE9-140400E123BD}"/>
                </a:ext>
              </a:extLst>
            </p:cNvPr>
            <p:cNvSpPr/>
            <p:nvPr/>
          </p:nvSpPr>
          <p:spPr>
            <a:xfrm>
              <a:off x="4081272" y="2808731"/>
              <a:ext cx="1519555" cy="743585"/>
            </a:xfrm>
            <a:custGeom>
              <a:avLst/>
              <a:gdLst/>
              <a:ahLst/>
              <a:cxnLst/>
              <a:rect l="l" t="t" r="r" b="b"/>
              <a:pathLst>
                <a:path w="1519554" h="743585">
                  <a:moveTo>
                    <a:pt x="7874" y="209550"/>
                  </a:moveTo>
                  <a:lnTo>
                    <a:pt x="28575" y="209550"/>
                  </a:lnTo>
                  <a:lnTo>
                    <a:pt x="1519174" y="722884"/>
                  </a:lnTo>
                  <a:lnTo>
                    <a:pt x="1506474" y="743077"/>
                  </a:lnTo>
                  <a:lnTo>
                    <a:pt x="14224" y="228600"/>
                  </a:lnTo>
                  <a:lnTo>
                    <a:pt x="7874" y="209550"/>
                  </a:lnTo>
                  <a:close/>
                </a:path>
                <a:path w="1519554" h="743585">
                  <a:moveTo>
                    <a:pt x="14224" y="228600"/>
                  </a:moveTo>
                  <a:lnTo>
                    <a:pt x="0" y="223900"/>
                  </a:lnTo>
                  <a:lnTo>
                    <a:pt x="7874" y="209550"/>
                  </a:lnTo>
                  <a:lnTo>
                    <a:pt x="14224" y="228600"/>
                  </a:lnTo>
                  <a:close/>
                </a:path>
                <a:path w="1519554" h="743585">
                  <a:moveTo>
                    <a:pt x="339725" y="0"/>
                  </a:moveTo>
                  <a:lnTo>
                    <a:pt x="346075" y="20193"/>
                  </a:lnTo>
                  <a:lnTo>
                    <a:pt x="333375" y="20193"/>
                  </a:lnTo>
                  <a:lnTo>
                    <a:pt x="319024" y="25018"/>
                  </a:lnTo>
                  <a:lnTo>
                    <a:pt x="306324" y="29718"/>
                  </a:lnTo>
                  <a:lnTo>
                    <a:pt x="292100" y="34543"/>
                  </a:lnTo>
                  <a:lnTo>
                    <a:pt x="279400" y="34543"/>
                  </a:lnTo>
                  <a:lnTo>
                    <a:pt x="265049" y="48768"/>
                  </a:lnTo>
                  <a:lnTo>
                    <a:pt x="250825" y="53593"/>
                  </a:lnTo>
                  <a:lnTo>
                    <a:pt x="238125" y="63118"/>
                  </a:lnTo>
                  <a:lnTo>
                    <a:pt x="211074" y="78612"/>
                  </a:lnTo>
                  <a:lnTo>
                    <a:pt x="184150" y="97662"/>
                  </a:lnTo>
                  <a:lnTo>
                    <a:pt x="157099" y="111887"/>
                  </a:lnTo>
                  <a:lnTo>
                    <a:pt x="136525" y="130937"/>
                  </a:lnTo>
                  <a:lnTo>
                    <a:pt x="115824" y="151256"/>
                  </a:lnTo>
                  <a:lnTo>
                    <a:pt x="95250" y="165481"/>
                  </a:lnTo>
                  <a:lnTo>
                    <a:pt x="74549" y="179831"/>
                  </a:lnTo>
                  <a:lnTo>
                    <a:pt x="61849" y="194056"/>
                  </a:lnTo>
                  <a:lnTo>
                    <a:pt x="41275" y="219075"/>
                  </a:lnTo>
                  <a:lnTo>
                    <a:pt x="34925" y="223900"/>
                  </a:lnTo>
                  <a:lnTo>
                    <a:pt x="7874" y="209550"/>
                  </a:lnTo>
                  <a:lnTo>
                    <a:pt x="20574" y="198881"/>
                  </a:lnTo>
                  <a:lnTo>
                    <a:pt x="41275" y="184531"/>
                  </a:lnTo>
                  <a:lnTo>
                    <a:pt x="55499" y="165481"/>
                  </a:lnTo>
                  <a:lnTo>
                    <a:pt x="68199" y="155956"/>
                  </a:lnTo>
                  <a:lnTo>
                    <a:pt x="88900" y="135762"/>
                  </a:lnTo>
                  <a:lnTo>
                    <a:pt x="115824" y="111887"/>
                  </a:lnTo>
                  <a:lnTo>
                    <a:pt x="136525" y="97662"/>
                  </a:lnTo>
                  <a:lnTo>
                    <a:pt x="163449" y="78612"/>
                  </a:lnTo>
                  <a:lnTo>
                    <a:pt x="190500" y="63118"/>
                  </a:lnTo>
                  <a:lnTo>
                    <a:pt x="217424" y="44068"/>
                  </a:lnTo>
                  <a:lnTo>
                    <a:pt x="231775" y="34543"/>
                  </a:lnTo>
                  <a:lnTo>
                    <a:pt x="244475" y="29718"/>
                  </a:lnTo>
                  <a:lnTo>
                    <a:pt x="265049" y="25018"/>
                  </a:lnTo>
                  <a:lnTo>
                    <a:pt x="279400" y="15493"/>
                  </a:lnTo>
                  <a:lnTo>
                    <a:pt x="292100" y="10668"/>
                  </a:lnTo>
                  <a:lnTo>
                    <a:pt x="306324" y="5968"/>
                  </a:lnTo>
                  <a:lnTo>
                    <a:pt x="325374" y="0"/>
                  </a:lnTo>
                  <a:lnTo>
                    <a:pt x="339725" y="0"/>
                  </a:lnTo>
                  <a:close/>
                </a:path>
              </a:pathLst>
            </a:custGeom>
            <a:ln w="9144">
              <a:solidFill>
                <a:srgbClr val="000000"/>
              </a:solidFill>
            </a:ln>
          </p:spPr>
          <p:txBody>
            <a:bodyPr wrap="square" lIns="0" tIns="0" rIns="0" bIns="0" rtlCol="0"/>
            <a:lstStyle/>
            <a:p>
              <a:endParaRPr/>
            </a:p>
          </p:txBody>
        </p:sp>
        <p:sp>
          <p:nvSpPr>
            <p:cNvPr id="40" name="object 42">
              <a:extLst>
                <a:ext uri="{FF2B5EF4-FFF2-40B4-BE49-F238E27FC236}">
                  <a16:creationId xmlns:a16="http://schemas.microsoft.com/office/drawing/2014/main" id="{84E1DA6C-FA67-4EF7-8EC5-FDDAC31D9ED9}"/>
                </a:ext>
              </a:extLst>
            </p:cNvPr>
            <p:cNvSpPr/>
            <p:nvPr/>
          </p:nvSpPr>
          <p:spPr>
            <a:xfrm>
              <a:off x="3790188" y="2766059"/>
              <a:ext cx="1858010" cy="1158240"/>
            </a:xfrm>
            <a:custGeom>
              <a:avLst/>
              <a:gdLst/>
              <a:ahLst/>
              <a:cxnLst/>
              <a:rect l="l" t="t" r="r" b="b"/>
              <a:pathLst>
                <a:path w="1858010" h="1158239">
                  <a:moveTo>
                    <a:pt x="603504" y="14351"/>
                  </a:moveTo>
                  <a:lnTo>
                    <a:pt x="589153" y="0"/>
                  </a:lnTo>
                  <a:lnTo>
                    <a:pt x="582803" y="4826"/>
                  </a:lnTo>
                  <a:lnTo>
                    <a:pt x="549529" y="19050"/>
                  </a:lnTo>
                  <a:lnTo>
                    <a:pt x="508254" y="42926"/>
                  </a:lnTo>
                  <a:lnTo>
                    <a:pt x="454152" y="72771"/>
                  </a:lnTo>
                  <a:lnTo>
                    <a:pt x="427228" y="87122"/>
                  </a:lnTo>
                  <a:lnTo>
                    <a:pt x="400177" y="106172"/>
                  </a:lnTo>
                  <a:lnTo>
                    <a:pt x="365252" y="121666"/>
                  </a:lnTo>
                  <a:lnTo>
                    <a:pt x="338201" y="150368"/>
                  </a:lnTo>
                  <a:lnTo>
                    <a:pt x="311277" y="164719"/>
                  </a:lnTo>
                  <a:lnTo>
                    <a:pt x="284226" y="194564"/>
                  </a:lnTo>
                  <a:lnTo>
                    <a:pt x="277876" y="199263"/>
                  </a:lnTo>
                  <a:lnTo>
                    <a:pt x="263525" y="218440"/>
                  </a:lnTo>
                  <a:lnTo>
                    <a:pt x="257175" y="227965"/>
                  </a:lnTo>
                  <a:lnTo>
                    <a:pt x="252971" y="231114"/>
                  </a:lnTo>
                  <a:lnTo>
                    <a:pt x="257175" y="232664"/>
                  </a:lnTo>
                  <a:lnTo>
                    <a:pt x="263525" y="237490"/>
                  </a:lnTo>
                  <a:lnTo>
                    <a:pt x="244475" y="237490"/>
                  </a:lnTo>
                  <a:lnTo>
                    <a:pt x="252971" y="231114"/>
                  </a:lnTo>
                  <a:lnTo>
                    <a:pt x="244475" y="227965"/>
                  </a:lnTo>
                  <a:lnTo>
                    <a:pt x="230251" y="223139"/>
                  </a:lnTo>
                  <a:lnTo>
                    <a:pt x="215900" y="218440"/>
                  </a:lnTo>
                  <a:lnTo>
                    <a:pt x="203200" y="208788"/>
                  </a:lnTo>
                  <a:lnTo>
                    <a:pt x="95250" y="208788"/>
                  </a:lnTo>
                  <a:lnTo>
                    <a:pt x="80899" y="218440"/>
                  </a:lnTo>
                  <a:lnTo>
                    <a:pt x="74549" y="223139"/>
                  </a:lnTo>
                  <a:lnTo>
                    <a:pt x="66675" y="227965"/>
                  </a:lnTo>
                  <a:lnTo>
                    <a:pt x="53975" y="232664"/>
                  </a:lnTo>
                  <a:lnTo>
                    <a:pt x="47625" y="237490"/>
                  </a:lnTo>
                  <a:lnTo>
                    <a:pt x="39624" y="242189"/>
                  </a:lnTo>
                  <a:lnTo>
                    <a:pt x="66675" y="252984"/>
                  </a:lnTo>
                  <a:lnTo>
                    <a:pt x="74549" y="242189"/>
                  </a:lnTo>
                  <a:lnTo>
                    <a:pt x="80899" y="242189"/>
                  </a:lnTo>
                  <a:lnTo>
                    <a:pt x="87249" y="237490"/>
                  </a:lnTo>
                  <a:lnTo>
                    <a:pt x="95250" y="237490"/>
                  </a:lnTo>
                  <a:lnTo>
                    <a:pt x="101600" y="232664"/>
                  </a:lnTo>
                  <a:lnTo>
                    <a:pt x="107950" y="232664"/>
                  </a:lnTo>
                  <a:lnTo>
                    <a:pt x="122174" y="227965"/>
                  </a:lnTo>
                  <a:lnTo>
                    <a:pt x="176276" y="227965"/>
                  </a:lnTo>
                  <a:lnTo>
                    <a:pt x="188976" y="232664"/>
                  </a:lnTo>
                  <a:lnTo>
                    <a:pt x="203200" y="237490"/>
                  </a:lnTo>
                  <a:lnTo>
                    <a:pt x="215900" y="237490"/>
                  </a:lnTo>
                  <a:lnTo>
                    <a:pt x="230251" y="242189"/>
                  </a:lnTo>
                  <a:lnTo>
                    <a:pt x="244475" y="252984"/>
                  </a:lnTo>
                  <a:lnTo>
                    <a:pt x="250825" y="252984"/>
                  </a:lnTo>
                  <a:lnTo>
                    <a:pt x="263525" y="252984"/>
                  </a:lnTo>
                  <a:lnTo>
                    <a:pt x="271526" y="242189"/>
                  </a:lnTo>
                  <a:lnTo>
                    <a:pt x="290576" y="227965"/>
                  </a:lnTo>
                  <a:lnTo>
                    <a:pt x="298577" y="218440"/>
                  </a:lnTo>
                  <a:lnTo>
                    <a:pt x="311277" y="199263"/>
                  </a:lnTo>
                  <a:lnTo>
                    <a:pt x="323621" y="190652"/>
                  </a:lnTo>
                  <a:lnTo>
                    <a:pt x="331851" y="194437"/>
                  </a:lnTo>
                  <a:lnTo>
                    <a:pt x="338328" y="199263"/>
                  </a:lnTo>
                  <a:lnTo>
                    <a:pt x="352679" y="199263"/>
                  </a:lnTo>
                  <a:lnTo>
                    <a:pt x="359029" y="208788"/>
                  </a:lnTo>
                  <a:lnTo>
                    <a:pt x="373380" y="208788"/>
                  </a:lnTo>
                  <a:lnTo>
                    <a:pt x="373380" y="189738"/>
                  </a:lnTo>
                  <a:lnTo>
                    <a:pt x="365379" y="189738"/>
                  </a:lnTo>
                  <a:lnTo>
                    <a:pt x="352679" y="184912"/>
                  </a:lnTo>
                  <a:lnTo>
                    <a:pt x="346329" y="178943"/>
                  </a:lnTo>
                  <a:lnTo>
                    <a:pt x="340766" y="175120"/>
                  </a:lnTo>
                  <a:lnTo>
                    <a:pt x="358902" y="155194"/>
                  </a:lnTo>
                  <a:lnTo>
                    <a:pt x="385953" y="140843"/>
                  </a:lnTo>
                  <a:lnTo>
                    <a:pt x="412877" y="121666"/>
                  </a:lnTo>
                  <a:lnTo>
                    <a:pt x="447802" y="106172"/>
                  </a:lnTo>
                  <a:lnTo>
                    <a:pt x="474853" y="87122"/>
                  </a:lnTo>
                  <a:lnTo>
                    <a:pt x="522478" y="58420"/>
                  </a:lnTo>
                  <a:lnTo>
                    <a:pt x="597154" y="19050"/>
                  </a:lnTo>
                  <a:lnTo>
                    <a:pt x="603504" y="14351"/>
                  </a:lnTo>
                  <a:close/>
                </a:path>
                <a:path w="1858010" h="1158239">
                  <a:moveTo>
                    <a:pt x="874776" y="411480"/>
                  </a:moveTo>
                  <a:lnTo>
                    <a:pt x="847344" y="411480"/>
                  </a:lnTo>
                  <a:lnTo>
                    <a:pt x="847344" y="431292"/>
                  </a:lnTo>
                  <a:lnTo>
                    <a:pt x="874776" y="431292"/>
                  </a:lnTo>
                  <a:lnTo>
                    <a:pt x="874776" y="411480"/>
                  </a:lnTo>
                  <a:close/>
                </a:path>
                <a:path w="1858010" h="1158239">
                  <a:moveTo>
                    <a:pt x="1524228" y="648411"/>
                  </a:moveTo>
                  <a:lnTo>
                    <a:pt x="1523784" y="646430"/>
                  </a:lnTo>
                  <a:lnTo>
                    <a:pt x="1521155" y="647725"/>
                  </a:lnTo>
                  <a:lnTo>
                    <a:pt x="1524228" y="648411"/>
                  </a:lnTo>
                  <a:close/>
                </a:path>
                <a:path w="1858010" h="1158239">
                  <a:moveTo>
                    <a:pt x="1580388" y="910844"/>
                  </a:moveTo>
                  <a:lnTo>
                    <a:pt x="1559687" y="906145"/>
                  </a:lnTo>
                  <a:lnTo>
                    <a:pt x="66675" y="384048"/>
                  </a:lnTo>
                  <a:lnTo>
                    <a:pt x="60325" y="378079"/>
                  </a:lnTo>
                  <a:lnTo>
                    <a:pt x="53975" y="378079"/>
                  </a:lnTo>
                  <a:lnTo>
                    <a:pt x="47625" y="373380"/>
                  </a:lnTo>
                  <a:lnTo>
                    <a:pt x="39751" y="368554"/>
                  </a:lnTo>
                  <a:lnTo>
                    <a:pt x="33401" y="363855"/>
                  </a:lnTo>
                  <a:lnTo>
                    <a:pt x="33401" y="354330"/>
                  </a:lnTo>
                  <a:lnTo>
                    <a:pt x="27051" y="349504"/>
                  </a:lnTo>
                  <a:lnTo>
                    <a:pt x="27051" y="305562"/>
                  </a:lnTo>
                  <a:lnTo>
                    <a:pt x="33401" y="296037"/>
                  </a:lnTo>
                  <a:lnTo>
                    <a:pt x="33401" y="286512"/>
                  </a:lnTo>
                  <a:lnTo>
                    <a:pt x="6350" y="286512"/>
                  </a:lnTo>
                  <a:lnTo>
                    <a:pt x="0" y="296037"/>
                  </a:lnTo>
                  <a:lnTo>
                    <a:pt x="0" y="354330"/>
                  </a:lnTo>
                  <a:lnTo>
                    <a:pt x="6350" y="359029"/>
                  </a:lnTo>
                  <a:lnTo>
                    <a:pt x="6350" y="368554"/>
                  </a:lnTo>
                  <a:lnTo>
                    <a:pt x="12700" y="373380"/>
                  </a:lnTo>
                  <a:lnTo>
                    <a:pt x="20701" y="378079"/>
                  </a:lnTo>
                  <a:lnTo>
                    <a:pt x="20701" y="384048"/>
                  </a:lnTo>
                  <a:lnTo>
                    <a:pt x="27051" y="388747"/>
                  </a:lnTo>
                  <a:lnTo>
                    <a:pt x="33401" y="393573"/>
                  </a:lnTo>
                  <a:lnTo>
                    <a:pt x="39751" y="393573"/>
                  </a:lnTo>
                  <a:lnTo>
                    <a:pt x="47625" y="398272"/>
                  </a:lnTo>
                  <a:lnTo>
                    <a:pt x="53975" y="398272"/>
                  </a:lnTo>
                  <a:lnTo>
                    <a:pt x="1539265" y="916609"/>
                  </a:lnTo>
                  <a:lnTo>
                    <a:pt x="1546987" y="906145"/>
                  </a:lnTo>
                  <a:lnTo>
                    <a:pt x="1567688" y="921512"/>
                  </a:lnTo>
                  <a:lnTo>
                    <a:pt x="1580388" y="910844"/>
                  </a:lnTo>
                  <a:close/>
                </a:path>
                <a:path w="1858010" h="1158239">
                  <a:moveTo>
                    <a:pt x="1634871" y="615950"/>
                  </a:moveTo>
                  <a:lnTo>
                    <a:pt x="1622171" y="611124"/>
                  </a:lnTo>
                  <a:lnTo>
                    <a:pt x="1614170" y="601599"/>
                  </a:lnTo>
                  <a:lnTo>
                    <a:pt x="1540776" y="637997"/>
                  </a:lnTo>
                  <a:lnTo>
                    <a:pt x="1533144" y="650367"/>
                  </a:lnTo>
                  <a:lnTo>
                    <a:pt x="1524228" y="648411"/>
                  </a:lnTo>
                  <a:lnTo>
                    <a:pt x="1526794" y="659892"/>
                  </a:lnTo>
                  <a:lnTo>
                    <a:pt x="1506093" y="655193"/>
                  </a:lnTo>
                  <a:lnTo>
                    <a:pt x="1521155" y="647725"/>
                  </a:lnTo>
                  <a:lnTo>
                    <a:pt x="1506093" y="644398"/>
                  </a:lnTo>
                  <a:lnTo>
                    <a:pt x="1518704" y="623671"/>
                  </a:lnTo>
                  <a:lnTo>
                    <a:pt x="1506093" y="567055"/>
                  </a:lnTo>
                  <a:lnTo>
                    <a:pt x="1479042" y="571881"/>
                  </a:lnTo>
                  <a:lnTo>
                    <a:pt x="1499743" y="664718"/>
                  </a:lnTo>
                  <a:lnTo>
                    <a:pt x="1506093" y="678942"/>
                  </a:lnTo>
                  <a:lnTo>
                    <a:pt x="1520317" y="669417"/>
                  </a:lnTo>
                  <a:lnTo>
                    <a:pt x="1540713" y="659892"/>
                  </a:lnTo>
                  <a:lnTo>
                    <a:pt x="1561122" y="650367"/>
                  </a:lnTo>
                  <a:lnTo>
                    <a:pt x="1634871" y="615950"/>
                  </a:lnTo>
                  <a:close/>
                </a:path>
                <a:path w="1858010" h="1158239">
                  <a:moveTo>
                    <a:pt x="1736598" y="320802"/>
                  </a:moveTo>
                  <a:lnTo>
                    <a:pt x="1709547" y="310134"/>
                  </a:lnTo>
                  <a:lnTo>
                    <a:pt x="1518704" y="623671"/>
                  </a:lnTo>
                  <a:lnTo>
                    <a:pt x="1523784" y="646430"/>
                  </a:lnTo>
                  <a:lnTo>
                    <a:pt x="1540776" y="637997"/>
                  </a:lnTo>
                  <a:lnTo>
                    <a:pt x="1736598" y="320802"/>
                  </a:lnTo>
                  <a:close/>
                </a:path>
                <a:path w="1858010" h="1158239">
                  <a:moveTo>
                    <a:pt x="1857756" y="931545"/>
                  </a:moveTo>
                  <a:lnTo>
                    <a:pt x="1837055" y="926719"/>
                  </a:lnTo>
                  <a:lnTo>
                    <a:pt x="1830705" y="931545"/>
                  </a:lnTo>
                  <a:lnTo>
                    <a:pt x="1824355" y="936244"/>
                  </a:lnTo>
                  <a:lnTo>
                    <a:pt x="1818005" y="941070"/>
                  </a:lnTo>
                  <a:lnTo>
                    <a:pt x="1810131" y="945769"/>
                  </a:lnTo>
                  <a:lnTo>
                    <a:pt x="1803781" y="950468"/>
                  </a:lnTo>
                  <a:lnTo>
                    <a:pt x="1797431" y="955294"/>
                  </a:lnTo>
                  <a:lnTo>
                    <a:pt x="1789430" y="955294"/>
                  </a:lnTo>
                  <a:lnTo>
                    <a:pt x="1783080" y="959993"/>
                  </a:lnTo>
                  <a:lnTo>
                    <a:pt x="1729105" y="959993"/>
                  </a:lnTo>
                  <a:lnTo>
                    <a:pt x="1716405" y="955294"/>
                  </a:lnTo>
                  <a:lnTo>
                    <a:pt x="1695704" y="955294"/>
                  </a:lnTo>
                  <a:lnTo>
                    <a:pt x="1681251" y="950455"/>
                  </a:lnTo>
                  <a:lnTo>
                    <a:pt x="1660779" y="945769"/>
                  </a:lnTo>
                  <a:lnTo>
                    <a:pt x="1648079" y="941070"/>
                  </a:lnTo>
                  <a:lnTo>
                    <a:pt x="1627378" y="931545"/>
                  </a:lnTo>
                  <a:lnTo>
                    <a:pt x="1621028" y="926719"/>
                  </a:lnTo>
                  <a:lnTo>
                    <a:pt x="1606677" y="922020"/>
                  </a:lnTo>
                  <a:lnTo>
                    <a:pt x="1600327" y="931545"/>
                  </a:lnTo>
                  <a:lnTo>
                    <a:pt x="1593977" y="941070"/>
                  </a:lnTo>
                  <a:lnTo>
                    <a:pt x="1579753" y="955294"/>
                  </a:lnTo>
                  <a:lnTo>
                    <a:pt x="1573403" y="964692"/>
                  </a:lnTo>
                  <a:lnTo>
                    <a:pt x="1559052" y="980186"/>
                  </a:lnTo>
                  <a:lnTo>
                    <a:pt x="1549590" y="987285"/>
                  </a:lnTo>
                  <a:lnTo>
                    <a:pt x="1546606" y="985012"/>
                  </a:lnTo>
                  <a:lnTo>
                    <a:pt x="1532255" y="985012"/>
                  </a:lnTo>
                  <a:lnTo>
                    <a:pt x="1525905" y="980186"/>
                  </a:lnTo>
                  <a:lnTo>
                    <a:pt x="1509039" y="971550"/>
                  </a:lnTo>
                  <a:lnTo>
                    <a:pt x="1526413" y="959612"/>
                  </a:lnTo>
                  <a:lnTo>
                    <a:pt x="1539113" y="945388"/>
                  </a:lnTo>
                  <a:lnTo>
                    <a:pt x="1559687" y="926338"/>
                  </a:lnTo>
                  <a:lnTo>
                    <a:pt x="1567688" y="921512"/>
                  </a:lnTo>
                  <a:lnTo>
                    <a:pt x="1553337" y="921512"/>
                  </a:lnTo>
                  <a:lnTo>
                    <a:pt x="1539265" y="916609"/>
                  </a:lnTo>
                  <a:lnTo>
                    <a:pt x="1539113" y="916813"/>
                  </a:lnTo>
                  <a:lnTo>
                    <a:pt x="1520063" y="935863"/>
                  </a:lnTo>
                  <a:lnTo>
                    <a:pt x="1505712" y="945388"/>
                  </a:lnTo>
                  <a:lnTo>
                    <a:pt x="1485138" y="959612"/>
                  </a:lnTo>
                  <a:lnTo>
                    <a:pt x="1464437" y="979805"/>
                  </a:lnTo>
                  <a:lnTo>
                    <a:pt x="1445387" y="994029"/>
                  </a:lnTo>
                  <a:lnTo>
                    <a:pt x="1424686" y="1008380"/>
                  </a:lnTo>
                  <a:lnTo>
                    <a:pt x="1397762" y="1027430"/>
                  </a:lnTo>
                  <a:lnTo>
                    <a:pt x="1370711" y="1041654"/>
                  </a:lnTo>
                  <a:lnTo>
                    <a:pt x="1343787" y="1057148"/>
                  </a:lnTo>
                  <a:lnTo>
                    <a:pt x="1329436" y="1066673"/>
                  </a:lnTo>
                  <a:lnTo>
                    <a:pt x="1308735" y="1071372"/>
                  </a:lnTo>
                  <a:lnTo>
                    <a:pt x="1296035" y="1080897"/>
                  </a:lnTo>
                  <a:lnTo>
                    <a:pt x="1281811" y="1085596"/>
                  </a:lnTo>
                  <a:lnTo>
                    <a:pt x="1269111" y="1090422"/>
                  </a:lnTo>
                  <a:lnTo>
                    <a:pt x="1248410" y="1095121"/>
                  </a:lnTo>
                  <a:lnTo>
                    <a:pt x="1234186" y="1099947"/>
                  </a:lnTo>
                  <a:lnTo>
                    <a:pt x="1221486" y="1099947"/>
                  </a:lnTo>
                  <a:lnTo>
                    <a:pt x="1227836" y="1120140"/>
                  </a:lnTo>
                  <a:lnTo>
                    <a:pt x="1240536" y="1120140"/>
                  </a:lnTo>
                  <a:lnTo>
                    <a:pt x="1261110" y="1115377"/>
                  </a:lnTo>
                  <a:lnTo>
                    <a:pt x="1275461" y="1109433"/>
                  </a:lnTo>
                  <a:lnTo>
                    <a:pt x="1296035" y="1099947"/>
                  </a:lnTo>
                  <a:lnTo>
                    <a:pt x="1308735" y="1095121"/>
                  </a:lnTo>
                  <a:lnTo>
                    <a:pt x="1329436" y="1090422"/>
                  </a:lnTo>
                  <a:lnTo>
                    <a:pt x="1343787" y="1080897"/>
                  </a:lnTo>
                  <a:lnTo>
                    <a:pt x="1356487" y="1076198"/>
                  </a:lnTo>
                  <a:lnTo>
                    <a:pt x="1383411" y="1057148"/>
                  </a:lnTo>
                  <a:lnTo>
                    <a:pt x="1418336" y="1041654"/>
                  </a:lnTo>
                  <a:lnTo>
                    <a:pt x="1437386" y="1022604"/>
                  </a:lnTo>
                  <a:lnTo>
                    <a:pt x="1464437" y="1008380"/>
                  </a:lnTo>
                  <a:lnTo>
                    <a:pt x="1485138" y="989330"/>
                  </a:lnTo>
                  <a:lnTo>
                    <a:pt x="1491538" y="984516"/>
                  </a:lnTo>
                  <a:lnTo>
                    <a:pt x="1492377" y="985012"/>
                  </a:lnTo>
                  <a:lnTo>
                    <a:pt x="1511427" y="994537"/>
                  </a:lnTo>
                  <a:lnTo>
                    <a:pt x="1519428" y="999363"/>
                  </a:lnTo>
                  <a:lnTo>
                    <a:pt x="1527721" y="1002411"/>
                  </a:lnTo>
                  <a:lnTo>
                    <a:pt x="1519301" y="1008634"/>
                  </a:lnTo>
                  <a:lnTo>
                    <a:pt x="1505077" y="1018159"/>
                  </a:lnTo>
                  <a:lnTo>
                    <a:pt x="1478026" y="1037209"/>
                  </a:lnTo>
                  <a:lnTo>
                    <a:pt x="1450975" y="1057402"/>
                  </a:lnTo>
                  <a:lnTo>
                    <a:pt x="1397000" y="1085850"/>
                  </a:lnTo>
                  <a:lnTo>
                    <a:pt x="1369949" y="1095375"/>
                  </a:lnTo>
                  <a:lnTo>
                    <a:pt x="1343025" y="1109573"/>
                  </a:lnTo>
                  <a:lnTo>
                    <a:pt x="1314323" y="1120254"/>
                  </a:lnTo>
                  <a:lnTo>
                    <a:pt x="1295273" y="1125004"/>
                  </a:lnTo>
                  <a:lnTo>
                    <a:pt x="1268349" y="1139240"/>
                  </a:lnTo>
                  <a:lnTo>
                    <a:pt x="1260348" y="1139240"/>
                  </a:lnTo>
                  <a:lnTo>
                    <a:pt x="1268349" y="1158240"/>
                  </a:lnTo>
                  <a:lnTo>
                    <a:pt x="1281049" y="1153490"/>
                  </a:lnTo>
                  <a:lnTo>
                    <a:pt x="1307973" y="1143990"/>
                  </a:lnTo>
                  <a:lnTo>
                    <a:pt x="1328674" y="1134503"/>
                  </a:lnTo>
                  <a:lnTo>
                    <a:pt x="1382649" y="1115504"/>
                  </a:lnTo>
                  <a:lnTo>
                    <a:pt x="1409700" y="1100074"/>
                  </a:lnTo>
                  <a:lnTo>
                    <a:pt x="1436751" y="1085850"/>
                  </a:lnTo>
                  <a:lnTo>
                    <a:pt x="1471676" y="1071626"/>
                  </a:lnTo>
                  <a:lnTo>
                    <a:pt x="1498727" y="1052576"/>
                  </a:lnTo>
                  <a:lnTo>
                    <a:pt x="1538351" y="1022858"/>
                  </a:lnTo>
                  <a:lnTo>
                    <a:pt x="1559052" y="1013460"/>
                  </a:lnTo>
                  <a:lnTo>
                    <a:pt x="1573403" y="999236"/>
                  </a:lnTo>
                  <a:lnTo>
                    <a:pt x="1579753" y="989711"/>
                  </a:lnTo>
                  <a:lnTo>
                    <a:pt x="1593977" y="980186"/>
                  </a:lnTo>
                  <a:lnTo>
                    <a:pt x="1606677" y="964692"/>
                  </a:lnTo>
                  <a:lnTo>
                    <a:pt x="1621028" y="955294"/>
                  </a:lnTo>
                  <a:lnTo>
                    <a:pt x="1623187" y="950455"/>
                  </a:lnTo>
                  <a:lnTo>
                    <a:pt x="1613027" y="945769"/>
                  </a:lnTo>
                  <a:lnTo>
                    <a:pt x="1606677" y="945769"/>
                  </a:lnTo>
                  <a:lnTo>
                    <a:pt x="1627378" y="941070"/>
                  </a:lnTo>
                  <a:lnTo>
                    <a:pt x="1623187" y="950455"/>
                  </a:lnTo>
                  <a:lnTo>
                    <a:pt x="1633728" y="955294"/>
                  </a:lnTo>
                  <a:lnTo>
                    <a:pt x="1654429" y="959993"/>
                  </a:lnTo>
                  <a:lnTo>
                    <a:pt x="1668653" y="964692"/>
                  </a:lnTo>
                  <a:lnTo>
                    <a:pt x="1687703" y="969518"/>
                  </a:lnTo>
                  <a:lnTo>
                    <a:pt x="1708404" y="974217"/>
                  </a:lnTo>
                  <a:lnTo>
                    <a:pt x="1729105" y="980186"/>
                  </a:lnTo>
                  <a:lnTo>
                    <a:pt x="1789430" y="980186"/>
                  </a:lnTo>
                  <a:lnTo>
                    <a:pt x="1803781" y="974217"/>
                  </a:lnTo>
                  <a:lnTo>
                    <a:pt x="1810131" y="969518"/>
                  </a:lnTo>
                  <a:lnTo>
                    <a:pt x="1824355" y="969518"/>
                  </a:lnTo>
                  <a:lnTo>
                    <a:pt x="1830705" y="959993"/>
                  </a:lnTo>
                  <a:lnTo>
                    <a:pt x="1837055" y="955294"/>
                  </a:lnTo>
                  <a:lnTo>
                    <a:pt x="1851406" y="950468"/>
                  </a:lnTo>
                  <a:lnTo>
                    <a:pt x="1857756" y="941070"/>
                  </a:lnTo>
                  <a:lnTo>
                    <a:pt x="1857756" y="931545"/>
                  </a:lnTo>
                  <a:close/>
                </a:path>
              </a:pathLst>
            </a:custGeom>
            <a:solidFill>
              <a:srgbClr val="1F1A17"/>
            </a:solidFill>
          </p:spPr>
          <p:txBody>
            <a:bodyPr wrap="square" lIns="0" tIns="0" rIns="0" bIns="0" rtlCol="0"/>
            <a:lstStyle/>
            <a:p>
              <a:endParaRPr/>
            </a:p>
          </p:txBody>
        </p:sp>
        <p:pic>
          <p:nvPicPr>
            <p:cNvPr id="41" name="object 43">
              <a:extLst>
                <a:ext uri="{FF2B5EF4-FFF2-40B4-BE49-F238E27FC236}">
                  <a16:creationId xmlns:a16="http://schemas.microsoft.com/office/drawing/2014/main" id="{26428B49-6ACC-4028-8D2E-051EC3A8B8CA}"/>
                </a:ext>
              </a:extLst>
            </p:cNvPr>
            <p:cNvPicPr/>
            <p:nvPr/>
          </p:nvPicPr>
          <p:blipFill>
            <a:blip r:embed="rId13" cstate="print"/>
            <a:stretch>
              <a:fillRect/>
            </a:stretch>
          </p:blipFill>
          <p:spPr>
            <a:xfrm>
              <a:off x="5256275" y="3320160"/>
              <a:ext cx="181737" cy="137795"/>
            </a:xfrm>
            <a:prstGeom prst="rect">
              <a:avLst/>
            </a:prstGeom>
          </p:spPr>
        </p:pic>
        <p:sp>
          <p:nvSpPr>
            <p:cNvPr id="42" name="object 44">
              <a:extLst>
                <a:ext uri="{FF2B5EF4-FFF2-40B4-BE49-F238E27FC236}">
                  <a16:creationId xmlns:a16="http://schemas.microsoft.com/office/drawing/2014/main" id="{92CEBFB6-DF7E-497E-88B6-209E797B0847}"/>
                </a:ext>
              </a:extLst>
            </p:cNvPr>
            <p:cNvSpPr/>
            <p:nvPr/>
          </p:nvSpPr>
          <p:spPr>
            <a:xfrm>
              <a:off x="5296280" y="3076194"/>
              <a:ext cx="230504" cy="340360"/>
            </a:xfrm>
            <a:custGeom>
              <a:avLst/>
              <a:gdLst/>
              <a:ahLst/>
              <a:cxnLst/>
              <a:rect l="l" t="t" r="r" b="b"/>
              <a:pathLst>
                <a:path w="230504" h="340360">
                  <a:moveTo>
                    <a:pt x="230505" y="10668"/>
                  </a:moveTo>
                  <a:lnTo>
                    <a:pt x="27051" y="340232"/>
                  </a:lnTo>
                  <a:lnTo>
                    <a:pt x="0" y="334263"/>
                  </a:lnTo>
                  <a:lnTo>
                    <a:pt x="203454" y="0"/>
                  </a:lnTo>
                  <a:lnTo>
                    <a:pt x="230505" y="10668"/>
                  </a:lnTo>
                  <a:close/>
                </a:path>
              </a:pathLst>
            </a:custGeom>
            <a:ln w="25907">
              <a:solidFill>
                <a:srgbClr val="FF0000"/>
              </a:solidFill>
            </a:ln>
          </p:spPr>
          <p:txBody>
            <a:bodyPr wrap="square" lIns="0" tIns="0" rIns="0" bIns="0" rtlCol="0"/>
            <a:lstStyle/>
            <a:p>
              <a:endParaRPr/>
            </a:p>
          </p:txBody>
        </p:sp>
        <p:sp>
          <p:nvSpPr>
            <p:cNvPr id="43" name="object 45">
              <a:extLst>
                <a:ext uri="{FF2B5EF4-FFF2-40B4-BE49-F238E27FC236}">
                  <a16:creationId xmlns:a16="http://schemas.microsoft.com/office/drawing/2014/main" id="{BC54FBF5-6AAA-4F4D-AD50-FE95E419C741}"/>
                </a:ext>
              </a:extLst>
            </p:cNvPr>
            <p:cNvSpPr/>
            <p:nvPr/>
          </p:nvSpPr>
          <p:spPr>
            <a:xfrm>
              <a:off x="4712207" y="4370832"/>
              <a:ext cx="373380" cy="121920"/>
            </a:xfrm>
            <a:custGeom>
              <a:avLst/>
              <a:gdLst/>
              <a:ahLst/>
              <a:cxnLst/>
              <a:rect l="l" t="t" r="r" b="b"/>
              <a:pathLst>
                <a:path w="373379" h="121920">
                  <a:moveTo>
                    <a:pt x="365378" y="72910"/>
                  </a:moveTo>
                  <a:lnTo>
                    <a:pt x="352678" y="82473"/>
                  </a:lnTo>
                  <a:lnTo>
                    <a:pt x="338454" y="82473"/>
                  </a:lnTo>
                  <a:lnTo>
                    <a:pt x="338454" y="121920"/>
                  </a:lnTo>
                  <a:lnTo>
                    <a:pt x="365378" y="121920"/>
                  </a:lnTo>
                  <a:lnTo>
                    <a:pt x="365378" y="72910"/>
                  </a:lnTo>
                  <a:close/>
                </a:path>
                <a:path w="373379" h="121920">
                  <a:moveTo>
                    <a:pt x="33400" y="68135"/>
                  </a:moveTo>
                  <a:lnTo>
                    <a:pt x="33400" y="82473"/>
                  </a:lnTo>
                  <a:lnTo>
                    <a:pt x="47625" y="82473"/>
                  </a:lnTo>
                  <a:lnTo>
                    <a:pt x="33400" y="68135"/>
                  </a:lnTo>
                  <a:close/>
                </a:path>
                <a:path w="373379" h="121920">
                  <a:moveTo>
                    <a:pt x="60325" y="14338"/>
                  </a:moveTo>
                  <a:lnTo>
                    <a:pt x="47625" y="23901"/>
                  </a:lnTo>
                  <a:lnTo>
                    <a:pt x="33400" y="23901"/>
                  </a:lnTo>
                  <a:lnTo>
                    <a:pt x="33400" y="68135"/>
                  </a:lnTo>
                  <a:lnTo>
                    <a:pt x="47625" y="82473"/>
                  </a:lnTo>
                  <a:lnTo>
                    <a:pt x="47625" y="58572"/>
                  </a:lnTo>
                  <a:lnTo>
                    <a:pt x="60325" y="58572"/>
                  </a:lnTo>
                  <a:lnTo>
                    <a:pt x="60325" y="14338"/>
                  </a:lnTo>
                  <a:close/>
                </a:path>
                <a:path w="373379" h="121920">
                  <a:moveTo>
                    <a:pt x="60325" y="58771"/>
                  </a:moveTo>
                  <a:lnTo>
                    <a:pt x="60325" y="68135"/>
                  </a:lnTo>
                  <a:lnTo>
                    <a:pt x="47625" y="82473"/>
                  </a:lnTo>
                  <a:lnTo>
                    <a:pt x="338454" y="82473"/>
                  </a:lnTo>
                  <a:lnTo>
                    <a:pt x="338454" y="72910"/>
                  </a:lnTo>
                  <a:lnTo>
                    <a:pt x="365378" y="72910"/>
                  </a:lnTo>
                  <a:lnTo>
                    <a:pt x="352678" y="63347"/>
                  </a:lnTo>
                  <a:lnTo>
                    <a:pt x="60325" y="58771"/>
                  </a:lnTo>
                  <a:close/>
                </a:path>
                <a:path w="373379" h="121920">
                  <a:moveTo>
                    <a:pt x="373379" y="63347"/>
                  </a:moveTo>
                  <a:lnTo>
                    <a:pt x="352678" y="63347"/>
                  </a:lnTo>
                  <a:lnTo>
                    <a:pt x="365378" y="72910"/>
                  </a:lnTo>
                  <a:lnTo>
                    <a:pt x="373379" y="63347"/>
                  </a:lnTo>
                  <a:close/>
                </a:path>
                <a:path w="373379" h="121920">
                  <a:moveTo>
                    <a:pt x="60325" y="58572"/>
                  </a:moveTo>
                  <a:lnTo>
                    <a:pt x="47625" y="58572"/>
                  </a:lnTo>
                  <a:lnTo>
                    <a:pt x="60325" y="58771"/>
                  </a:lnTo>
                  <a:lnTo>
                    <a:pt x="60325" y="58572"/>
                  </a:lnTo>
                  <a:close/>
                </a:path>
                <a:path w="373379" h="121920">
                  <a:moveTo>
                    <a:pt x="47625" y="0"/>
                  </a:moveTo>
                  <a:lnTo>
                    <a:pt x="0" y="0"/>
                  </a:lnTo>
                  <a:lnTo>
                    <a:pt x="0" y="23901"/>
                  </a:lnTo>
                  <a:lnTo>
                    <a:pt x="33400" y="23901"/>
                  </a:lnTo>
                  <a:lnTo>
                    <a:pt x="33400" y="14338"/>
                  </a:lnTo>
                  <a:lnTo>
                    <a:pt x="60325" y="14338"/>
                  </a:lnTo>
                  <a:lnTo>
                    <a:pt x="47625" y="0"/>
                  </a:lnTo>
                  <a:close/>
                </a:path>
                <a:path w="373379" h="121920">
                  <a:moveTo>
                    <a:pt x="60325" y="0"/>
                  </a:moveTo>
                  <a:lnTo>
                    <a:pt x="47625" y="0"/>
                  </a:lnTo>
                  <a:lnTo>
                    <a:pt x="60325" y="14338"/>
                  </a:lnTo>
                  <a:lnTo>
                    <a:pt x="60325" y="0"/>
                  </a:lnTo>
                  <a:close/>
                </a:path>
              </a:pathLst>
            </a:custGeom>
            <a:solidFill>
              <a:srgbClr val="1F1A17"/>
            </a:solidFill>
          </p:spPr>
          <p:txBody>
            <a:bodyPr wrap="square" lIns="0" tIns="0" rIns="0" bIns="0" rtlCol="0"/>
            <a:lstStyle/>
            <a:p>
              <a:endParaRPr/>
            </a:p>
          </p:txBody>
        </p:sp>
        <p:pic>
          <p:nvPicPr>
            <p:cNvPr id="44" name="object 46">
              <a:extLst>
                <a:ext uri="{FF2B5EF4-FFF2-40B4-BE49-F238E27FC236}">
                  <a16:creationId xmlns:a16="http://schemas.microsoft.com/office/drawing/2014/main" id="{3CB74566-7583-4359-BB15-0FB6DF761E37}"/>
                </a:ext>
              </a:extLst>
            </p:cNvPr>
            <p:cNvPicPr/>
            <p:nvPr/>
          </p:nvPicPr>
          <p:blipFill>
            <a:blip r:embed="rId14" cstate="print"/>
            <a:stretch>
              <a:fillRect/>
            </a:stretch>
          </p:blipFill>
          <p:spPr>
            <a:xfrm>
              <a:off x="4707636" y="4366260"/>
              <a:ext cx="69469" cy="91617"/>
            </a:xfrm>
            <a:prstGeom prst="rect">
              <a:avLst/>
            </a:prstGeom>
          </p:spPr>
        </p:pic>
        <p:sp>
          <p:nvSpPr>
            <p:cNvPr id="45" name="object 47">
              <a:extLst>
                <a:ext uri="{FF2B5EF4-FFF2-40B4-BE49-F238E27FC236}">
                  <a16:creationId xmlns:a16="http://schemas.microsoft.com/office/drawing/2014/main" id="{ED5E1E40-D523-4658-B3EA-AFAEAA68A475}"/>
                </a:ext>
              </a:extLst>
            </p:cNvPr>
            <p:cNvSpPr/>
            <p:nvPr/>
          </p:nvSpPr>
          <p:spPr>
            <a:xfrm>
              <a:off x="4759832" y="4429404"/>
              <a:ext cx="325755" cy="63500"/>
            </a:xfrm>
            <a:custGeom>
              <a:avLst/>
              <a:gdLst/>
              <a:ahLst/>
              <a:cxnLst/>
              <a:rect l="l" t="t" r="r" b="b"/>
              <a:pathLst>
                <a:path w="325754" h="63500">
                  <a:moveTo>
                    <a:pt x="317753" y="14338"/>
                  </a:moveTo>
                  <a:lnTo>
                    <a:pt x="305053" y="23901"/>
                  </a:lnTo>
                  <a:lnTo>
                    <a:pt x="0" y="23901"/>
                  </a:lnTo>
                  <a:lnTo>
                    <a:pt x="0" y="0"/>
                  </a:lnTo>
                  <a:lnTo>
                    <a:pt x="305053" y="4775"/>
                  </a:lnTo>
                  <a:lnTo>
                    <a:pt x="317753" y="14338"/>
                  </a:lnTo>
                  <a:close/>
                </a:path>
                <a:path w="325754" h="63500">
                  <a:moveTo>
                    <a:pt x="305053" y="4775"/>
                  </a:moveTo>
                  <a:lnTo>
                    <a:pt x="325754" y="4775"/>
                  </a:lnTo>
                  <a:lnTo>
                    <a:pt x="317753" y="14338"/>
                  </a:lnTo>
                  <a:lnTo>
                    <a:pt x="305053" y="4775"/>
                  </a:lnTo>
                  <a:close/>
                </a:path>
                <a:path w="325754" h="63500">
                  <a:moveTo>
                    <a:pt x="290829" y="63347"/>
                  </a:moveTo>
                  <a:lnTo>
                    <a:pt x="290829" y="14338"/>
                  </a:lnTo>
                  <a:lnTo>
                    <a:pt x="317753" y="14338"/>
                  </a:lnTo>
                  <a:lnTo>
                    <a:pt x="317753" y="63347"/>
                  </a:lnTo>
                  <a:lnTo>
                    <a:pt x="290829" y="63347"/>
                  </a:lnTo>
                  <a:close/>
                </a:path>
              </a:pathLst>
            </a:custGeom>
            <a:ln w="9144">
              <a:solidFill>
                <a:srgbClr val="000000"/>
              </a:solidFill>
            </a:ln>
          </p:spPr>
          <p:txBody>
            <a:bodyPr wrap="square" lIns="0" tIns="0" rIns="0" bIns="0" rtlCol="0"/>
            <a:lstStyle/>
            <a:p>
              <a:endParaRPr/>
            </a:p>
          </p:txBody>
        </p:sp>
        <p:sp>
          <p:nvSpPr>
            <p:cNvPr id="46" name="object 48">
              <a:extLst>
                <a:ext uri="{FF2B5EF4-FFF2-40B4-BE49-F238E27FC236}">
                  <a16:creationId xmlns:a16="http://schemas.microsoft.com/office/drawing/2014/main" id="{CE648E43-4057-4434-B016-B3F21542FE12}"/>
                </a:ext>
              </a:extLst>
            </p:cNvPr>
            <p:cNvSpPr/>
            <p:nvPr/>
          </p:nvSpPr>
          <p:spPr>
            <a:xfrm>
              <a:off x="4224527" y="4375404"/>
              <a:ext cx="399415" cy="102235"/>
            </a:xfrm>
            <a:custGeom>
              <a:avLst/>
              <a:gdLst/>
              <a:ahLst/>
              <a:cxnLst/>
              <a:rect l="l" t="t" r="r" b="b"/>
              <a:pathLst>
                <a:path w="399414" h="102235">
                  <a:moveTo>
                    <a:pt x="13462" y="99707"/>
                  </a:moveTo>
                  <a:lnTo>
                    <a:pt x="0" y="102108"/>
                  </a:lnTo>
                  <a:lnTo>
                    <a:pt x="26924" y="102108"/>
                  </a:lnTo>
                  <a:lnTo>
                    <a:pt x="13462" y="99707"/>
                  </a:lnTo>
                  <a:close/>
                </a:path>
                <a:path w="399414" h="102235">
                  <a:moveTo>
                    <a:pt x="14224" y="44450"/>
                  </a:moveTo>
                  <a:lnTo>
                    <a:pt x="0" y="54051"/>
                  </a:lnTo>
                  <a:lnTo>
                    <a:pt x="0" y="97307"/>
                  </a:lnTo>
                  <a:lnTo>
                    <a:pt x="13462" y="99707"/>
                  </a:lnTo>
                  <a:lnTo>
                    <a:pt x="26924" y="97307"/>
                  </a:lnTo>
                  <a:lnTo>
                    <a:pt x="26924" y="63861"/>
                  </a:lnTo>
                  <a:lnTo>
                    <a:pt x="14224" y="63665"/>
                  </a:lnTo>
                  <a:lnTo>
                    <a:pt x="14224" y="44450"/>
                  </a:lnTo>
                  <a:close/>
                </a:path>
                <a:path w="399414" h="102235">
                  <a:moveTo>
                    <a:pt x="312166" y="54051"/>
                  </a:moveTo>
                  <a:lnTo>
                    <a:pt x="26924" y="54051"/>
                  </a:lnTo>
                  <a:lnTo>
                    <a:pt x="26924" y="63861"/>
                  </a:lnTo>
                  <a:lnTo>
                    <a:pt x="324866" y="68478"/>
                  </a:lnTo>
                  <a:lnTo>
                    <a:pt x="339089" y="58864"/>
                  </a:lnTo>
                  <a:lnTo>
                    <a:pt x="312166" y="58864"/>
                  </a:lnTo>
                  <a:lnTo>
                    <a:pt x="312166" y="54051"/>
                  </a:lnTo>
                  <a:close/>
                </a:path>
                <a:path w="399414" h="102235">
                  <a:moveTo>
                    <a:pt x="339089" y="58864"/>
                  </a:moveTo>
                  <a:lnTo>
                    <a:pt x="324866" y="68478"/>
                  </a:lnTo>
                  <a:lnTo>
                    <a:pt x="339089" y="68478"/>
                  </a:lnTo>
                  <a:lnTo>
                    <a:pt x="339089" y="58864"/>
                  </a:lnTo>
                  <a:close/>
                </a:path>
                <a:path w="399414" h="102235">
                  <a:moveTo>
                    <a:pt x="312166" y="44450"/>
                  </a:moveTo>
                  <a:lnTo>
                    <a:pt x="14224" y="44450"/>
                  </a:lnTo>
                  <a:lnTo>
                    <a:pt x="14224" y="63665"/>
                  </a:lnTo>
                  <a:lnTo>
                    <a:pt x="26924" y="54051"/>
                  </a:lnTo>
                  <a:lnTo>
                    <a:pt x="312166" y="54051"/>
                  </a:lnTo>
                  <a:lnTo>
                    <a:pt x="312166" y="44450"/>
                  </a:lnTo>
                  <a:close/>
                </a:path>
                <a:path w="399414" h="102235">
                  <a:moveTo>
                    <a:pt x="324866" y="0"/>
                  </a:moveTo>
                  <a:lnTo>
                    <a:pt x="312166" y="9613"/>
                  </a:lnTo>
                  <a:lnTo>
                    <a:pt x="312166" y="44450"/>
                  </a:lnTo>
                  <a:lnTo>
                    <a:pt x="324866" y="44450"/>
                  </a:lnTo>
                  <a:lnTo>
                    <a:pt x="339089" y="58864"/>
                  </a:lnTo>
                  <a:lnTo>
                    <a:pt x="339089" y="19215"/>
                  </a:lnTo>
                  <a:lnTo>
                    <a:pt x="324866" y="19215"/>
                  </a:lnTo>
                  <a:lnTo>
                    <a:pt x="324866" y="0"/>
                  </a:lnTo>
                  <a:close/>
                </a:path>
                <a:path w="399414" h="102235">
                  <a:moveTo>
                    <a:pt x="14224" y="44450"/>
                  </a:moveTo>
                  <a:lnTo>
                    <a:pt x="0" y="44450"/>
                  </a:lnTo>
                  <a:lnTo>
                    <a:pt x="0" y="54051"/>
                  </a:lnTo>
                  <a:lnTo>
                    <a:pt x="14224" y="44450"/>
                  </a:lnTo>
                  <a:close/>
                </a:path>
                <a:path w="399414" h="102235">
                  <a:moveTo>
                    <a:pt x="399288" y="0"/>
                  </a:moveTo>
                  <a:lnTo>
                    <a:pt x="324866" y="0"/>
                  </a:lnTo>
                  <a:lnTo>
                    <a:pt x="339089" y="9613"/>
                  </a:lnTo>
                  <a:lnTo>
                    <a:pt x="339089" y="19215"/>
                  </a:lnTo>
                  <a:lnTo>
                    <a:pt x="399288" y="19215"/>
                  </a:lnTo>
                  <a:lnTo>
                    <a:pt x="399288" y="0"/>
                  </a:lnTo>
                  <a:close/>
                </a:path>
                <a:path w="399414" h="102235">
                  <a:moveTo>
                    <a:pt x="324866" y="0"/>
                  </a:moveTo>
                  <a:lnTo>
                    <a:pt x="312166" y="0"/>
                  </a:lnTo>
                  <a:lnTo>
                    <a:pt x="312166" y="9613"/>
                  </a:lnTo>
                  <a:lnTo>
                    <a:pt x="324866" y="0"/>
                  </a:lnTo>
                  <a:close/>
                </a:path>
              </a:pathLst>
            </a:custGeom>
            <a:solidFill>
              <a:srgbClr val="1F1A17"/>
            </a:solidFill>
          </p:spPr>
          <p:txBody>
            <a:bodyPr wrap="square" lIns="0" tIns="0" rIns="0" bIns="0" rtlCol="0"/>
            <a:lstStyle/>
            <a:p>
              <a:endParaRPr/>
            </a:p>
          </p:txBody>
        </p:sp>
        <p:sp>
          <p:nvSpPr>
            <p:cNvPr id="47" name="object 49">
              <a:extLst>
                <a:ext uri="{FF2B5EF4-FFF2-40B4-BE49-F238E27FC236}">
                  <a16:creationId xmlns:a16="http://schemas.microsoft.com/office/drawing/2014/main" id="{E7737635-8039-4723-A109-9610B161FEFD}"/>
                </a:ext>
              </a:extLst>
            </p:cNvPr>
            <p:cNvSpPr/>
            <p:nvPr/>
          </p:nvSpPr>
          <p:spPr>
            <a:xfrm>
              <a:off x="4224527" y="4419854"/>
              <a:ext cx="339090" cy="57785"/>
            </a:xfrm>
            <a:custGeom>
              <a:avLst/>
              <a:gdLst/>
              <a:ahLst/>
              <a:cxnLst/>
              <a:rect l="l" t="t" r="r" b="b"/>
              <a:pathLst>
                <a:path w="339089" h="57785">
                  <a:moveTo>
                    <a:pt x="14224" y="0"/>
                  </a:moveTo>
                  <a:lnTo>
                    <a:pt x="14224" y="19215"/>
                  </a:lnTo>
                  <a:lnTo>
                    <a:pt x="26924" y="9601"/>
                  </a:lnTo>
                  <a:lnTo>
                    <a:pt x="26924" y="19215"/>
                  </a:lnTo>
                  <a:lnTo>
                    <a:pt x="26924" y="38442"/>
                  </a:lnTo>
                  <a:lnTo>
                    <a:pt x="26924" y="52857"/>
                  </a:lnTo>
                  <a:lnTo>
                    <a:pt x="0" y="57658"/>
                  </a:lnTo>
                  <a:lnTo>
                    <a:pt x="26924" y="57658"/>
                  </a:lnTo>
                  <a:lnTo>
                    <a:pt x="0" y="52857"/>
                  </a:lnTo>
                  <a:lnTo>
                    <a:pt x="0" y="33629"/>
                  </a:lnTo>
                  <a:lnTo>
                    <a:pt x="0" y="19215"/>
                  </a:lnTo>
                  <a:lnTo>
                    <a:pt x="0" y="9601"/>
                  </a:lnTo>
                  <a:lnTo>
                    <a:pt x="14224" y="0"/>
                  </a:lnTo>
                  <a:close/>
                </a:path>
                <a:path w="339089" h="57785">
                  <a:moveTo>
                    <a:pt x="0" y="9601"/>
                  </a:moveTo>
                  <a:lnTo>
                    <a:pt x="0" y="0"/>
                  </a:lnTo>
                  <a:lnTo>
                    <a:pt x="14224" y="0"/>
                  </a:lnTo>
                  <a:lnTo>
                    <a:pt x="0" y="9601"/>
                  </a:lnTo>
                  <a:close/>
                </a:path>
                <a:path w="339089" h="57785">
                  <a:moveTo>
                    <a:pt x="339089" y="14414"/>
                  </a:moveTo>
                  <a:lnTo>
                    <a:pt x="324866" y="24028"/>
                  </a:lnTo>
                  <a:lnTo>
                    <a:pt x="14224" y="19215"/>
                  </a:lnTo>
                  <a:lnTo>
                    <a:pt x="14224" y="0"/>
                  </a:lnTo>
                  <a:lnTo>
                    <a:pt x="324866" y="0"/>
                  </a:lnTo>
                  <a:lnTo>
                    <a:pt x="339089" y="14414"/>
                  </a:lnTo>
                  <a:close/>
                </a:path>
              </a:pathLst>
            </a:custGeom>
            <a:ln w="9144">
              <a:solidFill>
                <a:srgbClr val="000000"/>
              </a:solidFill>
            </a:ln>
          </p:spPr>
          <p:txBody>
            <a:bodyPr wrap="square" lIns="0" tIns="0" rIns="0" bIns="0" rtlCol="0"/>
            <a:lstStyle/>
            <a:p>
              <a:endParaRPr/>
            </a:p>
          </p:txBody>
        </p:sp>
        <p:pic>
          <p:nvPicPr>
            <p:cNvPr id="48" name="object 50">
              <a:extLst>
                <a:ext uri="{FF2B5EF4-FFF2-40B4-BE49-F238E27FC236}">
                  <a16:creationId xmlns:a16="http://schemas.microsoft.com/office/drawing/2014/main" id="{758A036C-BE6A-4420-A7C0-A1977C906E27}"/>
                </a:ext>
              </a:extLst>
            </p:cNvPr>
            <p:cNvPicPr/>
            <p:nvPr/>
          </p:nvPicPr>
          <p:blipFill>
            <a:blip r:embed="rId15" cstate="print"/>
            <a:stretch>
              <a:fillRect/>
            </a:stretch>
          </p:blipFill>
          <p:spPr>
            <a:xfrm>
              <a:off x="4532122" y="4370832"/>
              <a:ext cx="96265" cy="77622"/>
            </a:xfrm>
            <a:prstGeom prst="rect">
              <a:avLst/>
            </a:prstGeom>
          </p:spPr>
        </p:pic>
        <p:sp>
          <p:nvSpPr>
            <p:cNvPr id="49" name="object 51">
              <a:extLst>
                <a:ext uri="{FF2B5EF4-FFF2-40B4-BE49-F238E27FC236}">
                  <a16:creationId xmlns:a16="http://schemas.microsoft.com/office/drawing/2014/main" id="{46ED8848-1F67-40EB-9D0B-C66C724AFDD9}"/>
                </a:ext>
              </a:extLst>
            </p:cNvPr>
            <p:cNvSpPr/>
            <p:nvPr/>
          </p:nvSpPr>
          <p:spPr>
            <a:xfrm>
              <a:off x="4250435" y="4439411"/>
              <a:ext cx="27940" cy="18415"/>
            </a:xfrm>
            <a:custGeom>
              <a:avLst/>
              <a:gdLst/>
              <a:ahLst/>
              <a:cxnLst/>
              <a:rect l="l" t="t" r="r" b="b"/>
              <a:pathLst>
                <a:path w="27939" h="18414">
                  <a:moveTo>
                    <a:pt x="27432" y="0"/>
                  </a:moveTo>
                  <a:lnTo>
                    <a:pt x="0" y="0"/>
                  </a:lnTo>
                  <a:lnTo>
                    <a:pt x="0" y="18287"/>
                  </a:lnTo>
                  <a:lnTo>
                    <a:pt x="27432" y="18287"/>
                  </a:lnTo>
                  <a:lnTo>
                    <a:pt x="27432" y="0"/>
                  </a:lnTo>
                  <a:close/>
                </a:path>
              </a:pathLst>
            </a:custGeom>
            <a:solidFill>
              <a:srgbClr val="1F1A17"/>
            </a:solidFill>
          </p:spPr>
          <p:txBody>
            <a:bodyPr wrap="square" lIns="0" tIns="0" rIns="0" bIns="0" rtlCol="0"/>
            <a:lstStyle/>
            <a:p>
              <a:endParaRPr/>
            </a:p>
          </p:txBody>
        </p:sp>
        <p:sp>
          <p:nvSpPr>
            <p:cNvPr id="50" name="object 52">
              <a:extLst>
                <a:ext uri="{FF2B5EF4-FFF2-40B4-BE49-F238E27FC236}">
                  <a16:creationId xmlns:a16="http://schemas.microsoft.com/office/drawing/2014/main" id="{D62CC4C5-FB1E-431D-B4DC-19850A3B7077}"/>
                </a:ext>
              </a:extLst>
            </p:cNvPr>
            <p:cNvSpPr/>
            <p:nvPr/>
          </p:nvSpPr>
          <p:spPr>
            <a:xfrm>
              <a:off x="4250435" y="4439411"/>
              <a:ext cx="27940" cy="18415"/>
            </a:xfrm>
            <a:custGeom>
              <a:avLst/>
              <a:gdLst/>
              <a:ahLst/>
              <a:cxnLst/>
              <a:rect l="l" t="t" r="r" b="b"/>
              <a:pathLst>
                <a:path w="27939" h="18414">
                  <a:moveTo>
                    <a:pt x="0" y="18287"/>
                  </a:moveTo>
                  <a:lnTo>
                    <a:pt x="27432" y="18287"/>
                  </a:lnTo>
                  <a:lnTo>
                    <a:pt x="27432" y="0"/>
                  </a:lnTo>
                  <a:lnTo>
                    <a:pt x="0" y="0"/>
                  </a:lnTo>
                  <a:lnTo>
                    <a:pt x="0" y="18287"/>
                  </a:lnTo>
                  <a:close/>
                </a:path>
              </a:pathLst>
            </a:custGeom>
            <a:ln w="9144">
              <a:solidFill>
                <a:srgbClr val="000000"/>
              </a:solidFill>
            </a:ln>
          </p:spPr>
          <p:txBody>
            <a:bodyPr wrap="square" lIns="0" tIns="0" rIns="0" bIns="0" rtlCol="0"/>
            <a:lstStyle/>
            <a:p>
              <a:endParaRPr/>
            </a:p>
          </p:txBody>
        </p:sp>
        <p:sp>
          <p:nvSpPr>
            <p:cNvPr id="51" name="object 53">
              <a:extLst>
                <a:ext uri="{FF2B5EF4-FFF2-40B4-BE49-F238E27FC236}">
                  <a16:creationId xmlns:a16="http://schemas.microsoft.com/office/drawing/2014/main" id="{50EFAF8D-DEBF-43F3-A93D-27B9E5FA7BED}"/>
                </a:ext>
              </a:extLst>
            </p:cNvPr>
            <p:cNvSpPr/>
            <p:nvPr/>
          </p:nvSpPr>
          <p:spPr>
            <a:xfrm>
              <a:off x="5024627" y="4468367"/>
              <a:ext cx="26034" cy="20320"/>
            </a:xfrm>
            <a:custGeom>
              <a:avLst/>
              <a:gdLst/>
              <a:ahLst/>
              <a:cxnLst/>
              <a:rect l="l" t="t" r="r" b="b"/>
              <a:pathLst>
                <a:path w="26035" h="20320">
                  <a:moveTo>
                    <a:pt x="25908" y="0"/>
                  </a:moveTo>
                  <a:lnTo>
                    <a:pt x="0" y="0"/>
                  </a:lnTo>
                  <a:lnTo>
                    <a:pt x="0" y="19812"/>
                  </a:lnTo>
                  <a:lnTo>
                    <a:pt x="25908" y="19812"/>
                  </a:lnTo>
                  <a:lnTo>
                    <a:pt x="25908" y="0"/>
                  </a:lnTo>
                  <a:close/>
                </a:path>
              </a:pathLst>
            </a:custGeom>
            <a:solidFill>
              <a:srgbClr val="1F1A17"/>
            </a:solidFill>
          </p:spPr>
          <p:txBody>
            <a:bodyPr wrap="square" lIns="0" tIns="0" rIns="0" bIns="0" rtlCol="0"/>
            <a:lstStyle/>
            <a:p>
              <a:endParaRPr/>
            </a:p>
          </p:txBody>
        </p:sp>
        <p:sp>
          <p:nvSpPr>
            <p:cNvPr id="52" name="object 54">
              <a:extLst>
                <a:ext uri="{FF2B5EF4-FFF2-40B4-BE49-F238E27FC236}">
                  <a16:creationId xmlns:a16="http://schemas.microsoft.com/office/drawing/2014/main" id="{6F5F4F81-DA12-42EF-8166-5C8A5BD1DACE}"/>
                </a:ext>
              </a:extLst>
            </p:cNvPr>
            <p:cNvSpPr/>
            <p:nvPr/>
          </p:nvSpPr>
          <p:spPr>
            <a:xfrm>
              <a:off x="5024627" y="4468367"/>
              <a:ext cx="26034" cy="20320"/>
            </a:xfrm>
            <a:custGeom>
              <a:avLst/>
              <a:gdLst/>
              <a:ahLst/>
              <a:cxnLst/>
              <a:rect l="l" t="t" r="r" b="b"/>
              <a:pathLst>
                <a:path w="26035" h="20320">
                  <a:moveTo>
                    <a:pt x="0" y="19812"/>
                  </a:moveTo>
                  <a:lnTo>
                    <a:pt x="25908" y="19812"/>
                  </a:lnTo>
                  <a:lnTo>
                    <a:pt x="25908" y="0"/>
                  </a:lnTo>
                  <a:lnTo>
                    <a:pt x="0" y="0"/>
                  </a:lnTo>
                  <a:lnTo>
                    <a:pt x="0" y="19812"/>
                  </a:lnTo>
                  <a:close/>
                </a:path>
              </a:pathLst>
            </a:custGeom>
            <a:ln w="9144">
              <a:solidFill>
                <a:srgbClr val="000000"/>
              </a:solidFill>
            </a:ln>
          </p:spPr>
          <p:txBody>
            <a:bodyPr wrap="square" lIns="0" tIns="0" rIns="0" bIns="0" rtlCol="0"/>
            <a:lstStyle/>
            <a:p>
              <a:endParaRPr/>
            </a:p>
          </p:txBody>
        </p:sp>
        <p:sp>
          <p:nvSpPr>
            <p:cNvPr id="53" name="object 55">
              <a:extLst>
                <a:ext uri="{FF2B5EF4-FFF2-40B4-BE49-F238E27FC236}">
                  <a16:creationId xmlns:a16="http://schemas.microsoft.com/office/drawing/2014/main" id="{B672561F-1CD7-4D07-8EA3-89DD09D7058A}"/>
                </a:ext>
              </a:extLst>
            </p:cNvPr>
            <p:cNvSpPr/>
            <p:nvPr/>
          </p:nvSpPr>
          <p:spPr>
            <a:xfrm>
              <a:off x="5044439" y="4443983"/>
              <a:ext cx="27940" cy="18415"/>
            </a:xfrm>
            <a:custGeom>
              <a:avLst/>
              <a:gdLst/>
              <a:ahLst/>
              <a:cxnLst/>
              <a:rect l="l" t="t" r="r" b="b"/>
              <a:pathLst>
                <a:path w="27939" h="18414">
                  <a:moveTo>
                    <a:pt x="27432" y="0"/>
                  </a:moveTo>
                  <a:lnTo>
                    <a:pt x="0" y="0"/>
                  </a:lnTo>
                  <a:lnTo>
                    <a:pt x="0" y="18287"/>
                  </a:lnTo>
                  <a:lnTo>
                    <a:pt x="27432" y="18287"/>
                  </a:lnTo>
                  <a:lnTo>
                    <a:pt x="27432" y="0"/>
                  </a:lnTo>
                  <a:close/>
                </a:path>
              </a:pathLst>
            </a:custGeom>
            <a:solidFill>
              <a:srgbClr val="1F1A17"/>
            </a:solidFill>
          </p:spPr>
          <p:txBody>
            <a:bodyPr wrap="square" lIns="0" tIns="0" rIns="0" bIns="0" rtlCol="0"/>
            <a:lstStyle/>
            <a:p>
              <a:endParaRPr/>
            </a:p>
          </p:txBody>
        </p:sp>
        <p:sp>
          <p:nvSpPr>
            <p:cNvPr id="54" name="object 56">
              <a:extLst>
                <a:ext uri="{FF2B5EF4-FFF2-40B4-BE49-F238E27FC236}">
                  <a16:creationId xmlns:a16="http://schemas.microsoft.com/office/drawing/2014/main" id="{BFB4A4FB-77D1-4EAA-A1E4-4961FFE1F62F}"/>
                </a:ext>
              </a:extLst>
            </p:cNvPr>
            <p:cNvSpPr/>
            <p:nvPr/>
          </p:nvSpPr>
          <p:spPr>
            <a:xfrm>
              <a:off x="5044439" y="4443983"/>
              <a:ext cx="27940" cy="18415"/>
            </a:xfrm>
            <a:custGeom>
              <a:avLst/>
              <a:gdLst/>
              <a:ahLst/>
              <a:cxnLst/>
              <a:rect l="l" t="t" r="r" b="b"/>
              <a:pathLst>
                <a:path w="27939" h="18414">
                  <a:moveTo>
                    <a:pt x="0" y="18287"/>
                  </a:moveTo>
                  <a:lnTo>
                    <a:pt x="27432" y="18287"/>
                  </a:lnTo>
                  <a:lnTo>
                    <a:pt x="27432" y="0"/>
                  </a:lnTo>
                  <a:lnTo>
                    <a:pt x="0" y="0"/>
                  </a:lnTo>
                  <a:lnTo>
                    <a:pt x="0" y="18287"/>
                  </a:lnTo>
                  <a:close/>
                </a:path>
              </a:pathLst>
            </a:custGeom>
            <a:ln w="9144">
              <a:solidFill>
                <a:srgbClr val="000000"/>
              </a:solidFill>
            </a:ln>
          </p:spPr>
          <p:txBody>
            <a:bodyPr wrap="square" lIns="0" tIns="0" rIns="0" bIns="0" rtlCol="0"/>
            <a:lstStyle/>
            <a:p>
              <a:endParaRPr/>
            </a:p>
          </p:txBody>
        </p:sp>
        <p:sp>
          <p:nvSpPr>
            <p:cNvPr id="55" name="object 57">
              <a:extLst>
                <a:ext uri="{FF2B5EF4-FFF2-40B4-BE49-F238E27FC236}">
                  <a16:creationId xmlns:a16="http://schemas.microsoft.com/office/drawing/2014/main" id="{560C39A3-9382-4100-AE7B-B28F6105E035}"/>
                </a:ext>
              </a:extLst>
            </p:cNvPr>
            <p:cNvSpPr/>
            <p:nvPr/>
          </p:nvSpPr>
          <p:spPr>
            <a:xfrm>
              <a:off x="4611624" y="1912619"/>
              <a:ext cx="108585" cy="2487295"/>
            </a:xfrm>
            <a:custGeom>
              <a:avLst/>
              <a:gdLst/>
              <a:ahLst/>
              <a:cxnLst/>
              <a:rect l="l" t="t" r="r" b="b"/>
              <a:pathLst>
                <a:path w="108585" h="2487295">
                  <a:moveTo>
                    <a:pt x="108203" y="9525"/>
                  </a:moveTo>
                  <a:lnTo>
                    <a:pt x="93852" y="19050"/>
                  </a:lnTo>
                  <a:lnTo>
                    <a:pt x="81152" y="19050"/>
                  </a:lnTo>
                  <a:lnTo>
                    <a:pt x="81152" y="1279906"/>
                  </a:lnTo>
                  <a:lnTo>
                    <a:pt x="108203" y="1279906"/>
                  </a:lnTo>
                  <a:lnTo>
                    <a:pt x="108203" y="9525"/>
                  </a:lnTo>
                  <a:close/>
                </a:path>
                <a:path w="108585" h="2487295">
                  <a:moveTo>
                    <a:pt x="12700" y="0"/>
                  </a:moveTo>
                  <a:lnTo>
                    <a:pt x="0" y="9525"/>
                  </a:lnTo>
                  <a:lnTo>
                    <a:pt x="0" y="1251331"/>
                  </a:lnTo>
                  <a:lnTo>
                    <a:pt x="27050" y="1251331"/>
                  </a:lnTo>
                  <a:lnTo>
                    <a:pt x="27050" y="19050"/>
                  </a:lnTo>
                  <a:lnTo>
                    <a:pt x="12700" y="19050"/>
                  </a:lnTo>
                  <a:lnTo>
                    <a:pt x="12700" y="0"/>
                  </a:lnTo>
                  <a:close/>
                </a:path>
                <a:path w="108585" h="2487295">
                  <a:moveTo>
                    <a:pt x="93852" y="0"/>
                  </a:moveTo>
                  <a:lnTo>
                    <a:pt x="12700" y="0"/>
                  </a:lnTo>
                  <a:lnTo>
                    <a:pt x="27050" y="9525"/>
                  </a:lnTo>
                  <a:lnTo>
                    <a:pt x="27050" y="19050"/>
                  </a:lnTo>
                  <a:lnTo>
                    <a:pt x="81152" y="19050"/>
                  </a:lnTo>
                  <a:lnTo>
                    <a:pt x="81152" y="9525"/>
                  </a:lnTo>
                  <a:lnTo>
                    <a:pt x="108203" y="9525"/>
                  </a:lnTo>
                  <a:lnTo>
                    <a:pt x="93852" y="0"/>
                  </a:lnTo>
                  <a:close/>
                </a:path>
                <a:path w="108585" h="2487295">
                  <a:moveTo>
                    <a:pt x="12700" y="0"/>
                  </a:moveTo>
                  <a:lnTo>
                    <a:pt x="0" y="0"/>
                  </a:lnTo>
                  <a:lnTo>
                    <a:pt x="0" y="9525"/>
                  </a:lnTo>
                  <a:lnTo>
                    <a:pt x="12700" y="0"/>
                  </a:lnTo>
                  <a:close/>
                </a:path>
                <a:path w="108585" h="2487295">
                  <a:moveTo>
                    <a:pt x="108203" y="0"/>
                  </a:moveTo>
                  <a:lnTo>
                    <a:pt x="93852" y="0"/>
                  </a:lnTo>
                  <a:lnTo>
                    <a:pt x="108203" y="9525"/>
                  </a:lnTo>
                  <a:lnTo>
                    <a:pt x="108203" y="0"/>
                  </a:lnTo>
                  <a:close/>
                </a:path>
                <a:path w="108585" h="2487295">
                  <a:moveTo>
                    <a:pt x="0" y="2477643"/>
                  </a:moveTo>
                  <a:lnTo>
                    <a:pt x="0" y="2487168"/>
                  </a:lnTo>
                  <a:lnTo>
                    <a:pt x="12700" y="2487168"/>
                  </a:lnTo>
                  <a:lnTo>
                    <a:pt x="0" y="2477643"/>
                  </a:lnTo>
                  <a:close/>
                </a:path>
                <a:path w="108585" h="2487295">
                  <a:moveTo>
                    <a:pt x="81152" y="2468118"/>
                  </a:moveTo>
                  <a:lnTo>
                    <a:pt x="27050" y="2468118"/>
                  </a:lnTo>
                  <a:lnTo>
                    <a:pt x="27050" y="2477643"/>
                  </a:lnTo>
                  <a:lnTo>
                    <a:pt x="0" y="2477643"/>
                  </a:lnTo>
                  <a:lnTo>
                    <a:pt x="12700" y="2487168"/>
                  </a:lnTo>
                  <a:lnTo>
                    <a:pt x="93852" y="2487168"/>
                  </a:lnTo>
                  <a:lnTo>
                    <a:pt x="81152" y="2477643"/>
                  </a:lnTo>
                  <a:lnTo>
                    <a:pt x="81152" y="2468118"/>
                  </a:lnTo>
                  <a:close/>
                </a:path>
                <a:path w="108585" h="2487295">
                  <a:moveTo>
                    <a:pt x="108203" y="1585849"/>
                  </a:moveTo>
                  <a:lnTo>
                    <a:pt x="81152" y="1585849"/>
                  </a:lnTo>
                  <a:lnTo>
                    <a:pt x="81152" y="2468118"/>
                  </a:lnTo>
                  <a:lnTo>
                    <a:pt x="93852" y="2468118"/>
                  </a:lnTo>
                  <a:lnTo>
                    <a:pt x="93852" y="2487168"/>
                  </a:lnTo>
                  <a:lnTo>
                    <a:pt x="108203" y="2477643"/>
                  </a:lnTo>
                  <a:lnTo>
                    <a:pt x="108203" y="1585849"/>
                  </a:lnTo>
                  <a:close/>
                </a:path>
                <a:path w="108585" h="2487295">
                  <a:moveTo>
                    <a:pt x="108203" y="2477643"/>
                  </a:moveTo>
                  <a:lnTo>
                    <a:pt x="93852" y="2487168"/>
                  </a:lnTo>
                  <a:lnTo>
                    <a:pt x="108203" y="2487168"/>
                  </a:lnTo>
                  <a:lnTo>
                    <a:pt x="108203" y="2477643"/>
                  </a:lnTo>
                  <a:close/>
                </a:path>
                <a:path w="108585" h="2487295">
                  <a:moveTo>
                    <a:pt x="27050" y="1556131"/>
                  </a:moveTo>
                  <a:lnTo>
                    <a:pt x="0" y="1556131"/>
                  </a:lnTo>
                  <a:lnTo>
                    <a:pt x="0" y="2477643"/>
                  </a:lnTo>
                  <a:lnTo>
                    <a:pt x="12700" y="2468118"/>
                  </a:lnTo>
                  <a:lnTo>
                    <a:pt x="27050" y="2468118"/>
                  </a:lnTo>
                  <a:lnTo>
                    <a:pt x="27050" y="1556131"/>
                  </a:lnTo>
                  <a:close/>
                </a:path>
              </a:pathLst>
            </a:custGeom>
            <a:solidFill>
              <a:srgbClr val="1F1A17"/>
            </a:solidFill>
          </p:spPr>
          <p:txBody>
            <a:bodyPr wrap="square" lIns="0" tIns="0" rIns="0" bIns="0" rtlCol="0"/>
            <a:lstStyle/>
            <a:p>
              <a:endParaRPr/>
            </a:p>
          </p:txBody>
        </p:sp>
        <p:sp>
          <p:nvSpPr>
            <p:cNvPr id="56" name="object 58">
              <a:extLst>
                <a:ext uri="{FF2B5EF4-FFF2-40B4-BE49-F238E27FC236}">
                  <a16:creationId xmlns:a16="http://schemas.microsoft.com/office/drawing/2014/main" id="{A62D9DCF-DE35-449B-8178-8153C49860BF}"/>
                </a:ext>
              </a:extLst>
            </p:cNvPr>
            <p:cNvSpPr/>
            <p:nvPr/>
          </p:nvSpPr>
          <p:spPr>
            <a:xfrm>
              <a:off x="4611624" y="1912619"/>
              <a:ext cx="108585" cy="2487295"/>
            </a:xfrm>
            <a:custGeom>
              <a:avLst/>
              <a:gdLst/>
              <a:ahLst/>
              <a:cxnLst/>
              <a:rect l="l" t="t" r="r" b="b"/>
              <a:pathLst>
                <a:path w="108585" h="2487295">
                  <a:moveTo>
                    <a:pt x="12700" y="0"/>
                  </a:moveTo>
                  <a:lnTo>
                    <a:pt x="27050" y="9525"/>
                  </a:lnTo>
                  <a:lnTo>
                    <a:pt x="27050" y="1251331"/>
                  </a:lnTo>
                  <a:lnTo>
                    <a:pt x="0" y="1251331"/>
                  </a:lnTo>
                  <a:lnTo>
                    <a:pt x="0" y="9525"/>
                  </a:lnTo>
                  <a:lnTo>
                    <a:pt x="12700" y="0"/>
                  </a:lnTo>
                  <a:close/>
                </a:path>
                <a:path w="108585" h="2487295">
                  <a:moveTo>
                    <a:pt x="0" y="9525"/>
                  </a:moveTo>
                  <a:lnTo>
                    <a:pt x="0" y="0"/>
                  </a:lnTo>
                  <a:lnTo>
                    <a:pt x="12700" y="0"/>
                  </a:lnTo>
                  <a:lnTo>
                    <a:pt x="0" y="9525"/>
                  </a:lnTo>
                  <a:close/>
                </a:path>
                <a:path w="108585" h="2487295">
                  <a:moveTo>
                    <a:pt x="108203" y="9525"/>
                  </a:moveTo>
                  <a:lnTo>
                    <a:pt x="93852" y="19050"/>
                  </a:lnTo>
                  <a:lnTo>
                    <a:pt x="12700" y="19050"/>
                  </a:lnTo>
                  <a:lnTo>
                    <a:pt x="12700" y="0"/>
                  </a:lnTo>
                  <a:lnTo>
                    <a:pt x="93852" y="0"/>
                  </a:lnTo>
                  <a:lnTo>
                    <a:pt x="108203" y="9525"/>
                  </a:lnTo>
                  <a:close/>
                </a:path>
                <a:path w="108585" h="2487295">
                  <a:moveTo>
                    <a:pt x="93852" y="0"/>
                  </a:moveTo>
                  <a:lnTo>
                    <a:pt x="108203" y="0"/>
                  </a:lnTo>
                  <a:lnTo>
                    <a:pt x="108203" y="9525"/>
                  </a:lnTo>
                  <a:lnTo>
                    <a:pt x="93852" y="0"/>
                  </a:lnTo>
                  <a:close/>
                </a:path>
                <a:path w="108585" h="2487295">
                  <a:moveTo>
                    <a:pt x="81152" y="1279906"/>
                  </a:moveTo>
                  <a:lnTo>
                    <a:pt x="81152" y="9525"/>
                  </a:lnTo>
                  <a:lnTo>
                    <a:pt x="108203" y="9525"/>
                  </a:lnTo>
                  <a:lnTo>
                    <a:pt x="108203" y="1279906"/>
                  </a:lnTo>
                  <a:lnTo>
                    <a:pt x="81152" y="1279906"/>
                  </a:lnTo>
                  <a:close/>
                </a:path>
                <a:path w="108585" h="2487295">
                  <a:moveTo>
                    <a:pt x="93852" y="2487168"/>
                  </a:moveTo>
                  <a:lnTo>
                    <a:pt x="81152" y="2477643"/>
                  </a:lnTo>
                  <a:lnTo>
                    <a:pt x="81152" y="1585849"/>
                  </a:lnTo>
                  <a:lnTo>
                    <a:pt x="108203" y="1585849"/>
                  </a:lnTo>
                  <a:lnTo>
                    <a:pt x="108203" y="2477643"/>
                  </a:lnTo>
                  <a:lnTo>
                    <a:pt x="93852" y="2487168"/>
                  </a:lnTo>
                  <a:close/>
                </a:path>
                <a:path w="108585" h="2487295">
                  <a:moveTo>
                    <a:pt x="108203" y="2477643"/>
                  </a:moveTo>
                  <a:lnTo>
                    <a:pt x="108203" y="2487168"/>
                  </a:lnTo>
                  <a:lnTo>
                    <a:pt x="93852" y="2487168"/>
                  </a:lnTo>
                  <a:lnTo>
                    <a:pt x="108203" y="2477643"/>
                  </a:lnTo>
                  <a:close/>
                </a:path>
                <a:path w="108585" h="2487295">
                  <a:moveTo>
                    <a:pt x="0" y="2477643"/>
                  </a:moveTo>
                  <a:lnTo>
                    <a:pt x="12700" y="2468118"/>
                  </a:lnTo>
                  <a:lnTo>
                    <a:pt x="93852" y="2468118"/>
                  </a:lnTo>
                  <a:lnTo>
                    <a:pt x="93852" y="2487168"/>
                  </a:lnTo>
                  <a:lnTo>
                    <a:pt x="12700" y="2487168"/>
                  </a:lnTo>
                  <a:lnTo>
                    <a:pt x="0" y="2477643"/>
                  </a:lnTo>
                  <a:close/>
                </a:path>
                <a:path w="108585" h="2487295">
                  <a:moveTo>
                    <a:pt x="12700" y="2487168"/>
                  </a:moveTo>
                  <a:lnTo>
                    <a:pt x="0" y="2487168"/>
                  </a:lnTo>
                  <a:lnTo>
                    <a:pt x="0" y="2477643"/>
                  </a:lnTo>
                  <a:lnTo>
                    <a:pt x="12700" y="2487168"/>
                  </a:lnTo>
                  <a:close/>
                </a:path>
                <a:path w="108585" h="2487295">
                  <a:moveTo>
                    <a:pt x="27050" y="1556131"/>
                  </a:moveTo>
                  <a:lnTo>
                    <a:pt x="27050" y="2477643"/>
                  </a:lnTo>
                  <a:lnTo>
                    <a:pt x="0" y="2477643"/>
                  </a:lnTo>
                  <a:lnTo>
                    <a:pt x="0" y="1556131"/>
                  </a:lnTo>
                  <a:lnTo>
                    <a:pt x="27050" y="1556131"/>
                  </a:lnTo>
                  <a:close/>
                </a:path>
              </a:pathLst>
            </a:custGeom>
            <a:ln w="9144">
              <a:solidFill>
                <a:srgbClr val="000000"/>
              </a:solidFill>
            </a:ln>
          </p:spPr>
          <p:txBody>
            <a:bodyPr wrap="square" lIns="0" tIns="0" rIns="0" bIns="0" rtlCol="0"/>
            <a:lstStyle/>
            <a:p>
              <a:endParaRPr dirty="0"/>
            </a:p>
          </p:txBody>
        </p:sp>
        <p:pic>
          <p:nvPicPr>
            <p:cNvPr id="57" name="object 59">
              <a:extLst>
                <a:ext uri="{FF2B5EF4-FFF2-40B4-BE49-F238E27FC236}">
                  <a16:creationId xmlns:a16="http://schemas.microsoft.com/office/drawing/2014/main" id="{82DCA395-964D-4521-82B2-E47C16DF6D83}"/>
                </a:ext>
              </a:extLst>
            </p:cNvPr>
            <p:cNvPicPr/>
            <p:nvPr/>
          </p:nvPicPr>
          <p:blipFill>
            <a:blip r:embed="rId16" cstate="print"/>
            <a:stretch>
              <a:fillRect/>
            </a:stretch>
          </p:blipFill>
          <p:spPr>
            <a:xfrm>
              <a:off x="4728972" y="4390644"/>
              <a:ext cx="83819" cy="71628"/>
            </a:xfrm>
            <a:prstGeom prst="rect">
              <a:avLst/>
            </a:prstGeom>
          </p:spPr>
        </p:pic>
        <p:pic>
          <p:nvPicPr>
            <p:cNvPr id="58" name="object 60">
              <a:extLst>
                <a:ext uri="{FF2B5EF4-FFF2-40B4-BE49-F238E27FC236}">
                  <a16:creationId xmlns:a16="http://schemas.microsoft.com/office/drawing/2014/main" id="{CBC02745-E6E1-4503-B628-1B692141700A}"/>
                </a:ext>
              </a:extLst>
            </p:cNvPr>
            <p:cNvPicPr/>
            <p:nvPr/>
          </p:nvPicPr>
          <p:blipFill>
            <a:blip r:embed="rId17" cstate="print"/>
            <a:stretch>
              <a:fillRect/>
            </a:stretch>
          </p:blipFill>
          <p:spPr>
            <a:xfrm>
              <a:off x="4579619" y="3134867"/>
              <a:ext cx="176784" cy="111252"/>
            </a:xfrm>
            <a:prstGeom prst="rect">
              <a:avLst/>
            </a:prstGeom>
          </p:spPr>
        </p:pic>
        <p:pic>
          <p:nvPicPr>
            <p:cNvPr id="59" name="object 61">
              <a:extLst>
                <a:ext uri="{FF2B5EF4-FFF2-40B4-BE49-F238E27FC236}">
                  <a16:creationId xmlns:a16="http://schemas.microsoft.com/office/drawing/2014/main" id="{01510B3A-6D57-4AA1-827A-70276CE7C495}"/>
                </a:ext>
              </a:extLst>
            </p:cNvPr>
            <p:cNvPicPr/>
            <p:nvPr/>
          </p:nvPicPr>
          <p:blipFill>
            <a:blip r:embed="rId18" cstate="print"/>
            <a:stretch>
              <a:fillRect/>
            </a:stretch>
          </p:blipFill>
          <p:spPr>
            <a:xfrm>
              <a:off x="4571999" y="3412235"/>
              <a:ext cx="178308" cy="114300"/>
            </a:xfrm>
            <a:prstGeom prst="rect">
              <a:avLst/>
            </a:prstGeom>
          </p:spPr>
        </p:pic>
        <p:pic>
          <p:nvPicPr>
            <p:cNvPr id="60" name="object 62">
              <a:extLst>
                <a:ext uri="{FF2B5EF4-FFF2-40B4-BE49-F238E27FC236}">
                  <a16:creationId xmlns:a16="http://schemas.microsoft.com/office/drawing/2014/main" id="{E359C58C-05FF-48CB-85D4-93F05F6E2962}"/>
                </a:ext>
              </a:extLst>
            </p:cNvPr>
            <p:cNvPicPr/>
            <p:nvPr/>
          </p:nvPicPr>
          <p:blipFill>
            <a:blip r:embed="rId19" cstate="print"/>
            <a:stretch>
              <a:fillRect/>
            </a:stretch>
          </p:blipFill>
          <p:spPr>
            <a:xfrm>
              <a:off x="1808987" y="2785872"/>
              <a:ext cx="1365504" cy="1595627"/>
            </a:xfrm>
            <a:prstGeom prst="rect">
              <a:avLst/>
            </a:prstGeom>
          </p:spPr>
        </p:pic>
        <p:pic>
          <p:nvPicPr>
            <p:cNvPr id="61" name="object 63">
              <a:extLst>
                <a:ext uri="{FF2B5EF4-FFF2-40B4-BE49-F238E27FC236}">
                  <a16:creationId xmlns:a16="http://schemas.microsoft.com/office/drawing/2014/main" id="{D05E9B94-98B3-4584-B850-D67F34BFBE2E}"/>
                </a:ext>
              </a:extLst>
            </p:cNvPr>
            <p:cNvPicPr/>
            <p:nvPr/>
          </p:nvPicPr>
          <p:blipFill>
            <a:blip r:embed="rId20" cstate="print"/>
            <a:stretch>
              <a:fillRect/>
            </a:stretch>
          </p:blipFill>
          <p:spPr>
            <a:xfrm>
              <a:off x="5885687" y="3881627"/>
              <a:ext cx="705612" cy="601980"/>
            </a:xfrm>
            <a:prstGeom prst="rect">
              <a:avLst/>
            </a:prstGeom>
          </p:spPr>
        </p:pic>
      </p:grpSp>
      <p:sp>
        <p:nvSpPr>
          <p:cNvPr id="62" name="object 64">
            <a:extLst>
              <a:ext uri="{FF2B5EF4-FFF2-40B4-BE49-F238E27FC236}">
                <a16:creationId xmlns:a16="http://schemas.microsoft.com/office/drawing/2014/main" id="{2722FD1C-4C3C-45C7-9535-220134376239}"/>
              </a:ext>
            </a:extLst>
          </p:cNvPr>
          <p:cNvSpPr txBox="1"/>
          <p:nvPr/>
        </p:nvSpPr>
        <p:spPr>
          <a:xfrm>
            <a:off x="966012" y="1302258"/>
            <a:ext cx="59626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FC0"/>
                </a:solidFill>
                <a:latin typeface="Times New Roman"/>
                <a:cs typeface="Times New Roman"/>
              </a:rPr>
              <a:t>Sta</a:t>
            </a:r>
            <a:r>
              <a:rPr sz="1800" b="1" spc="-15" dirty="0">
                <a:solidFill>
                  <a:srgbClr val="006FC0"/>
                </a:solidFill>
                <a:latin typeface="Times New Roman"/>
                <a:cs typeface="Times New Roman"/>
              </a:rPr>
              <a:t>n</a:t>
            </a:r>
            <a:r>
              <a:rPr sz="1800" b="1" spc="-5" dirty="0">
                <a:solidFill>
                  <a:srgbClr val="006FC0"/>
                </a:solidFill>
                <a:latin typeface="Times New Roman"/>
                <a:cs typeface="Times New Roman"/>
              </a:rPr>
              <a:t>d</a:t>
            </a:r>
            <a:endParaRPr sz="1800">
              <a:latin typeface="Times New Roman"/>
              <a:cs typeface="Times New Roman"/>
            </a:endParaRPr>
          </a:p>
        </p:txBody>
      </p:sp>
      <p:sp>
        <p:nvSpPr>
          <p:cNvPr id="63" name="object 65">
            <a:extLst>
              <a:ext uri="{FF2B5EF4-FFF2-40B4-BE49-F238E27FC236}">
                <a16:creationId xmlns:a16="http://schemas.microsoft.com/office/drawing/2014/main" id="{14FA093C-7BE5-4544-98B5-66405E522BAD}"/>
              </a:ext>
            </a:extLst>
          </p:cNvPr>
          <p:cNvSpPr txBox="1"/>
          <p:nvPr/>
        </p:nvSpPr>
        <p:spPr>
          <a:xfrm>
            <a:off x="542645" y="2140711"/>
            <a:ext cx="1106170" cy="57404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006600"/>
                </a:solidFill>
                <a:latin typeface="Times New Roman"/>
                <a:cs typeface="Times New Roman"/>
              </a:rPr>
              <a:t>Distil</a:t>
            </a:r>
            <a:r>
              <a:rPr sz="1800" b="1" dirty="0">
                <a:solidFill>
                  <a:srgbClr val="006600"/>
                </a:solidFill>
                <a:latin typeface="Times New Roman"/>
                <a:cs typeface="Times New Roman"/>
              </a:rPr>
              <a:t>l</a:t>
            </a:r>
            <a:r>
              <a:rPr sz="1800" b="1" spc="-5" dirty="0">
                <a:solidFill>
                  <a:srgbClr val="006600"/>
                </a:solidFill>
                <a:latin typeface="Times New Roman"/>
                <a:cs typeface="Times New Roman"/>
              </a:rPr>
              <a:t>ation  flask</a:t>
            </a:r>
            <a:endParaRPr sz="1800">
              <a:latin typeface="Times New Roman"/>
              <a:cs typeface="Times New Roman"/>
            </a:endParaRPr>
          </a:p>
        </p:txBody>
      </p:sp>
      <p:sp>
        <p:nvSpPr>
          <p:cNvPr id="64" name="object 66">
            <a:extLst>
              <a:ext uri="{FF2B5EF4-FFF2-40B4-BE49-F238E27FC236}">
                <a16:creationId xmlns:a16="http://schemas.microsoft.com/office/drawing/2014/main" id="{64C52966-21E1-447A-9123-079DEC48B8D2}"/>
              </a:ext>
            </a:extLst>
          </p:cNvPr>
          <p:cNvSpPr txBox="1"/>
          <p:nvPr/>
        </p:nvSpPr>
        <p:spPr>
          <a:xfrm>
            <a:off x="567944" y="2763139"/>
            <a:ext cx="950594"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6F2F9F"/>
                </a:solidFill>
                <a:latin typeface="Times New Roman"/>
                <a:cs typeface="Times New Roman"/>
              </a:rPr>
              <a:t>Po</a:t>
            </a:r>
            <a:r>
              <a:rPr sz="1800" b="1" spc="-30" dirty="0">
                <a:solidFill>
                  <a:srgbClr val="6F2F9F"/>
                </a:solidFill>
                <a:latin typeface="Times New Roman"/>
                <a:cs typeface="Times New Roman"/>
              </a:rPr>
              <a:t>r</a:t>
            </a:r>
            <a:r>
              <a:rPr sz="1800" b="1" dirty="0">
                <a:solidFill>
                  <a:srgbClr val="6F2F9F"/>
                </a:solidFill>
                <a:latin typeface="Times New Roman"/>
                <a:cs typeface="Times New Roman"/>
              </a:rPr>
              <a:t>c</a:t>
            </a:r>
            <a:r>
              <a:rPr sz="1800" b="1" spc="5" dirty="0">
                <a:solidFill>
                  <a:srgbClr val="6F2F9F"/>
                </a:solidFill>
                <a:latin typeface="Times New Roman"/>
                <a:cs typeface="Times New Roman"/>
              </a:rPr>
              <a:t>e</a:t>
            </a:r>
            <a:r>
              <a:rPr sz="1800" b="1" dirty="0">
                <a:solidFill>
                  <a:srgbClr val="6F2F9F"/>
                </a:solidFill>
                <a:latin typeface="Times New Roman"/>
                <a:cs typeface="Times New Roman"/>
              </a:rPr>
              <a:t>la</a:t>
            </a:r>
            <a:r>
              <a:rPr sz="1800" b="1" spc="5" dirty="0">
                <a:solidFill>
                  <a:srgbClr val="6F2F9F"/>
                </a:solidFill>
                <a:latin typeface="Times New Roman"/>
                <a:cs typeface="Times New Roman"/>
              </a:rPr>
              <a:t>i</a:t>
            </a:r>
            <a:r>
              <a:rPr sz="1800" b="1" spc="-5" dirty="0">
                <a:solidFill>
                  <a:srgbClr val="6F2F9F"/>
                </a:solidFill>
                <a:latin typeface="Times New Roman"/>
                <a:cs typeface="Times New Roman"/>
              </a:rPr>
              <a:t>n  </a:t>
            </a:r>
            <a:r>
              <a:rPr sz="1800" b="1" dirty="0">
                <a:solidFill>
                  <a:srgbClr val="6F2F9F"/>
                </a:solidFill>
                <a:latin typeface="Times New Roman"/>
                <a:cs typeface="Times New Roman"/>
              </a:rPr>
              <a:t>pieces</a:t>
            </a:r>
            <a:endParaRPr sz="1800" dirty="0">
              <a:latin typeface="Times New Roman"/>
              <a:cs typeface="Times New Roman"/>
            </a:endParaRPr>
          </a:p>
        </p:txBody>
      </p:sp>
      <p:sp>
        <p:nvSpPr>
          <p:cNvPr id="65" name="object 67">
            <a:extLst>
              <a:ext uri="{FF2B5EF4-FFF2-40B4-BE49-F238E27FC236}">
                <a16:creationId xmlns:a16="http://schemas.microsoft.com/office/drawing/2014/main" id="{3FD46F1D-2051-474C-B127-6A82A3D037BD}"/>
              </a:ext>
            </a:extLst>
          </p:cNvPr>
          <p:cNvSpPr txBox="1"/>
          <p:nvPr/>
        </p:nvSpPr>
        <p:spPr>
          <a:xfrm>
            <a:off x="569468" y="3779316"/>
            <a:ext cx="1125220" cy="299720"/>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C00000"/>
                </a:solidFill>
                <a:latin typeface="Times New Roman"/>
                <a:cs typeface="Times New Roman"/>
              </a:rPr>
              <a:t>Wire</a:t>
            </a:r>
            <a:r>
              <a:rPr sz="1800" b="1" spc="-60" dirty="0">
                <a:solidFill>
                  <a:srgbClr val="C00000"/>
                </a:solidFill>
                <a:latin typeface="Times New Roman"/>
                <a:cs typeface="Times New Roman"/>
              </a:rPr>
              <a:t> </a:t>
            </a:r>
            <a:r>
              <a:rPr sz="1800" b="1" spc="-10" dirty="0">
                <a:solidFill>
                  <a:srgbClr val="C00000"/>
                </a:solidFill>
                <a:latin typeface="Times New Roman"/>
                <a:cs typeface="Times New Roman"/>
              </a:rPr>
              <a:t>gauze</a:t>
            </a:r>
            <a:endParaRPr sz="1800">
              <a:latin typeface="Times New Roman"/>
              <a:cs typeface="Times New Roman"/>
            </a:endParaRPr>
          </a:p>
        </p:txBody>
      </p:sp>
      <p:sp>
        <p:nvSpPr>
          <p:cNvPr id="66" name="object 68">
            <a:extLst>
              <a:ext uri="{FF2B5EF4-FFF2-40B4-BE49-F238E27FC236}">
                <a16:creationId xmlns:a16="http://schemas.microsoft.com/office/drawing/2014/main" id="{B71239D8-D2FC-4C6B-B192-025DC5D42A02}"/>
              </a:ext>
            </a:extLst>
          </p:cNvPr>
          <p:cNvSpPr txBox="1"/>
          <p:nvPr/>
        </p:nvSpPr>
        <p:spPr>
          <a:xfrm>
            <a:off x="3067050" y="1398523"/>
            <a:ext cx="13843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Times New Roman"/>
                <a:cs typeface="Times New Roman"/>
              </a:rPr>
              <a:t>Thermometer</a:t>
            </a:r>
            <a:endParaRPr sz="1800">
              <a:latin typeface="Times New Roman"/>
              <a:cs typeface="Times New Roman"/>
            </a:endParaRPr>
          </a:p>
        </p:txBody>
      </p:sp>
      <p:sp>
        <p:nvSpPr>
          <p:cNvPr id="67" name="object 69">
            <a:extLst>
              <a:ext uri="{FF2B5EF4-FFF2-40B4-BE49-F238E27FC236}">
                <a16:creationId xmlns:a16="http://schemas.microsoft.com/office/drawing/2014/main" id="{61BEACE5-9540-4C76-954D-F444351E74FD}"/>
              </a:ext>
            </a:extLst>
          </p:cNvPr>
          <p:cNvSpPr txBox="1"/>
          <p:nvPr/>
        </p:nvSpPr>
        <p:spPr>
          <a:xfrm>
            <a:off x="4892802" y="2510408"/>
            <a:ext cx="126619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Times New Roman"/>
                <a:cs typeface="Times New Roman"/>
              </a:rPr>
              <a:t>Leibig</a:t>
            </a:r>
            <a:r>
              <a:rPr sz="1800" b="1" spc="-90" dirty="0">
                <a:latin typeface="Times New Roman"/>
                <a:cs typeface="Times New Roman"/>
              </a:rPr>
              <a:t> </a:t>
            </a:r>
            <a:r>
              <a:rPr sz="1800" b="1" dirty="0">
                <a:latin typeface="Times New Roman"/>
                <a:cs typeface="Times New Roman"/>
              </a:rPr>
              <a:t>water  </a:t>
            </a:r>
            <a:r>
              <a:rPr sz="1800" b="1" spc="-5" dirty="0">
                <a:latin typeface="Times New Roman"/>
                <a:cs typeface="Times New Roman"/>
              </a:rPr>
              <a:t>condenser</a:t>
            </a:r>
            <a:endParaRPr sz="1800">
              <a:latin typeface="Times New Roman"/>
              <a:cs typeface="Times New Roman"/>
            </a:endParaRPr>
          </a:p>
        </p:txBody>
      </p:sp>
      <p:sp>
        <p:nvSpPr>
          <p:cNvPr id="68" name="object 70">
            <a:extLst>
              <a:ext uri="{FF2B5EF4-FFF2-40B4-BE49-F238E27FC236}">
                <a16:creationId xmlns:a16="http://schemas.microsoft.com/office/drawing/2014/main" id="{DEDFB59A-8869-4DE1-BBAE-5D1C52E2B79F}"/>
              </a:ext>
            </a:extLst>
          </p:cNvPr>
          <p:cNvSpPr txBox="1"/>
          <p:nvPr/>
        </p:nvSpPr>
        <p:spPr>
          <a:xfrm>
            <a:off x="5059807" y="3973169"/>
            <a:ext cx="596900" cy="574040"/>
          </a:xfrm>
          <a:prstGeom prst="rect">
            <a:avLst/>
          </a:prstGeom>
        </p:spPr>
        <p:txBody>
          <a:bodyPr vert="horz" wrap="square" lIns="0" tIns="12700" rIns="0" bIns="0" rtlCol="0">
            <a:spAutoFit/>
          </a:bodyPr>
          <a:lstStyle/>
          <a:p>
            <a:pPr marL="12700" marR="5080">
              <a:lnSpc>
                <a:spcPct val="100000"/>
              </a:lnSpc>
              <a:spcBef>
                <a:spcPts val="100"/>
              </a:spcBef>
            </a:pPr>
            <a:r>
              <a:rPr sz="1800" b="1" spc="-10" dirty="0">
                <a:latin typeface="Times New Roman"/>
                <a:cs typeface="Times New Roman"/>
              </a:rPr>
              <a:t>Pure  </a:t>
            </a:r>
            <a:r>
              <a:rPr sz="1800" b="1" dirty="0">
                <a:latin typeface="Times New Roman"/>
                <a:cs typeface="Times New Roman"/>
              </a:rPr>
              <a:t>l</a:t>
            </a:r>
            <a:r>
              <a:rPr sz="1800" b="1" spc="5" dirty="0">
                <a:latin typeface="Times New Roman"/>
                <a:cs typeface="Times New Roman"/>
              </a:rPr>
              <a:t>i</a:t>
            </a:r>
            <a:r>
              <a:rPr sz="1800" b="1" spc="-5" dirty="0">
                <a:latin typeface="Times New Roman"/>
                <a:cs typeface="Times New Roman"/>
              </a:rPr>
              <a:t>q</a:t>
            </a:r>
            <a:r>
              <a:rPr sz="1800" b="1" spc="-15" dirty="0">
                <a:latin typeface="Times New Roman"/>
                <a:cs typeface="Times New Roman"/>
              </a:rPr>
              <a:t>u</a:t>
            </a:r>
            <a:r>
              <a:rPr sz="1800" b="1" spc="-5" dirty="0">
                <a:latin typeface="Times New Roman"/>
                <a:cs typeface="Times New Roman"/>
              </a:rPr>
              <a:t>id</a:t>
            </a:r>
            <a:endParaRPr sz="1800">
              <a:latin typeface="Times New Roman"/>
              <a:cs typeface="Times New Roman"/>
            </a:endParaRPr>
          </a:p>
        </p:txBody>
      </p:sp>
      <p:sp>
        <p:nvSpPr>
          <p:cNvPr id="69" name="object 71">
            <a:extLst>
              <a:ext uri="{FF2B5EF4-FFF2-40B4-BE49-F238E27FC236}">
                <a16:creationId xmlns:a16="http://schemas.microsoft.com/office/drawing/2014/main" id="{585705BD-28C5-49F5-9E85-7A40931F8474}"/>
              </a:ext>
            </a:extLst>
          </p:cNvPr>
          <p:cNvSpPr txBox="1"/>
          <p:nvPr/>
        </p:nvSpPr>
        <p:spPr>
          <a:xfrm>
            <a:off x="3575430" y="3725367"/>
            <a:ext cx="695960" cy="574675"/>
          </a:xfrm>
          <a:prstGeom prst="rect">
            <a:avLst/>
          </a:prstGeom>
        </p:spPr>
        <p:txBody>
          <a:bodyPr vert="horz" wrap="square" lIns="0" tIns="12700" rIns="0" bIns="0" rtlCol="0">
            <a:spAutoFit/>
          </a:bodyPr>
          <a:lstStyle/>
          <a:p>
            <a:pPr marL="12700">
              <a:lnSpc>
                <a:spcPct val="100000"/>
              </a:lnSpc>
              <a:spcBef>
                <a:spcPts val="100"/>
              </a:spcBef>
            </a:pPr>
            <a:r>
              <a:rPr sz="1800" b="1" spc="-135" dirty="0">
                <a:solidFill>
                  <a:srgbClr val="FF0066"/>
                </a:solidFill>
                <a:latin typeface="Times New Roman"/>
                <a:cs typeface="Times New Roman"/>
              </a:rPr>
              <a:t>T</a:t>
            </a:r>
            <a:r>
              <a:rPr sz="1800" b="1" dirty="0">
                <a:solidFill>
                  <a:srgbClr val="FF0066"/>
                </a:solidFill>
                <a:latin typeface="Times New Roman"/>
                <a:cs typeface="Times New Roman"/>
              </a:rPr>
              <a:t>r</a:t>
            </a:r>
            <a:r>
              <a:rPr sz="1800" b="1" spc="5" dirty="0">
                <a:solidFill>
                  <a:srgbClr val="FF0066"/>
                </a:solidFill>
                <a:latin typeface="Times New Roman"/>
                <a:cs typeface="Times New Roman"/>
              </a:rPr>
              <a:t>i</a:t>
            </a:r>
            <a:r>
              <a:rPr sz="1800" b="1" spc="-5" dirty="0">
                <a:solidFill>
                  <a:srgbClr val="FF0066"/>
                </a:solidFill>
                <a:latin typeface="Times New Roman"/>
                <a:cs typeface="Times New Roman"/>
              </a:rPr>
              <a:t>pod</a:t>
            </a:r>
            <a:endParaRPr sz="1800">
              <a:latin typeface="Times New Roman"/>
              <a:cs typeface="Times New Roman"/>
            </a:endParaRPr>
          </a:p>
          <a:p>
            <a:pPr marL="12700">
              <a:lnSpc>
                <a:spcPct val="100000"/>
              </a:lnSpc>
            </a:pPr>
            <a:r>
              <a:rPr sz="1800" b="1" spc="-5" dirty="0">
                <a:solidFill>
                  <a:srgbClr val="FF0066"/>
                </a:solidFill>
                <a:latin typeface="Times New Roman"/>
                <a:cs typeface="Times New Roman"/>
              </a:rPr>
              <a:t>stand</a:t>
            </a:r>
            <a:endParaRPr sz="1800">
              <a:latin typeface="Times New Roman"/>
              <a:cs typeface="Times New Roman"/>
            </a:endParaRPr>
          </a:p>
        </p:txBody>
      </p:sp>
      <p:sp>
        <p:nvSpPr>
          <p:cNvPr id="70" name="object 72">
            <a:extLst>
              <a:ext uri="{FF2B5EF4-FFF2-40B4-BE49-F238E27FC236}">
                <a16:creationId xmlns:a16="http://schemas.microsoft.com/office/drawing/2014/main" id="{8CC4715D-1B7D-45BB-8C1F-27DE26059E87}"/>
              </a:ext>
            </a:extLst>
          </p:cNvPr>
          <p:cNvSpPr txBox="1"/>
          <p:nvPr/>
        </p:nvSpPr>
        <p:spPr>
          <a:xfrm>
            <a:off x="3156330" y="3110229"/>
            <a:ext cx="756285" cy="57467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Im</a:t>
            </a:r>
            <a:r>
              <a:rPr sz="1800" b="1" spc="-15" dirty="0">
                <a:latin typeface="Times New Roman"/>
                <a:cs typeface="Times New Roman"/>
              </a:rPr>
              <a:t>p</a:t>
            </a:r>
            <a:r>
              <a:rPr sz="1800" b="1" spc="-5" dirty="0">
                <a:latin typeface="Times New Roman"/>
                <a:cs typeface="Times New Roman"/>
              </a:rPr>
              <a:t>u</a:t>
            </a:r>
            <a:r>
              <a:rPr sz="1800" b="1" spc="-45" dirty="0">
                <a:latin typeface="Times New Roman"/>
                <a:cs typeface="Times New Roman"/>
              </a:rPr>
              <a:t>r</a:t>
            </a:r>
            <a:r>
              <a:rPr sz="1800" b="1" dirty="0">
                <a:latin typeface="Times New Roman"/>
                <a:cs typeface="Times New Roman"/>
              </a:rPr>
              <a:t>e</a:t>
            </a:r>
            <a:endParaRPr sz="1800">
              <a:latin typeface="Times New Roman"/>
              <a:cs typeface="Times New Roman"/>
            </a:endParaRPr>
          </a:p>
          <a:p>
            <a:pPr marL="12700">
              <a:lnSpc>
                <a:spcPct val="100000"/>
              </a:lnSpc>
            </a:pPr>
            <a:r>
              <a:rPr sz="1800" b="1" spc="-5" dirty="0">
                <a:latin typeface="Times New Roman"/>
                <a:cs typeface="Times New Roman"/>
              </a:rPr>
              <a:t>liquid</a:t>
            </a:r>
            <a:endParaRPr sz="1800">
              <a:latin typeface="Times New Roman"/>
              <a:cs typeface="Times New Roman"/>
            </a:endParaRPr>
          </a:p>
        </p:txBody>
      </p:sp>
      <p:sp>
        <p:nvSpPr>
          <p:cNvPr id="71" name="object 73">
            <a:extLst>
              <a:ext uri="{FF2B5EF4-FFF2-40B4-BE49-F238E27FC236}">
                <a16:creationId xmlns:a16="http://schemas.microsoft.com/office/drawing/2014/main" id="{EFE523BA-CF4D-40FC-BDE5-7E6C488F140E}"/>
              </a:ext>
            </a:extLst>
          </p:cNvPr>
          <p:cNvSpPr txBox="1"/>
          <p:nvPr/>
        </p:nvSpPr>
        <p:spPr>
          <a:xfrm>
            <a:off x="3156330" y="2075814"/>
            <a:ext cx="852805" cy="5746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0000"/>
                </a:solidFill>
                <a:latin typeface="Times New Roman"/>
                <a:cs typeface="Times New Roman"/>
              </a:rPr>
              <a:t>Del</a:t>
            </a:r>
            <a:r>
              <a:rPr sz="1800" b="1" dirty="0">
                <a:solidFill>
                  <a:srgbClr val="FF0000"/>
                </a:solidFill>
                <a:latin typeface="Times New Roman"/>
                <a:cs typeface="Times New Roman"/>
              </a:rPr>
              <a:t>ive</a:t>
            </a:r>
            <a:r>
              <a:rPr sz="1800" b="1" spc="5" dirty="0">
                <a:solidFill>
                  <a:srgbClr val="FF0000"/>
                </a:solidFill>
                <a:latin typeface="Times New Roman"/>
                <a:cs typeface="Times New Roman"/>
              </a:rPr>
              <a:t>r</a:t>
            </a:r>
            <a:r>
              <a:rPr sz="1800" b="1" dirty="0">
                <a:solidFill>
                  <a:srgbClr val="FF0000"/>
                </a:solidFill>
                <a:latin typeface="Times New Roman"/>
                <a:cs typeface="Times New Roman"/>
              </a:rPr>
              <a:t>y</a:t>
            </a:r>
            <a:endParaRPr sz="1800">
              <a:latin typeface="Times New Roman"/>
              <a:cs typeface="Times New Roman"/>
            </a:endParaRPr>
          </a:p>
          <a:p>
            <a:pPr marL="12700">
              <a:lnSpc>
                <a:spcPct val="100000"/>
              </a:lnSpc>
            </a:pPr>
            <a:r>
              <a:rPr sz="1800" b="1" spc="-5" dirty="0">
                <a:solidFill>
                  <a:srgbClr val="FF0000"/>
                </a:solidFill>
                <a:latin typeface="Times New Roman"/>
                <a:cs typeface="Times New Roman"/>
              </a:rPr>
              <a:t>tube</a:t>
            </a:r>
            <a:endParaRPr sz="1800">
              <a:latin typeface="Times New Roman"/>
              <a:cs typeface="Times New Roman"/>
            </a:endParaRPr>
          </a:p>
        </p:txBody>
      </p:sp>
      <p:sp>
        <p:nvSpPr>
          <p:cNvPr id="72" name="object 74">
            <a:extLst>
              <a:ext uri="{FF2B5EF4-FFF2-40B4-BE49-F238E27FC236}">
                <a16:creationId xmlns:a16="http://schemas.microsoft.com/office/drawing/2014/main" id="{6765EBFF-56EC-4AF6-AD0E-F86DA92B584C}"/>
              </a:ext>
            </a:extLst>
          </p:cNvPr>
          <p:cNvSpPr txBox="1"/>
          <p:nvPr/>
        </p:nvSpPr>
        <p:spPr>
          <a:xfrm>
            <a:off x="5858383" y="4515103"/>
            <a:ext cx="877569"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imes New Roman"/>
                <a:cs typeface="Times New Roman"/>
              </a:rPr>
              <a:t>Rece</a:t>
            </a:r>
            <a:r>
              <a:rPr sz="1800" b="1" spc="5" dirty="0">
                <a:latin typeface="Times New Roman"/>
                <a:cs typeface="Times New Roman"/>
              </a:rPr>
              <a:t>i</a:t>
            </a:r>
            <a:r>
              <a:rPr sz="1800" b="1" dirty="0">
                <a:latin typeface="Times New Roman"/>
                <a:cs typeface="Times New Roman"/>
              </a:rPr>
              <a:t>ver</a:t>
            </a:r>
            <a:endParaRPr sz="1800">
              <a:latin typeface="Times New Roman"/>
              <a:cs typeface="Times New Roman"/>
            </a:endParaRPr>
          </a:p>
        </p:txBody>
      </p:sp>
      <p:pic>
        <p:nvPicPr>
          <p:cNvPr id="73" name="object 81">
            <a:extLst>
              <a:ext uri="{FF2B5EF4-FFF2-40B4-BE49-F238E27FC236}">
                <a16:creationId xmlns:a16="http://schemas.microsoft.com/office/drawing/2014/main" id="{D297FCFA-A7AB-44A3-9200-694AF68E18E6}"/>
              </a:ext>
            </a:extLst>
          </p:cNvPr>
          <p:cNvPicPr/>
          <p:nvPr/>
        </p:nvPicPr>
        <p:blipFill>
          <a:blip r:embed="rId21" cstate="print"/>
          <a:stretch>
            <a:fillRect/>
          </a:stretch>
        </p:blipFill>
        <p:spPr>
          <a:xfrm>
            <a:off x="1303019" y="1645920"/>
            <a:ext cx="254507" cy="254507"/>
          </a:xfrm>
          <a:prstGeom prst="rect">
            <a:avLst/>
          </a:prstGeom>
        </p:spPr>
      </p:pic>
      <p:sp>
        <p:nvSpPr>
          <p:cNvPr id="74" name="object 10">
            <a:extLst>
              <a:ext uri="{FF2B5EF4-FFF2-40B4-BE49-F238E27FC236}">
                <a16:creationId xmlns:a16="http://schemas.microsoft.com/office/drawing/2014/main" id="{41EFFA3D-878A-404D-BA10-A740227DC53A}"/>
              </a:ext>
            </a:extLst>
          </p:cNvPr>
          <p:cNvSpPr/>
          <p:nvPr/>
        </p:nvSpPr>
        <p:spPr>
          <a:xfrm>
            <a:off x="7282689" y="49400"/>
            <a:ext cx="4711319" cy="4029635"/>
          </a:xfrm>
          <a:prstGeom prst="rect">
            <a:avLst/>
          </a:prstGeom>
          <a:blipFill>
            <a:blip r:embed="rId2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84275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15C699-B8DA-4E4E-A646-805E55DC158E}"/>
              </a:ext>
            </a:extLst>
          </p:cNvPr>
          <p:cNvSpPr/>
          <p:nvPr/>
        </p:nvSpPr>
        <p:spPr>
          <a:xfrm>
            <a:off x="84667" y="83053"/>
            <a:ext cx="13028060" cy="1908215"/>
          </a:xfrm>
          <a:prstGeom prst="rect">
            <a:avLst/>
          </a:prstGeom>
        </p:spPr>
        <p:txBody>
          <a:bodyPr wrap="square">
            <a:spAutoFit/>
          </a:bodyPr>
          <a:lstStyle/>
          <a:p>
            <a:r>
              <a:rPr lang="en-US" sz="2800" b="1" i="0" dirty="0">
                <a:solidFill>
                  <a:srgbClr val="0070C0"/>
                </a:solidFill>
                <a:effectLst>
                  <a:outerShdw blurRad="38100" dist="38100" dir="2700000" algn="tl">
                    <a:srgbClr val="000000">
                      <a:alpha val="43137"/>
                    </a:srgbClr>
                  </a:outerShdw>
                </a:effectLst>
                <a:latin typeface="Maiandra GD" panose="020E0502030308020204" pitchFamily="34" charset="0"/>
              </a:rPr>
              <a:t>Applications:</a:t>
            </a:r>
          </a:p>
          <a:p>
            <a:pPr marL="285750" indent="-285750">
              <a:buFont typeface="Arial" panose="020B0604020202020204" pitchFamily="34" charset="0"/>
              <a:buChar char="•"/>
            </a:pPr>
            <a:r>
              <a:rPr lang="en-US" b="1" i="0" dirty="0">
                <a:solidFill>
                  <a:srgbClr val="3B3835"/>
                </a:solidFill>
                <a:effectLst/>
                <a:latin typeface="Maiandra GD" panose="020E0502030308020204" pitchFamily="34" charset="0"/>
              </a:rPr>
              <a:t> For the preparation of distilled water and water for injection. </a:t>
            </a:r>
            <a:endParaRPr lang="en-US" b="1" dirty="0">
              <a:solidFill>
                <a:srgbClr val="3B3835"/>
              </a:solidFill>
              <a:latin typeface="Maiandra GD" panose="020E0502030308020204" pitchFamily="34" charset="0"/>
            </a:endParaRPr>
          </a:p>
          <a:p>
            <a:pPr marL="285750" indent="-285750">
              <a:buFont typeface="Arial" panose="020B0604020202020204" pitchFamily="34" charset="0"/>
              <a:buChar char="•"/>
            </a:pPr>
            <a:r>
              <a:rPr lang="en-US" b="1" i="0" dirty="0">
                <a:solidFill>
                  <a:srgbClr val="3B3835"/>
                </a:solidFill>
                <a:effectLst/>
                <a:latin typeface="Maiandra GD" panose="020E0502030308020204" pitchFamily="34" charset="0"/>
              </a:rPr>
              <a:t>Volatile and aromatic waters are prepared.</a:t>
            </a:r>
          </a:p>
          <a:p>
            <a:pPr marL="285750" indent="-285750">
              <a:buFont typeface="Arial" panose="020B0604020202020204" pitchFamily="34" charset="0"/>
              <a:buChar char="•"/>
            </a:pPr>
            <a:r>
              <a:rPr lang="en-US" b="1" i="0" dirty="0">
                <a:solidFill>
                  <a:srgbClr val="3B3835"/>
                </a:solidFill>
                <a:effectLst/>
                <a:latin typeface="Maiandra GD" panose="020E0502030308020204" pitchFamily="34" charset="0"/>
              </a:rPr>
              <a:t>Organic solvents are purified.</a:t>
            </a:r>
          </a:p>
          <a:p>
            <a:pPr marL="285750" indent="-285750">
              <a:buFont typeface="Arial" panose="020B0604020202020204" pitchFamily="34" charset="0"/>
              <a:buChar char="•"/>
            </a:pPr>
            <a:r>
              <a:rPr lang="en-US" b="1" i="0" dirty="0">
                <a:solidFill>
                  <a:srgbClr val="3B3835"/>
                </a:solidFill>
                <a:effectLst/>
                <a:latin typeface="Maiandra GD" panose="020E0502030308020204" pitchFamily="34" charset="0"/>
              </a:rPr>
              <a:t> A few official compounds are prepared by distillation. Examples are spirit of nitrous ether and aromatic spirit of ammonia.</a:t>
            </a:r>
          </a:p>
          <a:p>
            <a:pPr marL="285750" indent="-285750">
              <a:buFont typeface="Arial" panose="020B0604020202020204" pitchFamily="34" charset="0"/>
              <a:buChar char="•"/>
            </a:pPr>
            <a:r>
              <a:rPr lang="en-US" b="1" i="0" dirty="0">
                <a:solidFill>
                  <a:srgbClr val="3B3835"/>
                </a:solidFill>
                <a:effectLst/>
                <a:latin typeface="Maiandra GD" panose="020E0502030308020204" pitchFamily="34" charset="0"/>
              </a:rPr>
              <a:t>Non-volatile solids are separated from volatile liquids.</a:t>
            </a:r>
            <a:endParaRPr lang="en-IN" b="1" dirty="0">
              <a:latin typeface="Maiandra GD" panose="020E0502030308020204" pitchFamily="34" charset="0"/>
            </a:endParaRPr>
          </a:p>
        </p:txBody>
      </p:sp>
      <p:sp>
        <p:nvSpPr>
          <p:cNvPr id="3" name="Rectangle 2">
            <a:extLst>
              <a:ext uri="{FF2B5EF4-FFF2-40B4-BE49-F238E27FC236}">
                <a16:creationId xmlns:a16="http://schemas.microsoft.com/office/drawing/2014/main" id="{468497FE-7813-4F6B-860D-019978CD2A22}"/>
              </a:ext>
            </a:extLst>
          </p:cNvPr>
          <p:cNvSpPr/>
          <p:nvPr/>
        </p:nvSpPr>
        <p:spPr>
          <a:xfrm>
            <a:off x="192199" y="2018226"/>
            <a:ext cx="6339954" cy="830997"/>
          </a:xfrm>
          <a:prstGeom prst="rect">
            <a:avLst/>
          </a:prstGeom>
        </p:spPr>
        <p:txBody>
          <a:bodyPr wrap="square">
            <a:spAutoFit/>
          </a:bodyPr>
          <a:lstStyle/>
          <a:p>
            <a:r>
              <a:rPr lang="en-IN" sz="24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Simple Distillation under </a:t>
            </a:r>
            <a:r>
              <a:rPr lang="en-IN" sz="24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reduced</a:t>
            </a:r>
            <a:r>
              <a:rPr lang="en-IN" sz="2400" b="1" spc="-8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r>
              <a:rPr lang="en-IN" sz="24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pressure (Vacuum Distillation)</a:t>
            </a:r>
            <a:endParaRPr lang="en-IN" sz="24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4" name="Rectangle 3">
            <a:extLst>
              <a:ext uri="{FF2B5EF4-FFF2-40B4-BE49-F238E27FC236}">
                <a16:creationId xmlns:a16="http://schemas.microsoft.com/office/drawing/2014/main" id="{67A3F885-B9A8-41EE-811F-400D1489F34E}"/>
              </a:ext>
            </a:extLst>
          </p:cNvPr>
          <p:cNvSpPr/>
          <p:nvPr/>
        </p:nvSpPr>
        <p:spPr>
          <a:xfrm>
            <a:off x="192199" y="2876181"/>
            <a:ext cx="5463165" cy="3785652"/>
          </a:xfrm>
          <a:prstGeom prst="rect">
            <a:avLst/>
          </a:prstGeom>
        </p:spPr>
        <p:txBody>
          <a:bodyPr wrap="square">
            <a:spAutoFit/>
          </a:bodyPr>
          <a:lstStyle/>
          <a:p>
            <a:pPr algn="just"/>
            <a:r>
              <a:rPr lang="en-US" sz="2000" b="1" dirty="0">
                <a:solidFill>
                  <a:srgbClr val="3E304E"/>
                </a:solidFill>
                <a:latin typeface="Maiandra GD" panose="020E0502030308020204" pitchFamily="34" charset="0"/>
                <a:cs typeface="Garamond"/>
              </a:rPr>
              <a:t>	This </a:t>
            </a:r>
            <a:r>
              <a:rPr lang="en-US" sz="2000" b="1" spc="-10" dirty="0">
                <a:solidFill>
                  <a:srgbClr val="3E304E"/>
                </a:solidFill>
                <a:latin typeface="Maiandra GD" panose="020E0502030308020204" pitchFamily="34" charset="0"/>
                <a:cs typeface="Garamond"/>
              </a:rPr>
              <a:t>method </a:t>
            </a:r>
            <a:r>
              <a:rPr lang="en-US" sz="2000" b="1" spc="-5" dirty="0">
                <a:solidFill>
                  <a:srgbClr val="3E304E"/>
                </a:solidFill>
                <a:latin typeface="Maiandra GD" panose="020E0502030308020204" pitchFamily="34" charset="0"/>
                <a:cs typeface="Garamond"/>
              </a:rPr>
              <a:t>is used </a:t>
            </a:r>
            <a:r>
              <a:rPr lang="en-US" sz="2000" b="1" spc="-10" dirty="0">
                <a:solidFill>
                  <a:srgbClr val="3E304E"/>
                </a:solidFill>
                <a:latin typeface="Maiandra GD" panose="020E0502030308020204" pitchFamily="34" charset="0"/>
                <a:cs typeface="Garamond"/>
              </a:rPr>
              <a:t>to purify </a:t>
            </a:r>
            <a:r>
              <a:rPr lang="en-US" sz="2000" b="1" spc="-5" dirty="0">
                <a:solidFill>
                  <a:srgbClr val="3E304E"/>
                </a:solidFill>
                <a:latin typeface="Maiandra GD" panose="020E0502030308020204" pitchFamily="34" charset="0"/>
                <a:cs typeface="Garamond"/>
              </a:rPr>
              <a:t>liquids </a:t>
            </a:r>
            <a:r>
              <a:rPr lang="en-US" sz="2000" b="1" spc="-10" dirty="0">
                <a:solidFill>
                  <a:srgbClr val="3E304E"/>
                </a:solidFill>
                <a:latin typeface="Maiandra GD" panose="020E0502030308020204" pitchFamily="34" charset="0"/>
                <a:cs typeface="Garamond"/>
              </a:rPr>
              <a:t>having </a:t>
            </a:r>
            <a:r>
              <a:rPr lang="en-US" sz="2000" b="1" dirty="0">
                <a:solidFill>
                  <a:srgbClr val="3E304E"/>
                </a:solidFill>
                <a:latin typeface="Maiandra GD" panose="020E0502030308020204" pitchFamily="34" charset="0"/>
                <a:cs typeface="Garamond"/>
              </a:rPr>
              <a:t>very </a:t>
            </a:r>
            <a:r>
              <a:rPr lang="en-US" sz="2000" b="1" spc="-10" dirty="0">
                <a:solidFill>
                  <a:srgbClr val="3E304E"/>
                </a:solidFill>
                <a:latin typeface="Maiandra GD" panose="020E0502030308020204" pitchFamily="34" charset="0"/>
                <a:cs typeface="Garamond"/>
              </a:rPr>
              <a:t>high </a:t>
            </a:r>
            <a:r>
              <a:rPr lang="en-US" sz="2000" b="1" spc="-5" dirty="0">
                <a:solidFill>
                  <a:srgbClr val="3E304E"/>
                </a:solidFill>
                <a:latin typeface="Maiandra GD" panose="020E0502030308020204" pitchFamily="34" charset="0"/>
                <a:cs typeface="Garamond"/>
              </a:rPr>
              <a:t>boiling </a:t>
            </a:r>
            <a:r>
              <a:rPr lang="en-US" sz="2000" b="1" spc="-10" dirty="0">
                <a:solidFill>
                  <a:srgbClr val="3E304E"/>
                </a:solidFill>
                <a:latin typeface="Maiandra GD" panose="020E0502030308020204" pitchFamily="34" charset="0"/>
                <a:cs typeface="Garamond"/>
              </a:rPr>
              <a:t>points and  those, which </a:t>
            </a:r>
            <a:r>
              <a:rPr lang="en-US" sz="2000" b="1" spc="-5" dirty="0">
                <a:solidFill>
                  <a:srgbClr val="3E304E"/>
                </a:solidFill>
                <a:latin typeface="Maiandra GD" panose="020E0502030308020204" pitchFamily="34" charset="0"/>
                <a:cs typeface="Garamond"/>
              </a:rPr>
              <a:t>decompose at or </a:t>
            </a:r>
            <a:r>
              <a:rPr lang="en-US" sz="2000" b="1" spc="-15" dirty="0">
                <a:solidFill>
                  <a:srgbClr val="3E304E"/>
                </a:solidFill>
                <a:latin typeface="Maiandra GD" panose="020E0502030308020204" pitchFamily="34" charset="0"/>
                <a:cs typeface="Garamond"/>
              </a:rPr>
              <a:t>below </a:t>
            </a:r>
            <a:r>
              <a:rPr lang="en-US" sz="2000" b="1" spc="-5" dirty="0">
                <a:solidFill>
                  <a:srgbClr val="3E304E"/>
                </a:solidFill>
                <a:latin typeface="Maiandra GD" panose="020E0502030308020204" pitchFamily="34" charset="0"/>
                <a:cs typeface="Garamond"/>
              </a:rPr>
              <a:t>their boiling </a:t>
            </a:r>
            <a:r>
              <a:rPr lang="en-US" sz="2000" b="1" spc="-20" dirty="0">
                <a:solidFill>
                  <a:srgbClr val="3E304E"/>
                </a:solidFill>
                <a:latin typeface="Maiandra GD" panose="020E0502030308020204" pitchFamily="34" charset="0"/>
                <a:cs typeface="Garamond"/>
              </a:rPr>
              <a:t>points. </a:t>
            </a:r>
            <a:r>
              <a:rPr lang="en-US" sz="2000" b="1" spc="-10" dirty="0">
                <a:solidFill>
                  <a:srgbClr val="3E304E"/>
                </a:solidFill>
                <a:latin typeface="Maiandra GD" panose="020E0502030308020204" pitchFamily="34" charset="0"/>
                <a:cs typeface="Garamond"/>
              </a:rPr>
              <a:t>Such </a:t>
            </a:r>
            <a:r>
              <a:rPr lang="en-US" sz="2000" b="1" spc="-5" dirty="0">
                <a:solidFill>
                  <a:srgbClr val="3E304E"/>
                </a:solidFill>
                <a:latin typeface="Maiandra GD" panose="020E0502030308020204" pitchFamily="34" charset="0"/>
                <a:cs typeface="Garamond"/>
              </a:rPr>
              <a:t>liquids </a:t>
            </a:r>
            <a:r>
              <a:rPr lang="en-US" sz="2000" b="1" spc="-10" dirty="0">
                <a:solidFill>
                  <a:srgbClr val="3E304E"/>
                </a:solidFill>
                <a:latin typeface="Maiandra GD" panose="020E0502030308020204" pitchFamily="34" charset="0"/>
                <a:cs typeface="Garamond"/>
              </a:rPr>
              <a:t>are  </a:t>
            </a:r>
            <a:r>
              <a:rPr lang="en-US" sz="2000" b="1" spc="-5" dirty="0">
                <a:solidFill>
                  <a:srgbClr val="3E304E"/>
                </a:solidFill>
                <a:latin typeface="Maiandra GD" panose="020E0502030308020204" pitchFamily="34" charset="0"/>
                <a:cs typeface="Garamond"/>
              </a:rPr>
              <a:t>made to </a:t>
            </a:r>
            <a:r>
              <a:rPr lang="en-US" sz="2000" b="1" spc="-10" dirty="0">
                <a:solidFill>
                  <a:srgbClr val="3E304E"/>
                </a:solidFill>
                <a:latin typeface="Maiandra GD" panose="020E0502030308020204" pitchFamily="34" charset="0"/>
                <a:cs typeface="Garamond"/>
              </a:rPr>
              <a:t>boil </a:t>
            </a:r>
            <a:r>
              <a:rPr lang="en-US" sz="2000" b="1" spc="-5" dirty="0">
                <a:solidFill>
                  <a:srgbClr val="3E304E"/>
                </a:solidFill>
                <a:latin typeface="Maiandra GD" panose="020E0502030308020204" pitchFamily="34" charset="0"/>
                <a:cs typeface="Garamond"/>
              </a:rPr>
              <a:t>at a </a:t>
            </a:r>
            <a:r>
              <a:rPr lang="en-US" sz="2000" b="1" spc="-10" dirty="0">
                <a:solidFill>
                  <a:srgbClr val="3E304E"/>
                </a:solidFill>
                <a:latin typeface="Maiandra GD" panose="020E0502030308020204" pitchFamily="34" charset="0"/>
                <a:cs typeface="Garamond"/>
              </a:rPr>
              <a:t>temperature </a:t>
            </a:r>
            <a:r>
              <a:rPr lang="en-US" sz="2000" b="1" spc="-15" dirty="0">
                <a:solidFill>
                  <a:srgbClr val="3E304E"/>
                </a:solidFill>
                <a:latin typeface="Maiandra GD" panose="020E0502030308020204" pitchFamily="34" charset="0"/>
                <a:cs typeface="Garamond"/>
              </a:rPr>
              <a:t>lower </a:t>
            </a:r>
            <a:r>
              <a:rPr lang="en-US" sz="2000" b="1" spc="-10" dirty="0">
                <a:solidFill>
                  <a:srgbClr val="3E304E"/>
                </a:solidFill>
                <a:latin typeface="Maiandra GD" panose="020E0502030308020204" pitchFamily="34" charset="0"/>
                <a:cs typeface="Garamond"/>
              </a:rPr>
              <a:t>than </a:t>
            </a:r>
            <a:r>
              <a:rPr lang="en-US" sz="2000" b="1" spc="-5" dirty="0">
                <a:solidFill>
                  <a:srgbClr val="3E304E"/>
                </a:solidFill>
                <a:latin typeface="Maiandra GD" panose="020E0502030308020204" pitchFamily="34" charset="0"/>
                <a:cs typeface="Garamond"/>
              </a:rPr>
              <a:t>their </a:t>
            </a:r>
            <a:r>
              <a:rPr lang="en-US" sz="2000" b="1" spc="5" dirty="0">
                <a:solidFill>
                  <a:srgbClr val="3E304E"/>
                </a:solidFill>
                <a:latin typeface="Maiandra GD" panose="020E0502030308020204" pitchFamily="34" charset="0"/>
                <a:cs typeface="Garamond"/>
              </a:rPr>
              <a:t>normal </a:t>
            </a:r>
            <a:r>
              <a:rPr lang="en-US" sz="2000" b="1" spc="-5" dirty="0">
                <a:solidFill>
                  <a:srgbClr val="3E304E"/>
                </a:solidFill>
                <a:latin typeface="Maiandra GD" panose="020E0502030308020204" pitchFamily="34" charset="0"/>
                <a:cs typeface="Garamond"/>
              </a:rPr>
              <a:t>boiling </a:t>
            </a:r>
            <a:r>
              <a:rPr lang="en-US" sz="2000" b="1" spc="-10" dirty="0">
                <a:solidFill>
                  <a:srgbClr val="3E304E"/>
                </a:solidFill>
                <a:latin typeface="Maiandra GD" panose="020E0502030308020204" pitchFamily="34" charset="0"/>
                <a:cs typeface="Garamond"/>
              </a:rPr>
              <a:t>points </a:t>
            </a:r>
            <a:r>
              <a:rPr lang="en-US" sz="2000" b="1" spc="-20" dirty="0">
                <a:solidFill>
                  <a:srgbClr val="3E304E"/>
                </a:solidFill>
                <a:latin typeface="Maiandra GD" panose="020E0502030308020204" pitchFamily="34" charset="0"/>
                <a:cs typeface="Garamond"/>
              </a:rPr>
              <a:t>by  </a:t>
            </a:r>
            <a:r>
              <a:rPr lang="en-US" sz="2000" b="1" spc="-5" dirty="0">
                <a:solidFill>
                  <a:srgbClr val="3E304E"/>
                </a:solidFill>
                <a:latin typeface="Maiandra GD" panose="020E0502030308020204" pitchFamily="34" charset="0"/>
                <a:cs typeface="Garamond"/>
              </a:rPr>
              <a:t>reducing </a:t>
            </a:r>
            <a:r>
              <a:rPr lang="en-US" sz="2000" b="1" spc="-10" dirty="0">
                <a:solidFill>
                  <a:srgbClr val="3E304E"/>
                </a:solidFill>
                <a:latin typeface="Maiandra GD" panose="020E0502030308020204" pitchFamily="34" charset="0"/>
                <a:cs typeface="Garamond"/>
              </a:rPr>
              <a:t>the </a:t>
            </a:r>
            <a:r>
              <a:rPr lang="en-US" sz="2000" b="1" spc="-5" dirty="0">
                <a:solidFill>
                  <a:srgbClr val="3E304E"/>
                </a:solidFill>
                <a:latin typeface="Maiandra GD" panose="020E0502030308020204" pitchFamily="34" charset="0"/>
                <a:cs typeface="Garamond"/>
              </a:rPr>
              <a:t>pressure on their </a:t>
            </a:r>
            <a:r>
              <a:rPr lang="en-US" sz="2000" b="1" spc="-10" dirty="0">
                <a:solidFill>
                  <a:srgbClr val="3E304E"/>
                </a:solidFill>
                <a:latin typeface="Maiandra GD" panose="020E0502030308020204" pitchFamily="34" charset="0"/>
                <a:cs typeface="Garamond"/>
              </a:rPr>
              <a:t>surface. </a:t>
            </a:r>
            <a:r>
              <a:rPr lang="en-US" sz="2000" b="1" spc="-5" dirty="0">
                <a:solidFill>
                  <a:srgbClr val="3E304E"/>
                </a:solidFill>
                <a:latin typeface="Maiandra GD" panose="020E0502030308020204" pitchFamily="34" charset="0"/>
                <a:cs typeface="Garamond"/>
              </a:rPr>
              <a:t>A liquid boils at a </a:t>
            </a:r>
            <a:r>
              <a:rPr lang="en-US" sz="2000" b="1" spc="-10" dirty="0">
                <a:solidFill>
                  <a:srgbClr val="3E304E"/>
                </a:solidFill>
                <a:latin typeface="Maiandra GD" panose="020E0502030308020204" pitchFamily="34" charset="0"/>
                <a:cs typeface="Garamond"/>
              </a:rPr>
              <a:t>temperature </a:t>
            </a:r>
            <a:r>
              <a:rPr lang="en-US" sz="2000" b="1" spc="-5" dirty="0">
                <a:solidFill>
                  <a:srgbClr val="3E304E"/>
                </a:solidFill>
                <a:latin typeface="Maiandra GD" panose="020E0502030308020204" pitchFamily="34" charset="0"/>
                <a:cs typeface="Garamond"/>
              </a:rPr>
              <a:t>at </a:t>
            </a:r>
            <a:r>
              <a:rPr lang="en-US" sz="2000" b="1" spc="-10" dirty="0">
                <a:solidFill>
                  <a:srgbClr val="3E304E"/>
                </a:solidFill>
                <a:latin typeface="Maiandra GD" panose="020E0502030308020204" pitchFamily="34" charset="0"/>
                <a:cs typeface="Garamond"/>
              </a:rPr>
              <a:t>which  </a:t>
            </a:r>
            <a:r>
              <a:rPr lang="en-US" sz="2000" b="1" spc="-5" dirty="0">
                <a:solidFill>
                  <a:srgbClr val="3E304E"/>
                </a:solidFill>
                <a:latin typeface="Maiandra GD" panose="020E0502030308020204" pitchFamily="34" charset="0"/>
                <a:cs typeface="Garamond"/>
              </a:rPr>
              <a:t>its </a:t>
            </a:r>
            <a:r>
              <a:rPr lang="en-US" sz="2000" b="1" spc="-15" dirty="0">
                <a:solidFill>
                  <a:srgbClr val="3E304E"/>
                </a:solidFill>
                <a:latin typeface="Maiandra GD" panose="020E0502030308020204" pitchFamily="34" charset="0"/>
                <a:cs typeface="Garamond"/>
              </a:rPr>
              <a:t>vapour </a:t>
            </a:r>
            <a:r>
              <a:rPr lang="en-US" sz="2000" b="1" spc="-5" dirty="0">
                <a:solidFill>
                  <a:srgbClr val="3E304E"/>
                </a:solidFill>
                <a:latin typeface="Maiandra GD" panose="020E0502030308020204" pitchFamily="34" charset="0"/>
                <a:cs typeface="Garamond"/>
              </a:rPr>
              <a:t>pressure is equal to the </a:t>
            </a:r>
            <a:r>
              <a:rPr lang="en-US" sz="2000" b="1" dirty="0">
                <a:solidFill>
                  <a:srgbClr val="3E304E"/>
                </a:solidFill>
                <a:latin typeface="Maiandra GD" panose="020E0502030308020204" pitchFamily="34" charset="0"/>
                <a:cs typeface="Garamond"/>
              </a:rPr>
              <a:t>external </a:t>
            </a:r>
            <a:r>
              <a:rPr lang="en-US" sz="2000" b="1" spc="-10" dirty="0">
                <a:solidFill>
                  <a:srgbClr val="3E304E"/>
                </a:solidFill>
                <a:latin typeface="Maiandra GD" panose="020E0502030308020204" pitchFamily="34" charset="0"/>
                <a:cs typeface="Garamond"/>
              </a:rPr>
              <a:t>pressure. </a:t>
            </a:r>
            <a:r>
              <a:rPr lang="en-US" sz="2000" b="1" dirty="0">
                <a:solidFill>
                  <a:srgbClr val="3E304E"/>
                </a:solidFill>
                <a:latin typeface="Maiandra GD" panose="020E0502030308020204" pitchFamily="34" charset="0"/>
                <a:cs typeface="Garamond"/>
              </a:rPr>
              <a:t>The </a:t>
            </a:r>
            <a:r>
              <a:rPr lang="en-US" sz="2000" b="1" spc="-5" dirty="0">
                <a:solidFill>
                  <a:srgbClr val="3E304E"/>
                </a:solidFill>
                <a:latin typeface="Maiandra GD" panose="020E0502030308020204" pitchFamily="34" charset="0"/>
                <a:cs typeface="Garamond"/>
              </a:rPr>
              <a:t>pressure is reduced  with </a:t>
            </a:r>
            <a:r>
              <a:rPr lang="en-US" sz="2000" b="1" spc="-10" dirty="0">
                <a:solidFill>
                  <a:srgbClr val="3E304E"/>
                </a:solidFill>
                <a:latin typeface="Maiandra GD" panose="020E0502030308020204" pitchFamily="34" charset="0"/>
                <a:cs typeface="Garamond"/>
              </a:rPr>
              <a:t>the help </a:t>
            </a:r>
            <a:r>
              <a:rPr lang="en-US" sz="2000" b="1" spc="-5" dirty="0">
                <a:solidFill>
                  <a:srgbClr val="3E304E"/>
                </a:solidFill>
                <a:latin typeface="Maiandra GD" panose="020E0502030308020204" pitchFamily="34" charset="0"/>
                <a:cs typeface="Garamond"/>
              </a:rPr>
              <a:t>of a </a:t>
            </a:r>
            <a:r>
              <a:rPr lang="en-US" sz="2000" b="1" spc="-15" dirty="0">
                <a:solidFill>
                  <a:srgbClr val="3E304E"/>
                </a:solidFill>
                <a:latin typeface="Maiandra GD" panose="020E0502030308020204" pitchFamily="34" charset="0"/>
                <a:cs typeface="Garamond"/>
              </a:rPr>
              <a:t>water </a:t>
            </a:r>
            <a:r>
              <a:rPr lang="en-US" sz="2000" b="1" spc="-5" dirty="0">
                <a:solidFill>
                  <a:srgbClr val="3E304E"/>
                </a:solidFill>
                <a:latin typeface="Maiandra GD" panose="020E0502030308020204" pitchFamily="34" charset="0"/>
                <a:cs typeface="Garamond"/>
              </a:rPr>
              <a:t>pump or </a:t>
            </a:r>
            <a:r>
              <a:rPr lang="en-US" sz="2000" b="1" spc="-10" dirty="0">
                <a:solidFill>
                  <a:srgbClr val="3E304E"/>
                </a:solidFill>
                <a:latin typeface="Maiandra GD" panose="020E0502030308020204" pitchFamily="34" charset="0"/>
                <a:cs typeface="Garamond"/>
              </a:rPr>
              <a:t>vacuum </a:t>
            </a:r>
            <a:r>
              <a:rPr lang="en-US" sz="2000" b="1" spc="-5" dirty="0">
                <a:solidFill>
                  <a:srgbClr val="3E304E"/>
                </a:solidFill>
                <a:latin typeface="Maiandra GD" panose="020E0502030308020204" pitchFamily="34" charset="0"/>
                <a:cs typeface="Garamond"/>
              </a:rPr>
              <a:t>pump </a:t>
            </a:r>
            <a:r>
              <a:rPr lang="en-US" sz="2000" b="1" spc="-15" dirty="0">
                <a:solidFill>
                  <a:srgbClr val="3E304E"/>
                </a:solidFill>
                <a:latin typeface="Maiandra GD" panose="020E0502030308020204" pitchFamily="34" charset="0"/>
                <a:cs typeface="Garamond"/>
              </a:rPr>
              <a:t> </a:t>
            </a:r>
            <a:r>
              <a:rPr lang="en-US" sz="2000" b="1" spc="-5" dirty="0">
                <a:solidFill>
                  <a:srgbClr val="3E304E"/>
                </a:solidFill>
                <a:latin typeface="Maiandra GD" panose="020E0502030308020204" pitchFamily="34" charset="0"/>
                <a:cs typeface="Garamond"/>
              </a:rPr>
              <a:t>Glycerol can </a:t>
            </a:r>
            <a:r>
              <a:rPr lang="en-US" sz="2000" b="1" spc="-10" dirty="0">
                <a:solidFill>
                  <a:srgbClr val="3E304E"/>
                </a:solidFill>
                <a:latin typeface="Maiandra GD" panose="020E0502030308020204" pitchFamily="34" charset="0"/>
                <a:cs typeface="Garamond"/>
              </a:rPr>
              <a:t>be  </a:t>
            </a:r>
            <a:r>
              <a:rPr lang="en-US" sz="2000" b="1" spc="-5" dirty="0">
                <a:solidFill>
                  <a:srgbClr val="3E304E"/>
                </a:solidFill>
                <a:latin typeface="Maiandra GD" panose="020E0502030308020204" pitchFamily="34" charset="0"/>
                <a:cs typeface="Garamond"/>
              </a:rPr>
              <a:t>separated from spent-lye in soap </a:t>
            </a:r>
            <a:r>
              <a:rPr lang="en-US" sz="2000" b="1" spc="5" dirty="0">
                <a:solidFill>
                  <a:srgbClr val="3E304E"/>
                </a:solidFill>
                <a:latin typeface="Maiandra GD" panose="020E0502030308020204" pitchFamily="34" charset="0"/>
                <a:cs typeface="Garamond"/>
              </a:rPr>
              <a:t>industry </a:t>
            </a:r>
            <a:r>
              <a:rPr lang="en-US" sz="2000" b="1" spc="-20" dirty="0">
                <a:solidFill>
                  <a:srgbClr val="3E304E"/>
                </a:solidFill>
                <a:latin typeface="Maiandra GD" panose="020E0502030308020204" pitchFamily="34" charset="0"/>
                <a:cs typeface="Garamond"/>
              </a:rPr>
              <a:t>by </a:t>
            </a:r>
            <a:r>
              <a:rPr lang="en-US" sz="2000" b="1" spc="-5" dirty="0">
                <a:solidFill>
                  <a:srgbClr val="3E304E"/>
                </a:solidFill>
                <a:latin typeface="Maiandra GD" panose="020E0502030308020204" pitchFamily="34" charset="0"/>
                <a:cs typeface="Garamond"/>
              </a:rPr>
              <a:t>using this</a:t>
            </a:r>
            <a:r>
              <a:rPr lang="en-US" sz="2000" b="1" spc="130" dirty="0">
                <a:solidFill>
                  <a:srgbClr val="3E304E"/>
                </a:solidFill>
                <a:latin typeface="Maiandra GD" panose="020E0502030308020204" pitchFamily="34" charset="0"/>
                <a:cs typeface="Garamond"/>
              </a:rPr>
              <a:t> </a:t>
            </a:r>
            <a:r>
              <a:rPr lang="en-US" sz="2000" b="1" spc="-10" dirty="0">
                <a:solidFill>
                  <a:srgbClr val="3E304E"/>
                </a:solidFill>
                <a:latin typeface="Maiandra GD" panose="020E0502030308020204" pitchFamily="34" charset="0"/>
                <a:cs typeface="Garamond"/>
              </a:rPr>
              <a:t>technique.</a:t>
            </a:r>
            <a:endParaRPr lang="en-IN" sz="2000" b="1" dirty="0">
              <a:latin typeface="Maiandra GD" panose="020E0502030308020204" pitchFamily="34" charset="0"/>
            </a:endParaRPr>
          </a:p>
        </p:txBody>
      </p:sp>
      <p:sp>
        <p:nvSpPr>
          <p:cNvPr id="5" name="AutoShape 6" descr="Cinnamaldehyde cannot be distilled directly because it decomposes ...">
            <a:extLst>
              <a:ext uri="{FF2B5EF4-FFF2-40B4-BE49-F238E27FC236}">
                <a16:creationId xmlns:a16="http://schemas.microsoft.com/office/drawing/2014/main" id="{5CB85D6C-FBE0-43EA-8DC9-DE23AFADEEB7}"/>
              </a:ext>
            </a:extLst>
          </p:cNvPr>
          <p:cNvSpPr>
            <a:spLocks noChangeAspect="1" noChangeArrowheads="1"/>
          </p:cNvSpPr>
          <p:nvPr/>
        </p:nvSpPr>
        <p:spPr bwMode="auto">
          <a:xfrm>
            <a:off x="5943599" y="3276599"/>
            <a:ext cx="3508964" cy="3242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b="1">
              <a:latin typeface="Maiandra GD" panose="020E0502030308020204" pitchFamily="34" charset="0"/>
            </a:endParaRPr>
          </a:p>
        </p:txBody>
      </p:sp>
      <p:pic>
        <p:nvPicPr>
          <p:cNvPr id="7178" name="Picture 10" descr="Cinnamaldehyde cannot be distilled directly because it decomposes ...">
            <a:extLst>
              <a:ext uri="{FF2B5EF4-FFF2-40B4-BE49-F238E27FC236}">
                <a16:creationId xmlns:a16="http://schemas.microsoft.com/office/drawing/2014/main" id="{3717E1FD-9E09-427B-8016-FC81ECFA3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1991268"/>
            <a:ext cx="5463165" cy="442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03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9703E0-BB97-40AB-9E56-3F854FDE2301}"/>
              </a:ext>
            </a:extLst>
          </p:cNvPr>
          <p:cNvSpPr/>
          <p:nvPr/>
        </p:nvSpPr>
        <p:spPr>
          <a:xfrm>
            <a:off x="215900" y="85002"/>
            <a:ext cx="11760200" cy="5198859"/>
          </a:xfrm>
          <a:prstGeom prst="rect">
            <a:avLst/>
          </a:prstGeom>
        </p:spPr>
        <p:txBody>
          <a:bodyPr wrap="square">
            <a:spAutoFit/>
          </a:bodyPr>
          <a:lstStyle/>
          <a:p>
            <a:r>
              <a:rPr lang="en-US" b="1" i="0" dirty="0">
                <a:solidFill>
                  <a:srgbClr val="3B3835"/>
                </a:solidFill>
                <a:effectLst/>
                <a:latin typeface="Maiandra GD" panose="020E0502030308020204" pitchFamily="34" charset="0"/>
              </a:rPr>
              <a:t> </a:t>
            </a:r>
            <a:r>
              <a:rPr lang="en-US" sz="2800" b="1" i="0" dirty="0">
                <a:solidFill>
                  <a:srgbClr val="FF0000"/>
                </a:solidFill>
                <a:effectLst>
                  <a:outerShdw blurRad="38100" dist="38100" dir="2700000" algn="tl">
                    <a:srgbClr val="000000">
                      <a:alpha val="43137"/>
                    </a:srgbClr>
                  </a:outerShdw>
                </a:effectLst>
                <a:latin typeface="Maiandra GD" panose="020E0502030308020204" pitchFamily="34" charset="0"/>
              </a:rPr>
              <a:t>Principle:</a:t>
            </a:r>
          </a:p>
          <a:p>
            <a:pPr marL="381000" indent="-342900">
              <a:lnSpc>
                <a:spcPct val="100000"/>
              </a:lnSpc>
              <a:spcBef>
                <a:spcPts val="105"/>
              </a:spcBef>
              <a:buFont typeface="Wingdings"/>
              <a:buChar char=""/>
              <a:tabLst>
                <a:tab pos="381000" algn="l"/>
              </a:tabLst>
            </a:pPr>
            <a:r>
              <a:rPr lang="en-US" b="1" spc="-5" dirty="0">
                <a:latin typeface="Maiandra GD" panose="020E0502030308020204" pitchFamily="34" charset="0"/>
                <a:cs typeface="Times New Roman"/>
              </a:rPr>
              <a:t>Applicable</a:t>
            </a:r>
            <a:r>
              <a:rPr lang="en-US" b="1" spc="185" dirty="0">
                <a:latin typeface="Maiandra GD" panose="020E0502030308020204" pitchFamily="34" charset="0"/>
                <a:cs typeface="Times New Roman"/>
              </a:rPr>
              <a:t> </a:t>
            </a:r>
            <a:r>
              <a:rPr lang="en-US" b="1" spc="-5" dirty="0">
                <a:latin typeface="Maiandra GD" panose="020E0502030308020204" pitchFamily="34" charset="0"/>
                <a:cs typeface="Times New Roman"/>
              </a:rPr>
              <a:t>to</a:t>
            </a:r>
            <a:r>
              <a:rPr lang="en-US" b="1" spc="195" dirty="0">
                <a:latin typeface="Maiandra GD" panose="020E0502030308020204" pitchFamily="34" charset="0"/>
                <a:cs typeface="Times New Roman"/>
              </a:rPr>
              <a:t> </a:t>
            </a:r>
            <a:r>
              <a:rPr lang="en-US" b="1" dirty="0">
                <a:latin typeface="Maiandra GD" panose="020E0502030308020204" pitchFamily="34" charset="0"/>
                <a:cs typeface="Times New Roman"/>
              </a:rPr>
              <a:t>the</a:t>
            </a:r>
            <a:r>
              <a:rPr lang="en-US" b="1" spc="195" dirty="0">
                <a:latin typeface="Maiandra GD" panose="020E0502030308020204" pitchFamily="34" charset="0"/>
                <a:cs typeface="Times New Roman"/>
              </a:rPr>
              <a:t> </a:t>
            </a:r>
            <a:r>
              <a:rPr lang="en-US" b="1" spc="-5" dirty="0">
                <a:latin typeface="Maiandra GD" panose="020E0502030308020204" pitchFamily="34" charset="0"/>
                <a:cs typeface="Times New Roman"/>
              </a:rPr>
              <a:t>purification</a:t>
            </a:r>
            <a:r>
              <a:rPr lang="en-US" b="1" spc="200" dirty="0">
                <a:latin typeface="Maiandra GD" panose="020E0502030308020204" pitchFamily="34" charset="0"/>
                <a:cs typeface="Times New Roman"/>
              </a:rPr>
              <a:t> </a:t>
            </a:r>
            <a:r>
              <a:rPr lang="en-US" b="1" dirty="0">
                <a:latin typeface="Maiandra GD" panose="020E0502030308020204" pitchFamily="34" charset="0"/>
                <a:cs typeface="Times New Roman"/>
              </a:rPr>
              <a:t>of</a:t>
            </a:r>
            <a:r>
              <a:rPr lang="en-US" b="1" spc="204" dirty="0">
                <a:latin typeface="Maiandra GD" panose="020E0502030308020204" pitchFamily="34" charset="0"/>
                <a:cs typeface="Times New Roman"/>
              </a:rPr>
              <a:t> </a:t>
            </a:r>
            <a:r>
              <a:rPr lang="en-US" b="1" spc="-5" dirty="0">
                <a:latin typeface="Maiandra GD" panose="020E0502030308020204" pitchFamily="34" charset="0"/>
                <a:cs typeface="Times New Roman"/>
              </a:rPr>
              <a:t>liquids</a:t>
            </a:r>
            <a:r>
              <a:rPr lang="en-US" b="1" spc="185" dirty="0">
                <a:latin typeface="Maiandra GD" panose="020E0502030308020204" pitchFamily="34" charset="0"/>
                <a:cs typeface="Times New Roman"/>
              </a:rPr>
              <a:t> </a:t>
            </a:r>
            <a:r>
              <a:rPr lang="en-US" b="1" spc="-5" dirty="0">
                <a:latin typeface="Maiandra GD" panose="020E0502030308020204" pitchFamily="34" charset="0"/>
                <a:cs typeface="Times New Roman"/>
              </a:rPr>
              <a:t>that</a:t>
            </a:r>
            <a:r>
              <a:rPr lang="en-US" b="1" spc="204" dirty="0">
                <a:latin typeface="Maiandra GD" panose="020E0502030308020204" pitchFamily="34" charset="0"/>
                <a:cs typeface="Times New Roman"/>
              </a:rPr>
              <a:t> </a:t>
            </a:r>
            <a:r>
              <a:rPr lang="en-US" b="1" dirty="0">
                <a:latin typeface="Maiandra GD" panose="020E0502030308020204" pitchFamily="34" charset="0"/>
                <a:cs typeface="Times New Roman"/>
              </a:rPr>
              <a:t>have</a:t>
            </a:r>
            <a:r>
              <a:rPr lang="en-US" b="1" spc="200" dirty="0">
                <a:latin typeface="Maiandra GD" panose="020E0502030308020204" pitchFamily="34" charset="0"/>
                <a:cs typeface="Times New Roman"/>
              </a:rPr>
              <a:t> </a:t>
            </a:r>
            <a:r>
              <a:rPr lang="en-US" b="1" spc="-5" dirty="0">
                <a:latin typeface="Maiandra GD" panose="020E0502030308020204" pitchFamily="34" charset="0"/>
                <a:cs typeface="Times New Roman"/>
              </a:rPr>
              <a:t>high</a:t>
            </a:r>
            <a:r>
              <a:rPr lang="en-US" b="1" spc="190" dirty="0">
                <a:latin typeface="Maiandra GD" panose="020E0502030308020204" pitchFamily="34" charset="0"/>
                <a:cs typeface="Times New Roman"/>
              </a:rPr>
              <a:t> </a:t>
            </a:r>
            <a:r>
              <a:rPr lang="en-US" b="1" spc="-5" dirty="0">
                <a:latin typeface="Maiandra GD" panose="020E0502030308020204" pitchFamily="34" charset="0"/>
                <a:cs typeface="Times New Roman"/>
              </a:rPr>
              <a:t>boiling</a:t>
            </a:r>
            <a:r>
              <a:rPr lang="en-US" b="1" spc="204" dirty="0">
                <a:latin typeface="Maiandra GD" panose="020E0502030308020204" pitchFamily="34" charset="0"/>
                <a:cs typeface="Times New Roman"/>
              </a:rPr>
              <a:t> </a:t>
            </a:r>
            <a:r>
              <a:rPr lang="en-US" b="1" spc="-5" dirty="0">
                <a:latin typeface="Maiandra GD" panose="020E0502030308020204" pitchFamily="34" charset="0"/>
                <a:cs typeface="Times New Roman"/>
              </a:rPr>
              <a:t>points</a:t>
            </a:r>
            <a:endParaRPr lang="en-US" b="1" dirty="0">
              <a:latin typeface="Maiandra GD" panose="020E0502030308020204" pitchFamily="34" charset="0"/>
              <a:cs typeface="Times New Roman"/>
            </a:endParaRPr>
          </a:p>
          <a:p>
            <a:pPr marL="381000">
              <a:lnSpc>
                <a:spcPct val="100000"/>
              </a:lnSpc>
            </a:pPr>
            <a:r>
              <a:rPr lang="en-US" b="1" dirty="0">
                <a:latin typeface="Maiandra GD" panose="020E0502030308020204" pitchFamily="34" charset="0"/>
                <a:cs typeface="Times New Roman"/>
              </a:rPr>
              <a:t>and decompose at or below their boiling</a:t>
            </a:r>
            <a:r>
              <a:rPr lang="en-US" b="1" spc="-215" dirty="0">
                <a:latin typeface="Maiandra GD" panose="020E0502030308020204" pitchFamily="34" charset="0"/>
                <a:cs typeface="Times New Roman"/>
              </a:rPr>
              <a:t> </a:t>
            </a:r>
            <a:r>
              <a:rPr lang="en-US" b="1" dirty="0">
                <a:latin typeface="Maiandra GD" panose="020E0502030308020204" pitchFamily="34" charset="0"/>
                <a:cs typeface="Times New Roman"/>
              </a:rPr>
              <a:t>points.</a:t>
            </a:r>
          </a:p>
          <a:p>
            <a:pPr marL="390525">
              <a:lnSpc>
                <a:spcPct val="100000"/>
              </a:lnSpc>
              <a:spcBef>
                <a:spcPts val="1200"/>
              </a:spcBef>
            </a:pPr>
            <a:r>
              <a:rPr lang="en-US" b="1" spc="-5" dirty="0">
                <a:solidFill>
                  <a:srgbClr val="006600"/>
                </a:solidFill>
                <a:latin typeface="Maiandra GD" panose="020E0502030308020204" pitchFamily="34" charset="0"/>
                <a:cs typeface="Times New Roman"/>
              </a:rPr>
              <a:t>Principle</a:t>
            </a:r>
            <a:r>
              <a:rPr lang="en-US" b="1" spc="-15" dirty="0">
                <a:solidFill>
                  <a:srgbClr val="006600"/>
                </a:solidFill>
                <a:latin typeface="Maiandra GD" panose="020E0502030308020204" pitchFamily="34" charset="0"/>
                <a:cs typeface="Times New Roman"/>
              </a:rPr>
              <a:t> </a:t>
            </a:r>
            <a:r>
              <a:rPr lang="en-US" b="1" dirty="0">
                <a:solidFill>
                  <a:srgbClr val="006600"/>
                </a:solidFill>
                <a:latin typeface="Maiandra GD" panose="020E0502030308020204" pitchFamily="34" charset="0"/>
                <a:cs typeface="Times New Roman"/>
              </a:rPr>
              <a:t>:</a:t>
            </a:r>
            <a:endParaRPr lang="en-US" b="1" dirty="0">
              <a:latin typeface="Maiandra GD" panose="020E0502030308020204" pitchFamily="34" charset="0"/>
              <a:cs typeface="Times New Roman"/>
            </a:endParaRPr>
          </a:p>
          <a:p>
            <a:pPr marL="376555">
              <a:lnSpc>
                <a:spcPct val="100000"/>
              </a:lnSpc>
              <a:spcBef>
                <a:spcPts val="600"/>
              </a:spcBef>
            </a:pPr>
            <a:r>
              <a:rPr lang="en-US" b="1" dirty="0">
                <a:latin typeface="Maiandra GD" panose="020E0502030308020204" pitchFamily="34" charset="0"/>
                <a:cs typeface="Times New Roman"/>
              </a:rPr>
              <a:t>By lowering the external </a:t>
            </a:r>
            <a:r>
              <a:rPr lang="en-US" b="1" spc="-10" dirty="0">
                <a:latin typeface="Maiandra GD" panose="020E0502030308020204" pitchFamily="34" charset="0"/>
                <a:cs typeface="Times New Roman"/>
              </a:rPr>
              <a:t>pressure </a:t>
            </a:r>
            <a:r>
              <a:rPr lang="en-US" b="1" dirty="0" err="1">
                <a:latin typeface="Maiandra GD" panose="020E0502030308020204" pitchFamily="34" charset="0"/>
                <a:cs typeface="Times New Roman"/>
              </a:rPr>
              <a:t>b.p</a:t>
            </a:r>
            <a:r>
              <a:rPr lang="en-US" b="1" dirty="0">
                <a:latin typeface="Maiandra GD" panose="020E0502030308020204" pitchFamily="34" charset="0"/>
                <a:cs typeface="Times New Roman"/>
              </a:rPr>
              <a:t> of the </a:t>
            </a:r>
            <a:r>
              <a:rPr lang="en-US" b="1" spc="-5" dirty="0">
                <a:latin typeface="Maiandra GD" panose="020E0502030308020204" pitchFamily="34" charset="0"/>
                <a:cs typeface="Times New Roman"/>
              </a:rPr>
              <a:t>liquid </a:t>
            </a:r>
            <a:r>
              <a:rPr lang="en-US" b="1" dirty="0">
                <a:latin typeface="Maiandra GD" panose="020E0502030308020204" pitchFamily="34" charset="0"/>
                <a:cs typeface="Times New Roman"/>
              </a:rPr>
              <a:t>can be</a:t>
            </a:r>
            <a:r>
              <a:rPr lang="en-US" b="1" spc="-135" dirty="0">
                <a:latin typeface="Maiandra GD" panose="020E0502030308020204" pitchFamily="34" charset="0"/>
                <a:cs typeface="Times New Roman"/>
              </a:rPr>
              <a:t> </a:t>
            </a:r>
            <a:r>
              <a:rPr lang="en-US" b="1" spc="-5" dirty="0">
                <a:latin typeface="Maiandra GD" panose="020E0502030308020204" pitchFamily="34" charset="0"/>
                <a:cs typeface="Times New Roman"/>
              </a:rPr>
              <a:t>decreased.</a:t>
            </a:r>
            <a:endParaRPr lang="en-US" b="1" dirty="0">
              <a:latin typeface="Maiandra GD" panose="020E0502030308020204" pitchFamily="34" charset="0"/>
              <a:cs typeface="Times New Roman"/>
            </a:endParaRPr>
          </a:p>
          <a:p>
            <a:pPr marL="390525">
              <a:lnSpc>
                <a:spcPct val="100000"/>
              </a:lnSpc>
              <a:spcBef>
                <a:spcPts val="1200"/>
              </a:spcBef>
            </a:pPr>
            <a:r>
              <a:rPr lang="en-US" b="1" dirty="0">
                <a:solidFill>
                  <a:srgbClr val="FF0000"/>
                </a:solidFill>
                <a:latin typeface="Maiandra GD" panose="020E0502030308020204" pitchFamily="34" charset="0"/>
                <a:cs typeface="Times New Roman"/>
              </a:rPr>
              <a:t>Example</a:t>
            </a:r>
            <a:r>
              <a:rPr lang="en-US" b="1" spc="-35" dirty="0">
                <a:solidFill>
                  <a:srgbClr val="FF0000"/>
                </a:solidFill>
                <a:latin typeface="Maiandra GD" panose="020E0502030308020204" pitchFamily="34" charset="0"/>
                <a:cs typeface="Times New Roman"/>
              </a:rPr>
              <a:t> </a:t>
            </a:r>
            <a:r>
              <a:rPr lang="en-US" b="1" dirty="0">
                <a:solidFill>
                  <a:srgbClr val="FF0000"/>
                </a:solidFill>
                <a:latin typeface="Maiandra GD" panose="020E0502030308020204" pitchFamily="34" charset="0"/>
                <a:cs typeface="Times New Roman"/>
              </a:rPr>
              <a:t>:</a:t>
            </a:r>
            <a:endParaRPr lang="en-US" b="1" dirty="0">
              <a:latin typeface="Maiandra GD" panose="020E0502030308020204" pitchFamily="34" charset="0"/>
              <a:cs typeface="Times New Roman"/>
            </a:endParaRPr>
          </a:p>
          <a:p>
            <a:pPr marL="376555" marR="30480">
              <a:lnSpc>
                <a:spcPct val="100000"/>
              </a:lnSpc>
              <a:spcBef>
                <a:spcPts val="1200"/>
              </a:spcBef>
            </a:pPr>
            <a:r>
              <a:rPr lang="en-US" b="1" spc="10" dirty="0">
                <a:latin typeface="Maiandra GD" panose="020E0502030308020204" pitchFamily="34" charset="0"/>
                <a:cs typeface="Times New Roman"/>
              </a:rPr>
              <a:t>H</a:t>
            </a:r>
            <a:r>
              <a:rPr lang="en-US" b="1" spc="15" baseline="-21367" dirty="0">
                <a:latin typeface="Maiandra GD" panose="020E0502030308020204" pitchFamily="34" charset="0"/>
                <a:cs typeface="Times New Roman"/>
              </a:rPr>
              <a:t>2</a:t>
            </a:r>
            <a:r>
              <a:rPr lang="en-US" b="1" spc="10" dirty="0">
                <a:latin typeface="Maiandra GD" panose="020E0502030308020204" pitchFamily="34" charset="0"/>
                <a:cs typeface="Times New Roman"/>
              </a:rPr>
              <a:t>O</a:t>
            </a:r>
            <a:r>
              <a:rPr lang="en-US" b="1" spc="15" baseline="-21367" dirty="0">
                <a:latin typeface="Maiandra GD" panose="020E0502030308020204" pitchFamily="34" charset="0"/>
                <a:cs typeface="Times New Roman"/>
              </a:rPr>
              <a:t>2 </a:t>
            </a:r>
            <a:r>
              <a:rPr lang="en-US" b="1" dirty="0">
                <a:latin typeface="Maiandra GD" panose="020E0502030308020204" pitchFamily="34" charset="0"/>
                <a:cs typeface="Times New Roman"/>
              </a:rPr>
              <a:t>normal </a:t>
            </a:r>
            <a:r>
              <a:rPr lang="en-US" b="1" dirty="0" err="1">
                <a:latin typeface="Maiandra GD" panose="020E0502030308020204" pitchFamily="34" charset="0"/>
                <a:cs typeface="Times New Roman"/>
              </a:rPr>
              <a:t>b.p</a:t>
            </a:r>
            <a:r>
              <a:rPr lang="en-US" b="1" dirty="0">
                <a:latin typeface="Maiandra GD" panose="020E0502030308020204" pitchFamily="34" charset="0"/>
                <a:cs typeface="Times New Roman"/>
              </a:rPr>
              <a:t> at </a:t>
            </a:r>
            <a:r>
              <a:rPr lang="en-US" b="1" spc="5" dirty="0">
                <a:latin typeface="Maiandra GD" panose="020E0502030308020204" pitchFamily="34" charset="0"/>
                <a:cs typeface="Times New Roman"/>
              </a:rPr>
              <a:t>760 </a:t>
            </a:r>
            <a:r>
              <a:rPr lang="en-US" b="1" dirty="0">
                <a:latin typeface="Maiandra GD" panose="020E0502030308020204" pitchFamily="34" charset="0"/>
                <a:cs typeface="Times New Roman"/>
              </a:rPr>
              <a:t>mm </a:t>
            </a:r>
            <a:r>
              <a:rPr lang="en-US" b="1" spc="-10" dirty="0">
                <a:latin typeface="Maiandra GD" panose="020E0502030308020204" pitchFamily="34" charset="0"/>
                <a:cs typeface="Times New Roman"/>
              </a:rPr>
              <a:t>pressure </a:t>
            </a:r>
            <a:r>
              <a:rPr lang="en-US" b="1" spc="-5" dirty="0">
                <a:latin typeface="Maiandra GD" panose="020E0502030308020204" pitchFamily="34" charset="0"/>
                <a:cs typeface="Times New Roman"/>
              </a:rPr>
              <a:t>is </a:t>
            </a:r>
            <a:r>
              <a:rPr lang="en-US" b="1" spc="5" dirty="0">
                <a:latin typeface="Maiandra GD" panose="020E0502030308020204" pitchFamily="34" charset="0"/>
                <a:cs typeface="Times New Roman"/>
              </a:rPr>
              <a:t>152</a:t>
            </a:r>
            <a:r>
              <a:rPr lang="en-US" b="1" spc="7" baseline="25641" dirty="0">
                <a:latin typeface="Maiandra GD" panose="020E0502030308020204" pitchFamily="34" charset="0"/>
                <a:cs typeface="Times New Roman"/>
              </a:rPr>
              <a:t>0</a:t>
            </a:r>
            <a:r>
              <a:rPr lang="en-US" b="1" spc="5" dirty="0">
                <a:latin typeface="Maiandra GD" panose="020E0502030308020204" pitchFamily="34" charset="0"/>
                <a:cs typeface="Times New Roman"/>
              </a:rPr>
              <a:t>C, </a:t>
            </a:r>
            <a:r>
              <a:rPr lang="en-US" b="1" dirty="0">
                <a:latin typeface="Maiandra GD" panose="020E0502030308020204" pitchFamily="34" charset="0"/>
                <a:cs typeface="Times New Roman"/>
              </a:rPr>
              <a:t>but by </a:t>
            </a:r>
            <a:r>
              <a:rPr lang="en-US" b="1" spc="-5" dirty="0">
                <a:latin typeface="Maiandra GD" panose="020E0502030308020204" pitchFamily="34" charset="0"/>
                <a:cs typeface="Times New Roman"/>
              </a:rPr>
              <a:t>decreasing </a:t>
            </a:r>
            <a:r>
              <a:rPr lang="en-US" b="1" dirty="0">
                <a:latin typeface="Maiandra GD" panose="020E0502030308020204" pitchFamily="34" charset="0"/>
                <a:cs typeface="Times New Roman"/>
              </a:rPr>
              <a:t>external  </a:t>
            </a:r>
            <a:r>
              <a:rPr lang="en-US" b="1" spc="-10" dirty="0">
                <a:latin typeface="Maiandra GD" panose="020E0502030308020204" pitchFamily="34" charset="0"/>
                <a:cs typeface="Times New Roman"/>
              </a:rPr>
              <a:t>pressure </a:t>
            </a:r>
            <a:r>
              <a:rPr lang="en-US" b="1" dirty="0">
                <a:latin typeface="Maiandra GD" panose="020E0502030308020204" pitchFamily="34" charset="0"/>
                <a:cs typeface="Times New Roman"/>
              </a:rPr>
              <a:t>to 65 </a:t>
            </a:r>
            <a:r>
              <a:rPr lang="en-US" b="1" spc="-5" dirty="0">
                <a:latin typeface="Maiandra GD" panose="020E0502030308020204" pitchFamily="34" charset="0"/>
                <a:cs typeface="Times New Roman"/>
              </a:rPr>
              <a:t>mm, it </a:t>
            </a:r>
            <a:r>
              <a:rPr lang="en-US" b="1" dirty="0">
                <a:latin typeface="Maiandra GD" panose="020E0502030308020204" pitchFamily="34" charset="0"/>
                <a:cs typeface="Times New Roman"/>
              </a:rPr>
              <a:t>boils at</a:t>
            </a:r>
            <a:r>
              <a:rPr lang="en-US" b="1" spc="-90" dirty="0">
                <a:latin typeface="Maiandra GD" panose="020E0502030308020204" pitchFamily="34" charset="0"/>
                <a:cs typeface="Times New Roman"/>
              </a:rPr>
              <a:t> </a:t>
            </a:r>
            <a:r>
              <a:rPr lang="en-US" b="1" spc="5" dirty="0">
                <a:latin typeface="Maiandra GD" panose="020E0502030308020204" pitchFamily="34" charset="0"/>
                <a:cs typeface="Times New Roman"/>
              </a:rPr>
              <a:t>85</a:t>
            </a:r>
            <a:r>
              <a:rPr lang="en-US" b="1" spc="7" baseline="25641" dirty="0">
                <a:latin typeface="Maiandra GD" panose="020E0502030308020204" pitchFamily="34" charset="0"/>
                <a:cs typeface="Times New Roman"/>
              </a:rPr>
              <a:t>0</a:t>
            </a:r>
            <a:r>
              <a:rPr lang="en-US" b="1" spc="5" dirty="0">
                <a:latin typeface="Maiandra GD" panose="020E0502030308020204" pitchFamily="34" charset="0"/>
                <a:cs typeface="Times New Roman"/>
              </a:rPr>
              <a:t>C.</a:t>
            </a:r>
          </a:p>
          <a:p>
            <a:pPr marL="376555" marR="30480">
              <a:lnSpc>
                <a:spcPct val="100000"/>
              </a:lnSpc>
              <a:spcBef>
                <a:spcPts val="1200"/>
              </a:spcBef>
            </a:pPr>
            <a:endParaRPr lang="en-US" sz="2400" b="1" i="0" dirty="0">
              <a:solidFill>
                <a:srgbClr val="FF0000"/>
              </a:solidFill>
              <a:effectLst>
                <a:outerShdw blurRad="38100" dist="38100" dir="2700000" algn="tl">
                  <a:srgbClr val="000000">
                    <a:alpha val="43137"/>
                  </a:srgbClr>
                </a:outerShdw>
              </a:effectLst>
              <a:latin typeface="Maiandra GD" panose="020E0502030308020204" pitchFamily="34" charset="0"/>
            </a:endParaRPr>
          </a:p>
          <a:p>
            <a:r>
              <a:rPr lang="en-US" b="1" i="0" dirty="0">
                <a:solidFill>
                  <a:srgbClr val="3B3835"/>
                </a:solidFill>
                <a:effectLst/>
                <a:latin typeface="Maiandra GD" panose="020E0502030308020204" pitchFamily="34" charset="0"/>
              </a:rPr>
              <a:t> • Liquid boils when vapour pressure is equal to the atmospheric pressure, i.e., pressure on its surface. If the external pressure is reduced by applying vacuum, the boiling point of liquid is lowered.</a:t>
            </a:r>
          </a:p>
          <a:p>
            <a:r>
              <a:rPr lang="en-US" b="1" i="0" dirty="0">
                <a:solidFill>
                  <a:srgbClr val="3B3835"/>
                </a:solidFill>
                <a:effectLst/>
                <a:latin typeface="Maiandra GD" panose="020E0502030308020204" pitchFamily="34" charset="0"/>
              </a:rPr>
              <a:t> • Therefore, the liquid boils at a lower temperature. This principle is illustrated using an example of water. </a:t>
            </a:r>
          </a:p>
          <a:p>
            <a:endParaRPr lang="en-US" b="1" dirty="0">
              <a:solidFill>
                <a:srgbClr val="3B3835"/>
              </a:solidFill>
              <a:latin typeface="Maiandra GD" panose="020E0502030308020204" pitchFamily="34" charset="0"/>
            </a:endParaRPr>
          </a:p>
          <a:p>
            <a:r>
              <a:rPr lang="en-US" b="1" i="0" dirty="0">
                <a:solidFill>
                  <a:srgbClr val="3B3835"/>
                </a:solidFill>
                <a:effectLst/>
                <a:latin typeface="Maiandra GD" panose="020E0502030308020204" pitchFamily="34" charset="0"/>
              </a:rPr>
              <a:t>• Water boils at an 100°C at an atmospheric pressure is 101.3I kPa (760 mm Hg). At 40°C, the vapour pressure of water is approximately 9.33 kPa (70 mm Hg). Hence, the external pressure is reduced to 9.33 kPa (70 mm Hg) where water boils at 40°C. The net result is the increase in rate of mass transfer into vapour.</a:t>
            </a:r>
            <a:endParaRPr lang="en-IN" b="1" dirty="0">
              <a:latin typeface="Maiandra GD" panose="020E0502030308020204" pitchFamily="34" charset="0"/>
            </a:endParaRPr>
          </a:p>
        </p:txBody>
      </p:sp>
    </p:spTree>
    <p:extLst>
      <p:ext uri="{BB962C8B-B14F-4D97-AF65-F5344CB8AC3E}">
        <p14:creationId xmlns:p14="http://schemas.microsoft.com/office/powerpoint/2010/main" val="1182929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10">
            <a:extLst>
              <a:ext uri="{FF2B5EF4-FFF2-40B4-BE49-F238E27FC236}">
                <a16:creationId xmlns:a16="http://schemas.microsoft.com/office/drawing/2014/main" id="{5622FAAA-70D4-4B2F-A887-FA7414C6CE38}"/>
              </a:ext>
            </a:extLst>
          </p:cNvPr>
          <p:cNvPicPr/>
          <p:nvPr/>
        </p:nvPicPr>
        <p:blipFill>
          <a:blip r:embed="rId2" cstate="print"/>
          <a:stretch>
            <a:fillRect/>
          </a:stretch>
        </p:blipFill>
        <p:spPr>
          <a:xfrm>
            <a:off x="493775" y="1222247"/>
            <a:ext cx="6101757" cy="3188886"/>
          </a:xfrm>
          <a:prstGeom prst="rect">
            <a:avLst/>
          </a:prstGeom>
        </p:spPr>
      </p:pic>
      <p:sp>
        <p:nvSpPr>
          <p:cNvPr id="4" name="object 11">
            <a:extLst>
              <a:ext uri="{FF2B5EF4-FFF2-40B4-BE49-F238E27FC236}">
                <a16:creationId xmlns:a16="http://schemas.microsoft.com/office/drawing/2014/main" id="{CD0156AE-4F3B-46FE-A1BF-B07EE451FA01}"/>
              </a:ext>
            </a:extLst>
          </p:cNvPr>
          <p:cNvSpPr txBox="1"/>
          <p:nvPr/>
        </p:nvSpPr>
        <p:spPr>
          <a:xfrm>
            <a:off x="3896359" y="1555750"/>
            <a:ext cx="1182212" cy="566822"/>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1F5F"/>
                </a:solidFill>
                <a:latin typeface="Maiandra GD" panose="020E0502030308020204" pitchFamily="34" charset="0"/>
                <a:cs typeface="Times New Roman"/>
              </a:rPr>
              <a:t>Manometer</a:t>
            </a:r>
            <a:endParaRPr sz="1800" b="1">
              <a:latin typeface="Maiandra GD" panose="020E0502030308020204" pitchFamily="34" charset="0"/>
              <a:cs typeface="Times New Roman"/>
            </a:endParaRPr>
          </a:p>
        </p:txBody>
      </p:sp>
      <p:sp>
        <p:nvSpPr>
          <p:cNvPr id="5" name="object 12">
            <a:extLst>
              <a:ext uri="{FF2B5EF4-FFF2-40B4-BE49-F238E27FC236}">
                <a16:creationId xmlns:a16="http://schemas.microsoft.com/office/drawing/2014/main" id="{CDC51067-840C-496A-A243-2DC8986125A3}"/>
              </a:ext>
            </a:extLst>
          </p:cNvPr>
          <p:cNvSpPr txBox="1"/>
          <p:nvPr/>
        </p:nvSpPr>
        <p:spPr>
          <a:xfrm>
            <a:off x="5251830" y="3153231"/>
            <a:ext cx="839114" cy="576259"/>
          </a:xfrm>
          <a:prstGeom prst="rect">
            <a:avLst/>
          </a:prstGeom>
        </p:spPr>
        <p:txBody>
          <a:bodyPr vert="horz" wrap="square" lIns="0" tIns="12700" rIns="0" bIns="0" rtlCol="0">
            <a:spAutoFit/>
          </a:bodyPr>
          <a:lstStyle/>
          <a:p>
            <a:pPr marL="12700">
              <a:lnSpc>
                <a:spcPct val="100000"/>
              </a:lnSpc>
              <a:spcBef>
                <a:spcPts val="100"/>
              </a:spcBef>
            </a:pPr>
            <a:r>
              <a:rPr sz="1800" b="1" spc="-175" dirty="0">
                <a:solidFill>
                  <a:srgbClr val="001F5F"/>
                </a:solidFill>
                <a:latin typeface="Maiandra GD" panose="020E0502030308020204" pitchFamily="34" charset="0"/>
                <a:cs typeface="Times New Roman"/>
              </a:rPr>
              <a:t>V</a:t>
            </a:r>
            <a:r>
              <a:rPr sz="1800" b="1" dirty="0">
                <a:solidFill>
                  <a:srgbClr val="001F5F"/>
                </a:solidFill>
                <a:latin typeface="Maiandra GD" panose="020E0502030308020204" pitchFamily="34" charset="0"/>
                <a:cs typeface="Times New Roman"/>
              </a:rPr>
              <a:t>acu</a:t>
            </a:r>
            <a:r>
              <a:rPr sz="1800" b="1" spc="-10" dirty="0">
                <a:solidFill>
                  <a:srgbClr val="001F5F"/>
                </a:solidFill>
                <a:latin typeface="Maiandra GD" panose="020E0502030308020204" pitchFamily="34" charset="0"/>
                <a:cs typeface="Times New Roman"/>
              </a:rPr>
              <a:t>u</a:t>
            </a:r>
            <a:r>
              <a:rPr sz="1800" b="1" dirty="0">
                <a:solidFill>
                  <a:srgbClr val="001F5F"/>
                </a:solidFill>
                <a:latin typeface="Maiandra GD" panose="020E0502030308020204" pitchFamily="34" charset="0"/>
                <a:cs typeface="Times New Roman"/>
              </a:rPr>
              <a:t>m</a:t>
            </a:r>
            <a:endParaRPr sz="1800" b="1">
              <a:latin typeface="Maiandra GD" panose="020E0502030308020204" pitchFamily="34" charset="0"/>
              <a:cs typeface="Times New Roman"/>
            </a:endParaRPr>
          </a:p>
          <a:p>
            <a:pPr marL="12700">
              <a:lnSpc>
                <a:spcPct val="100000"/>
              </a:lnSpc>
              <a:spcBef>
                <a:spcPts val="5"/>
              </a:spcBef>
            </a:pPr>
            <a:r>
              <a:rPr sz="1800" b="1" spc="-5" dirty="0">
                <a:solidFill>
                  <a:srgbClr val="001F5F"/>
                </a:solidFill>
                <a:latin typeface="Maiandra GD" panose="020E0502030308020204" pitchFamily="34" charset="0"/>
                <a:cs typeface="Times New Roman"/>
              </a:rPr>
              <a:t>pump</a:t>
            </a:r>
            <a:endParaRPr sz="1800" b="1">
              <a:latin typeface="Maiandra GD" panose="020E0502030308020204" pitchFamily="34" charset="0"/>
              <a:cs typeface="Times New Roman"/>
            </a:endParaRPr>
          </a:p>
        </p:txBody>
      </p:sp>
      <p:sp>
        <p:nvSpPr>
          <p:cNvPr id="6" name="object 13">
            <a:extLst>
              <a:ext uri="{FF2B5EF4-FFF2-40B4-BE49-F238E27FC236}">
                <a16:creationId xmlns:a16="http://schemas.microsoft.com/office/drawing/2014/main" id="{6B693B94-DDD4-4672-8E68-7A49E09CD6CB}"/>
              </a:ext>
            </a:extLst>
          </p:cNvPr>
          <p:cNvSpPr txBox="1"/>
          <p:nvPr/>
        </p:nvSpPr>
        <p:spPr>
          <a:xfrm>
            <a:off x="5520944" y="4011574"/>
            <a:ext cx="1484190" cy="30021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1F5F"/>
                </a:solidFill>
                <a:latin typeface="Maiandra GD" panose="020E0502030308020204" pitchFamily="34" charset="0"/>
                <a:cs typeface="Times New Roman"/>
              </a:rPr>
              <a:t>Distilled</a:t>
            </a:r>
            <a:r>
              <a:rPr sz="1800" b="1" spc="-70" dirty="0">
                <a:solidFill>
                  <a:srgbClr val="001F5F"/>
                </a:solidFill>
                <a:latin typeface="Maiandra GD" panose="020E0502030308020204" pitchFamily="34" charset="0"/>
                <a:cs typeface="Times New Roman"/>
              </a:rPr>
              <a:t> </a:t>
            </a:r>
            <a:r>
              <a:rPr sz="1800" b="1" spc="-5" dirty="0">
                <a:solidFill>
                  <a:srgbClr val="001F5F"/>
                </a:solidFill>
                <a:latin typeface="Maiandra GD" panose="020E0502030308020204" pitchFamily="34" charset="0"/>
                <a:cs typeface="Times New Roman"/>
              </a:rPr>
              <a:t>liquid</a:t>
            </a:r>
            <a:endParaRPr sz="1800" b="1">
              <a:latin typeface="Maiandra GD" panose="020E0502030308020204" pitchFamily="34" charset="0"/>
              <a:cs typeface="Times New Roman"/>
            </a:endParaRPr>
          </a:p>
        </p:txBody>
      </p:sp>
      <p:sp>
        <p:nvSpPr>
          <p:cNvPr id="7" name="object 14">
            <a:extLst>
              <a:ext uri="{FF2B5EF4-FFF2-40B4-BE49-F238E27FC236}">
                <a16:creationId xmlns:a16="http://schemas.microsoft.com/office/drawing/2014/main" id="{2AD88595-927E-439A-A312-41B1E0847AD9}"/>
              </a:ext>
            </a:extLst>
          </p:cNvPr>
          <p:cNvSpPr txBox="1"/>
          <p:nvPr/>
        </p:nvSpPr>
        <p:spPr>
          <a:xfrm>
            <a:off x="3716782" y="2750311"/>
            <a:ext cx="1134024" cy="300214"/>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001F5F"/>
                </a:solidFill>
                <a:latin typeface="Maiandra GD" panose="020E0502030308020204" pitchFamily="34" charset="0"/>
                <a:cs typeface="Times New Roman"/>
              </a:rPr>
              <a:t>Water</a:t>
            </a:r>
            <a:r>
              <a:rPr sz="1800" b="1" spc="-114" dirty="0">
                <a:solidFill>
                  <a:srgbClr val="001F5F"/>
                </a:solidFill>
                <a:latin typeface="Maiandra GD" panose="020E0502030308020204" pitchFamily="34" charset="0"/>
                <a:cs typeface="Times New Roman"/>
              </a:rPr>
              <a:t> </a:t>
            </a:r>
            <a:r>
              <a:rPr sz="1800" b="1" dirty="0">
                <a:solidFill>
                  <a:srgbClr val="001F5F"/>
                </a:solidFill>
                <a:latin typeface="Maiandra GD" panose="020E0502030308020204" pitchFamily="34" charset="0"/>
                <a:cs typeface="Times New Roman"/>
              </a:rPr>
              <a:t>inlet</a:t>
            </a:r>
            <a:endParaRPr sz="1800" b="1">
              <a:latin typeface="Maiandra GD" panose="020E0502030308020204" pitchFamily="34" charset="0"/>
              <a:cs typeface="Times New Roman"/>
            </a:endParaRPr>
          </a:p>
        </p:txBody>
      </p:sp>
      <p:sp>
        <p:nvSpPr>
          <p:cNvPr id="8" name="object 15">
            <a:extLst>
              <a:ext uri="{FF2B5EF4-FFF2-40B4-BE49-F238E27FC236}">
                <a16:creationId xmlns:a16="http://schemas.microsoft.com/office/drawing/2014/main" id="{0A5B7114-0952-48BA-81F8-05DE8B2723F9}"/>
              </a:ext>
            </a:extLst>
          </p:cNvPr>
          <p:cNvSpPr txBox="1"/>
          <p:nvPr/>
        </p:nvSpPr>
        <p:spPr>
          <a:xfrm>
            <a:off x="2354072" y="3147440"/>
            <a:ext cx="662424" cy="258404"/>
          </a:xfrm>
          <a:prstGeom prst="rect">
            <a:avLst/>
          </a:prstGeom>
        </p:spPr>
        <p:txBody>
          <a:bodyPr vert="horz" wrap="square" lIns="0" tIns="12065" rIns="0" bIns="0" rtlCol="0">
            <a:spAutoFit/>
          </a:bodyPr>
          <a:lstStyle/>
          <a:p>
            <a:pPr marL="12700">
              <a:lnSpc>
                <a:spcPct val="100000"/>
              </a:lnSpc>
              <a:spcBef>
                <a:spcPts val="95"/>
              </a:spcBef>
            </a:pPr>
            <a:r>
              <a:rPr sz="1600" b="1" spc="-75" dirty="0">
                <a:solidFill>
                  <a:srgbClr val="001F5F"/>
                </a:solidFill>
                <a:latin typeface="Maiandra GD" panose="020E0502030308020204" pitchFamily="34" charset="0"/>
                <a:cs typeface="Times New Roman"/>
              </a:rPr>
              <a:t>To</a:t>
            </a:r>
            <a:r>
              <a:rPr sz="1600" b="1" spc="-85" dirty="0">
                <a:solidFill>
                  <a:srgbClr val="001F5F"/>
                </a:solidFill>
                <a:latin typeface="Maiandra GD" panose="020E0502030308020204" pitchFamily="34" charset="0"/>
                <a:cs typeface="Times New Roman"/>
              </a:rPr>
              <a:t> </a:t>
            </a:r>
            <a:r>
              <a:rPr sz="1600" b="1" spc="-5" dirty="0">
                <a:solidFill>
                  <a:srgbClr val="001F5F"/>
                </a:solidFill>
                <a:latin typeface="Maiandra GD" panose="020E0502030308020204" pitchFamily="34" charset="0"/>
                <a:cs typeface="Times New Roman"/>
              </a:rPr>
              <a:t>sink</a:t>
            </a:r>
            <a:endParaRPr sz="1600" b="1">
              <a:latin typeface="Maiandra GD" panose="020E0502030308020204" pitchFamily="34" charset="0"/>
              <a:cs typeface="Times New Roman"/>
            </a:endParaRPr>
          </a:p>
        </p:txBody>
      </p:sp>
      <p:sp>
        <p:nvSpPr>
          <p:cNvPr id="9" name="object 16">
            <a:extLst>
              <a:ext uri="{FF2B5EF4-FFF2-40B4-BE49-F238E27FC236}">
                <a16:creationId xmlns:a16="http://schemas.microsoft.com/office/drawing/2014/main" id="{42C5AD37-B919-40EB-9212-D0F07334FD0D}"/>
              </a:ext>
            </a:extLst>
          </p:cNvPr>
          <p:cNvSpPr txBox="1"/>
          <p:nvPr/>
        </p:nvSpPr>
        <p:spPr>
          <a:xfrm>
            <a:off x="1016304" y="1073658"/>
            <a:ext cx="9144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1F5F"/>
                </a:solidFill>
                <a:latin typeface="Maiandra GD" panose="020E0502030308020204" pitchFamily="34" charset="0"/>
                <a:cs typeface="Times New Roman"/>
              </a:rPr>
              <a:t>Stopcock</a:t>
            </a:r>
            <a:endParaRPr sz="1800" b="1" dirty="0">
              <a:latin typeface="Maiandra GD" panose="020E0502030308020204" pitchFamily="34" charset="0"/>
              <a:cs typeface="Times New Roman"/>
            </a:endParaRPr>
          </a:p>
        </p:txBody>
      </p:sp>
      <p:sp>
        <p:nvSpPr>
          <p:cNvPr id="10" name="object 9">
            <a:extLst>
              <a:ext uri="{FF2B5EF4-FFF2-40B4-BE49-F238E27FC236}">
                <a16:creationId xmlns:a16="http://schemas.microsoft.com/office/drawing/2014/main" id="{B41C837C-61A7-4679-8B3C-2BE79F980E4B}"/>
              </a:ext>
            </a:extLst>
          </p:cNvPr>
          <p:cNvSpPr txBox="1"/>
          <p:nvPr/>
        </p:nvSpPr>
        <p:spPr>
          <a:xfrm>
            <a:off x="553803" y="453516"/>
            <a:ext cx="5981700" cy="345607"/>
          </a:xfrm>
          <a:prstGeom prst="rect">
            <a:avLst/>
          </a:prstGeom>
          <a:ln w="9144">
            <a:solidFill>
              <a:srgbClr val="BD4A47"/>
            </a:solidFill>
          </a:ln>
        </p:spPr>
        <p:txBody>
          <a:bodyPr vert="horz" wrap="square" lIns="0" tIns="37465" rIns="0" bIns="0" rtlCol="0">
            <a:spAutoFit/>
          </a:bodyPr>
          <a:lstStyle/>
          <a:p>
            <a:pPr marL="90805">
              <a:lnSpc>
                <a:spcPct val="100000"/>
              </a:lnSpc>
              <a:spcBef>
                <a:spcPts val="295"/>
              </a:spcBef>
            </a:pPr>
            <a:r>
              <a:rPr sz="2000" b="1" spc="-15" dirty="0">
                <a:solidFill>
                  <a:schemeClr val="accent1">
                    <a:lumMod val="50000"/>
                  </a:schemeClr>
                </a:solidFill>
                <a:effectLst>
                  <a:outerShdw blurRad="38100" dist="38100" dir="2700000" algn="tl">
                    <a:srgbClr val="000000">
                      <a:alpha val="43137"/>
                    </a:srgbClr>
                  </a:outerShdw>
                </a:effectLst>
                <a:latin typeface="Maiandra GD" panose="020E0502030308020204" pitchFamily="34" charset="0"/>
                <a:cs typeface="Times New Roman"/>
              </a:rPr>
              <a:t>DISTILLATION </a:t>
            </a:r>
            <a:r>
              <a:rPr sz="2000" b="1" dirty="0">
                <a:solidFill>
                  <a:schemeClr val="accent1">
                    <a:lumMod val="50000"/>
                  </a:schemeClr>
                </a:solidFill>
                <a:effectLst>
                  <a:outerShdw blurRad="38100" dist="38100" dir="2700000" algn="tl">
                    <a:srgbClr val="000000">
                      <a:alpha val="43137"/>
                    </a:srgbClr>
                  </a:outerShdw>
                </a:effectLst>
                <a:latin typeface="Maiandra GD" panose="020E0502030308020204" pitchFamily="34" charset="0"/>
                <a:cs typeface="Times New Roman"/>
              </a:rPr>
              <a:t>UNDER REDUCED</a:t>
            </a:r>
            <a:r>
              <a:rPr sz="2000" b="1" spc="-10" dirty="0">
                <a:solidFill>
                  <a:schemeClr val="accent1">
                    <a:lumMod val="50000"/>
                  </a:schemeClr>
                </a:solidFill>
                <a:effectLst>
                  <a:outerShdw blurRad="38100" dist="38100" dir="2700000" algn="tl">
                    <a:srgbClr val="000000">
                      <a:alpha val="43137"/>
                    </a:srgbClr>
                  </a:outerShdw>
                </a:effectLst>
                <a:latin typeface="Maiandra GD" panose="020E0502030308020204" pitchFamily="34" charset="0"/>
                <a:cs typeface="Times New Roman"/>
              </a:rPr>
              <a:t> </a:t>
            </a:r>
            <a:r>
              <a:rPr sz="2000" b="1" dirty="0">
                <a:solidFill>
                  <a:schemeClr val="accent1">
                    <a:lumMod val="50000"/>
                  </a:schemeClr>
                </a:solidFill>
                <a:effectLst>
                  <a:outerShdw blurRad="38100" dist="38100" dir="2700000" algn="tl">
                    <a:srgbClr val="000000">
                      <a:alpha val="43137"/>
                    </a:srgbClr>
                  </a:outerShdw>
                </a:effectLst>
                <a:latin typeface="Maiandra GD" panose="020E0502030308020204" pitchFamily="34" charset="0"/>
                <a:cs typeface="Times New Roman"/>
              </a:rPr>
              <a:t>PRESSURE</a:t>
            </a:r>
          </a:p>
        </p:txBody>
      </p:sp>
      <p:sp>
        <p:nvSpPr>
          <p:cNvPr id="11" name="Rectangle 10">
            <a:extLst>
              <a:ext uri="{FF2B5EF4-FFF2-40B4-BE49-F238E27FC236}">
                <a16:creationId xmlns:a16="http://schemas.microsoft.com/office/drawing/2014/main" id="{12332C45-C120-40AB-90F1-3EFF768BFEDD}"/>
              </a:ext>
            </a:extLst>
          </p:cNvPr>
          <p:cNvSpPr/>
          <p:nvPr/>
        </p:nvSpPr>
        <p:spPr>
          <a:xfrm>
            <a:off x="210844" y="4768679"/>
            <a:ext cx="11760199" cy="2031325"/>
          </a:xfrm>
          <a:prstGeom prst="rect">
            <a:avLst/>
          </a:prstGeom>
        </p:spPr>
        <p:txBody>
          <a:bodyPr wrap="square">
            <a:spAutoFit/>
          </a:bodyPr>
          <a:lstStyle/>
          <a:p>
            <a:r>
              <a:rPr lang="en-US" b="1" i="0" dirty="0">
                <a:solidFill>
                  <a:srgbClr val="3B3835"/>
                </a:solidFill>
                <a:effectLst/>
                <a:latin typeface="Maiandra GD" panose="020E0502030308020204" pitchFamily="34" charset="0"/>
              </a:rPr>
              <a:t>The important factor in evaporation is: </a:t>
            </a:r>
          </a:p>
          <a:p>
            <a:r>
              <a:rPr lang="en-US" b="1" dirty="0">
                <a:solidFill>
                  <a:srgbClr val="3B3835"/>
                </a:solidFill>
                <a:latin typeface="Maiandra GD" panose="020E0502030308020204" pitchFamily="34" charset="0"/>
              </a:rPr>
              <a:t>						  Vapour Pressure of Evaporating Liquid</a:t>
            </a:r>
          </a:p>
          <a:p>
            <a:r>
              <a:rPr lang="en-US" b="1" i="0" dirty="0">
                <a:solidFill>
                  <a:srgbClr val="3B3835"/>
                </a:solidFill>
                <a:effectLst/>
                <a:latin typeface="Maiandra GD" panose="020E0502030308020204" pitchFamily="34" charset="0"/>
              </a:rPr>
              <a:t>			Mass of Vapour Formed  </a:t>
            </a:r>
            <a:r>
              <a:rPr lang="el-GR" b="1" i="0" dirty="0">
                <a:solidFill>
                  <a:srgbClr val="3B3835"/>
                </a:solidFill>
                <a:effectLst/>
                <a:latin typeface="Helvetica Neue"/>
              </a:rPr>
              <a:t>α</a:t>
            </a:r>
            <a:endParaRPr lang="en-US" b="1" i="0" dirty="0">
              <a:solidFill>
                <a:srgbClr val="3B3835"/>
              </a:solidFill>
              <a:effectLst/>
              <a:latin typeface="Maiandra GD" panose="020E0502030308020204" pitchFamily="34" charset="0"/>
            </a:endParaRPr>
          </a:p>
          <a:p>
            <a:r>
              <a:rPr lang="en-US" b="1" dirty="0">
                <a:solidFill>
                  <a:srgbClr val="3B3835"/>
                </a:solidFill>
                <a:latin typeface="Maiandra GD" panose="020E0502030308020204" pitchFamily="34" charset="0"/>
              </a:rPr>
              <a:t>							External Pressure</a:t>
            </a:r>
            <a:endParaRPr lang="en-US" b="1" i="0" dirty="0">
              <a:solidFill>
                <a:srgbClr val="3B3835"/>
              </a:solidFill>
              <a:effectLst/>
              <a:latin typeface="Maiandra GD" panose="020E0502030308020204" pitchFamily="34" charset="0"/>
            </a:endParaRPr>
          </a:p>
          <a:p>
            <a:endParaRPr lang="en-US" b="1" i="0" dirty="0">
              <a:solidFill>
                <a:srgbClr val="3B3835"/>
              </a:solidFill>
              <a:effectLst/>
              <a:latin typeface="Maiandra GD" panose="020E0502030308020204" pitchFamily="34" charset="0"/>
            </a:endParaRPr>
          </a:p>
          <a:p>
            <a:r>
              <a:rPr lang="en-US" b="1" i="0" dirty="0">
                <a:solidFill>
                  <a:srgbClr val="3B3835"/>
                </a:solidFill>
                <a:effectLst/>
                <a:latin typeface="Maiandra GD" panose="020E0502030308020204" pitchFamily="34" charset="0"/>
              </a:rPr>
              <a:t>	According to this formula, water is allowed to evaporate at 40°C and 9.33 kPa (70 mm Hg) pressure, the mass of vapour formed in unit time is approximately 11 times, i.e. 760/70 for water.</a:t>
            </a:r>
            <a:endParaRPr lang="en-IN" b="1" dirty="0">
              <a:latin typeface="Maiandra GD" panose="020E0502030308020204" pitchFamily="34" charset="0"/>
            </a:endParaRPr>
          </a:p>
        </p:txBody>
      </p:sp>
      <p:cxnSp>
        <p:nvCxnSpPr>
          <p:cNvPr id="12" name="Straight Connector 11">
            <a:extLst>
              <a:ext uri="{FF2B5EF4-FFF2-40B4-BE49-F238E27FC236}">
                <a16:creationId xmlns:a16="http://schemas.microsoft.com/office/drawing/2014/main" id="{EE8E3310-7DFA-491C-8775-06E8AC0B4847}"/>
              </a:ext>
            </a:extLst>
          </p:cNvPr>
          <p:cNvCxnSpPr>
            <a:cxnSpLocks/>
          </p:cNvCxnSpPr>
          <p:nvPr/>
        </p:nvCxnSpPr>
        <p:spPr>
          <a:xfrm>
            <a:off x="5990167" y="5444065"/>
            <a:ext cx="38015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505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834BD4C5-7680-4519-A67A-C6DC52384C69}"/>
              </a:ext>
            </a:extLst>
          </p:cNvPr>
          <p:cNvGrpSpPr/>
          <p:nvPr/>
        </p:nvGrpSpPr>
        <p:grpSpPr>
          <a:xfrm>
            <a:off x="-59945" y="0"/>
            <a:ext cx="3412745" cy="1012639"/>
            <a:chOff x="524255" y="731494"/>
            <a:chExt cx="2776855" cy="614680"/>
          </a:xfrm>
        </p:grpSpPr>
        <p:pic>
          <p:nvPicPr>
            <p:cNvPr id="3" name="object 6">
              <a:extLst>
                <a:ext uri="{FF2B5EF4-FFF2-40B4-BE49-F238E27FC236}">
                  <a16:creationId xmlns:a16="http://schemas.microsoft.com/office/drawing/2014/main" id="{C5085784-CD31-43AE-9AF9-E899A808FF81}"/>
                </a:ext>
              </a:extLst>
            </p:cNvPr>
            <p:cNvPicPr/>
            <p:nvPr/>
          </p:nvPicPr>
          <p:blipFill>
            <a:blip r:embed="rId2" cstate="print"/>
            <a:stretch>
              <a:fillRect/>
            </a:stretch>
          </p:blipFill>
          <p:spPr>
            <a:xfrm>
              <a:off x="589772" y="766487"/>
              <a:ext cx="2665507" cy="471085"/>
            </a:xfrm>
            <a:prstGeom prst="rect">
              <a:avLst/>
            </a:prstGeom>
          </p:spPr>
        </p:pic>
        <p:pic>
          <p:nvPicPr>
            <p:cNvPr id="4" name="object 7">
              <a:extLst>
                <a:ext uri="{FF2B5EF4-FFF2-40B4-BE49-F238E27FC236}">
                  <a16:creationId xmlns:a16="http://schemas.microsoft.com/office/drawing/2014/main" id="{E2C6501E-A8EA-402F-85B4-EDBCC20EE74F}"/>
                </a:ext>
              </a:extLst>
            </p:cNvPr>
            <p:cNvPicPr/>
            <p:nvPr/>
          </p:nvPicPr>
          <p:blipFill>
            <a:blip r:embed="rId3" cstate="print"/>
            <a:stretch>
              <a:fillRect/>
            </a:stretch>
          </p:blipFill>
          <p:spPr>
            <a:xfrm>
              <a:off x="524255" y="731494"/>
              <a:ext cx="2776727" cy="614197"/>
            </a:xfrm>
            <a:prstGeom prst="rect">
              <a:avLst/>
            </a:prstGeom>
          </p:spPr>
        </p:pic>
        <p:pic>
          <p:nvPicPr>
            <p:cNvPr id="5" name="object 8">
              <a:extLst>
                <a:ext uri="{FF2B5EF4-FFF2-40B4-BE49-F238E27FC236}">
                  <a16:creationId xmlns:a16="http://schemas.microsoft.com/office/drawing/2014/main" id="{7E254A53-B26E-4A59-8FBB-FA0A5A5CBDD5}"/>
                </a:ext>
              </a:extLst>
            </p:cNvPr>
            <p:cNvPicPr/>
            <p:nvPr/>
          </p:nvPicPr>
          <p:blipFill>
            <a:blip r:embed="rId4" cstate="print"/>
            <a:stretch>
              <a:fillRect/>
            </a:stretch>
          </p:blipFill>
          <p:spPr>
            <a:xfrm>
              <a:off x="627887" y="781811"/>
              <a:ext cx="2593848" cy="399288"/>
            </a:xfrm>
            <a:prstGeom prst="rect">
              <a:avLst/>
            </a:prstGeom>
          </p:spPr>
        </p:pic>
      </p:grpSp>
      <p:sp>
        <p:nvSpPr>
          <p:cNvPr id="6" name="Rectangle 5">
            <a:extLst>
              <a:ext uri="{FF2B5EF4-FFF2-40B4-BE49-F238E27FC236}">
                <a16:creationId xmlns:a16="http://schemas.microsoft.com/office/drawing/2014/main" id="{77F2DCF8-B7A9-487B-816B-B298BDA07481}"/>
              </a:ext>
            </a:extLst>
          </p:cNvPr>
          <p:cNvSpPr/>
          <p:nvPr/>
        </p:nvSpPr>
        <p:spPr>
          <a:xfrm>
            <a:off x="-1" y="136588"/>
            <a:ext cx="3275899" cy="461665"/>
          </a:xfrm>
          <a:prstGeom prst="rect">
            <a:avLst/>
          </a:prstGeom>
        </p:spPr>
        <p:txBody>
          <a:bodyPr wrap="square">
            <a:spAutoFit/>
          </a:bodyPr>
          <a:lstStyle/>
          <a:p>
            <a:pPr marL="91440">
              <a:lnSpc>
                <a:spcPct val="100000"/>
              </a:lnSpc>
              <a:spcBef>
                <a:spcPts val="290"/>
              </a:spcBef>
            </a:pPr>
            <a:r>
              <a:rPr lang="en-IN" sz="2400" b="1" dirty="0">
                <a:latin typeface="Maiandra GD" panose="020E0502030308020204" pitchFamily="34" charset="0"/>
                <a:cs typeface="Times New Roman"/>
              </a:rPr>
              <a:t>Fractional</a:t>
            </a:r>
            <a:r>
              <a:rPr lang="en-IN" sz="2400" b="1" spc="-60" dirty="0">
                <a:latin typeface="Maiandra GD" panose="020E0502030308020204" pitchFamily="34" charset="0"/>
                <a:cs typeface="Times New Roman"/>
              </a:rPr>
              <a:t> </a:t>
            </a:r>
            <a:r>
              <a:rPr lang="en-IN" sz="2400" b="1" spc="-5" dirty="0">
                <a:latin typeface="Maiandra GD" panose="020E0502030308020204" pitchFamily="34" charset="0"/>
                <a:cs typeface="Times New Roman"/>
              </a:rPr>
              <a:t>Distillation</a:t>
            </a:r>
            <a:endParaRPr lang="en-IN" sz="2400" b="1" dirty="0">
              <a:latin typeface="Maiandra GD" panose="020E0502030308020204" pitchFamily="34" charset="0"/>
              <a:cs typeface="Times New Roman"/>
            </a:endParaRPr>
          </a:p>
        </p:txBody>
      </p:sp>
      <p:sp>
        <p:nvSpPr>
          <p:cNvPr id="7" name="object 10">
            <a:extLst>
              <a:ext uri="{FF2B5EF4-FFF2-40B4-BE49-F238E27FC236}">
                <a16:creationId xmlns:a16="http://schemas.microsoft.com/office/drawing/2014/main" id="{63CA224A-CADB-4C4B-8DFE-8717F9D5F4C1}"/>
              </a:ext>
            </a:extLst>
          </p:cNvPr>
          <p:cNvSpPr txBox="1"/>
          <p:nvPr/>
        </p:nvSpPr>
        <p:spPr>
          <a:xfrm>
            <a:off x="290406" y="970313"/>
            <a:ext cx="11723793" cy="752129"/>
          </a:xfrm>
          <a:prstGeom prst="rect">
            <a:avLst/>
          </a:prstGeom>
        </p:spPr>
        <p:txBody>
          <a:bodyPr vert="horz" wrap="square" lIns="0" tIns="13335" rIns="0" bIns="0" rtlCol="0">
            <a:spAutoFit/>
          </a:bodyPr>
          <a:lstStyle/>
          <a:p>
            <a:pPr marL="12700" marR="5080">
              <a:lnSpc>
                <a:spcPct val="100000"/>
              </a:lnSpc>
              <a:spcBef>
                <a:spcPts val="105"/>
              </a:spcBef>
            </a:pPr>
            <a:r>
              <a:rPr sz="2400" b="1" spc="-5" dirty="0">
                <a:latin typeface="Maiandra GD" panose="020E0502030308020204" pitchFamily="34" charset="0"/>
                <a:cs typeface="Times New Roman"/>
              </a:rPr>
              <a:t>“Separating </a:t>
            </a:r>
            <a:r>
              <a:rPr sz="2400" b="1" dirty="0">
                <a:latin typeface="Maiandra GD" panose="020E0502030308020204" pitchFamily="34" charset="0"/>
                <a:cs typeface="Times New Roman"/>
              </a:rPr>
              <a:t>and </a:t>
            </a:r>
            <a:r>
              <a:rPr sz="2400" b="1" spc="-5" dirty="0">
                <a:latin typeface="Maiandra GD" panose="020E0502030308020204" pitchFamily="34" charset="0"/>
                <a:cs typeface="Times New Roman"/>
              </a:rPr>
              <a:t>purifying the components </a:t>
            </a:r>
            <a:r>
              <a:rPr sz="2400" b="1" dirty="0">
                <a:latin typeface="Maiandra GD" panose="020E0502030308020204" pitchFamily="34" charset="0"/>
                <a:cs typeface="Times New Roman"/>
              </a:rPr>
              <a:t>of a </a:t>
            </a:r>
            <a:r>
              <a:rPr sz="2400" b="1" spc="-10" dirty="0">
                <a:latin typeface="Maiandra GD" panose="020E0502030308020204" pitchFamily="34" charset="0"/>
                <a:cs typeface="Times New Roman"/>
              </a:rPr>
              <a:t>mixture </a:t>
            </a:r>
            <a:r>
              <a:rPr sz="2400" b="1" spc="-5" dirty="0">
                <a:latin typeface="Maiandra GD" panose="020E0502030308020204" pitchFamily="34" charset="0"/>
                <a:cs typeface="Times New Roman"/>
              </a:rPr>
              <a:t>of </a:t>
            </a:r>
            <a:r>
              <a:rPr sz="2400" b="1" dirty="0">
                <a:latin typeface="Maiandra GD" panose="020E0502030308020204" pitchFamily="34" charset="0"/>
                <a:cs typeface="Times New Roman"/>
              </a:rPr>
              <a:t>two or </a:t>
            </a:r>
            <a:r>
              <a:rPr sz="2400" b="1" spc="-15" dirty="0">
                <a:latin typeface="Maiandra GD" panose="020E0502030308020204" pitchFamily="34" charset="0"/>
                <a:cs typeface="Times New Roman"/>
              </a:rPr>
              <a:t>more  </a:t>
            </a:r>
            <a:r>
              <a:rPr sz="2400" b="1" spc="-5" dirty="0">
                <a:latin typeface="Maiandra GD" panose="020E0502030308020204" pitchFamily="34" charset="0"/>
                <a:cs typeface="Times New Roman"/>
              </a:rPr>
              <a:t>miscible </a:t>
            </a:r>
            <a:r>
              <a:rPr sz="2400" b="1" dirty="0">
                <a:latin typeface="Maiandra GD" panose="020E0502030308020204" pitchFamily="34" charset="0"/>
                <a:cs typeface="Times New Roman"/>
              </a:rPr>
              <a:t>liquids having </a:t>
            </a:r>
            <a:r>
              <a:rPr sz="2400" b="1" spc="-5" dirty="0">
                <a:latin typeface="Maiandra GD" panose="020E0502030308020204" pitchFamily="34" charset="0"/>
                <a:cs typeface="Times New Roman"/>
              </a:rPr>
              <a:t>different </a:t>
            </a:r>
            <a:r>
              <a:rPr sz="2400" b="1" dirty="0">
                <a:latin typeface="Maiandra GD" panose="020E0502030308020204" pitchFamily="34" charset="0"/>
                <a:cs typeface="Times New Roman"/>
              </a:rPr>
              <a:t>boiling</a:t>
            </a:r>
            <a:r>
              <a:rPr sz="2400" b="1" spc="-130" dirty="0">
                <a:latin typeface="Maiandra GD" panose="020E0502030308020204" pitchFamily="34" charset="0"/>
                <a:cs typeface="Times New Roman"/>
              </a:rPr>
              <a:t> </a:t>
            </a:r>
            <a:r>
              <a:rPr sz="2400" b="1" dirty="0">
                <a:latin typeface="Maiandra GD" panose="020E0502030308020204" pitchFamily="34" charset="0"/>
                <a:cs typeface="Times New Roman"/>
              </a:rPr>
              <a:t>points.”</a:t>
            </a:r>
          </a:p>
        </p:txBody>
      </p:sp>
      <p:sp>
        <p:nvSpPr>
          <p:cNvPr id="10" name="Rectangle 9">
            <a:extLst>
              <a:ext uri="{FF2B5EF4-FFF2-40B4-BE49-F238E27FC236}">
                <a16:creationId xmlns:a16="http://schemas.microsoft.com/office/drawing/2014/main" id="{8A15B068-5E80-4604-A587-2066C6AA8A95}"/>
              </a:ext>
            </a:extLst>
          </p:cNvPr>
          <p:cNvSpPr/>
          <p:nvPr/>
        </p:nvSpPr>
        <p:spPr>
          <a:xfrm>
            <a:off x="67418" y="2751288"/>
            <a:ext cx="11723793" cy="2612510"/>
          </a:xfrm>
          <a:prstGeom prst="rect">
            <a:avLst/>
          </a:prstGeom>
        </p:spPr>
        <p:txBody>
          <a:bodyPr wrap="square">
            <a:spAutoFit/>
          </a:bodyPr>
          <a:lstStyle/>
          <a:p>
            <a:pPr marL="355600" marR="5080" indent="72390" algn="just">
              <a:lnSpc>
                <a:spcPct val="119900"/>
              </a:lnSpc>
              <a:spcBef>
                <a:spcPts val="1200"/>
              </a:spcBef>
            </a:pPr>
            <a:r>
              <a:rPr lang="en-US" sz="2000" b="1" spc="-5" dirty="0">
                <a:solidFill>
                  <a:srgbClr val="6F2F9F"/>
                </a:solidFill>
                <a:latin typeface="Maiandra GD" panose="020E0502030308020204" pitchFamily="34" charset="0"/>
                <a:cs typeface="Arial Narrow"/>
              </a:rPr>
              <a:t>If the boiling point of the liquids in the mixture are </a:t>
            </a:r>
            <a:r>
              <a:rPr lang="en-US" sz="2000" b="1" spc="-10" dirty="0">
                <a:solidFill>
                  <a:srgbClr val="6F2F9F"/>
                </a:solidFill>
                <a:latin typeface="Maiandra GD" panose="020E0502030308020204" pitchFamily="34" charset="0"/>
                <a:cs typeface="Arial Narrow"/>
              </a:rPr>
              <a:t>very  </a:t>
            </a:r>
            <a:r>
              <a:rPr lang="en-US" sz="2000" b="1" spc="-5" dirty="0">
                <a:solidFill>
                  <a:srgbClr val="6F2F9F"/>
                </a:solidFill>
                <a:latin typeface="Maiandra GD" panose="020E0502030308020204" pitchFamily="34" charset="0"/>
                <a:cs typeface="Arial Narrow"/>
              </a:rPr>
              <a:t>close </a:t>
            </a:r>
            <a:r>
              <a:rPr lang="en-US" sz="2000" b="1" dirty="0">
                <a:solidFill>
                  <a:srgbClr val="6F2F9F"/>
                </a:solidFill>
                <a:latin typeface="Maiandra GD" panose="020E0502030308020204" pitchFamily="34" charset="0"/>
                <a:cs typeface="Arial Narrow"/>
              </a:rPr>
              <a:t>to </a:t>
            </a:r>
            <a:r>
              <a:rPr lang="en-US" sz="2000" b="1" spc="-10" dirty="0">
                <a:solidFill>
                  <a:srgbClr val="6F2F9F"/>
                </a:solidFill>
                <a:latin typeface="Maiandra GD" panose="020E0502030308020204" pitchFamily="34" charset="0"/>
                <a:cs typeface="Arial Narrow"/>
              </a:rPr>
              <a:t>each </a:t>
            </a:r>
            <a:r>
              <a:rPr lang="en-US" sz="2000" b="1" spc="-5" dirty="0">
                <a:solidFill>
                  <a:srgbClr val="6F2F9F"/>
                </a:solidFill>
                <a:latin typeface="Maiandra GD" panose="020E0502030308020204" pitchFamily="34" charset="0"/>
                <a:cs typeface="Arial Narrow"/>
              </a:rPr>
              <a:t>other then such mixtures can be purified  by fractional distillation. </a:t>
            </a:r>
            <a:r>
              <a:rPr lang="en-US" sz="2000" b="1" dirty="0">
                <a:solidFill>
                  <a:srgbClr val="6F2F9F"/>
                </a:solidFill>
                <a:latin typeface="Maiandra GD" panose="020E0502030308020204" pitchFamily="34" charset="0"/>
                <a:cs typeface="Arial Narrow"/>
              </a:rPr>
              <a:t>The </a:t>
            </a:r>
            <a:r>
              <a:rPr lang="en-US" sz="2000" b="1" spc="-5" dirty="0">
                <a:solidFill>
                  <a:srgbClr val="6F2F9F"/>
                </a:solidFill>
                <a:latin typeface="Maiandra GD" panose="020E0502030308020204" pitchFamily="34" charset="0"/>
                <a:cs typeface="Arial Narrow"/>
              </a:rPr>
              <a:t>difference in boiling points  of </a:t>
            </a:r>
            <a:r>
              <a:rPr lang="en-US" sz="2000" b="1" dirty="0">
                <a:solidFill>
                  <a:srgbClr val="6F2F9F"/>
                </a:solidFill>
                <a:latin typeface="Maiandra GD" panose="020E0502030308020204" pitchFamily="34" charset="0"/>
                <a:cs typeface="Arial Narrow"/>
              </a:rPr>
              <a:t>the </a:t>
            </a:r>
            <a:r>
              <a:rPr lang="en-US" sz="2000" b="1" spc="-5" dirty="0">
                <a:solidFill>
                  <a:srgbClr val="6F2F9F"/>
                </a:solidFill>
                <a:latin typeface="Maiandra GD" panose="020E0502030308020204" pitchFamily="34" charset="0"/>
                <a:cs typeface="Arial Narrow"/>
              </a:rPr>
              <a:t>mixture is usually </a:t>
            </a:r>
            <a:r>
              <a:rPr lang="en-US" sz="2000" b="1" spc="-10" dirty="0">
                <a:solidFill>
                  <a:srgbClr val="6F2F9F"/>
                </a:solidFill>
                <a:latin typeface="Maiandra GD" panose="020E0502030308020204" pitchFamily="34" charset="0"/>
                <a:cs typeface="Arial Narrow"/>
              </a:rPr>
              <a:t>less </a:t>
            </a:r>
            <a:r>
              <a:rPr lang="en-US" sz="2000" b="1" spc="-5" dirty="0">
                <a:solidFill>
                  <a:srgbClr val="6F2F9F"/>
                </a:solidFill>
                <a:latin typeface="Maiandra GD" panose="020E0502030308020204" pitchFamily="34" charset="0"/>
                <a:cs typeface="Arial Narrow"/>
              </a:rPr>
              <a:t>than</a:t>
            </a:r>
            <a:r>
              <a:rPr lang="en-US" sz="2000" b="1" spc="-65" dirty="0">
                <a:solidFill>
                  <a:srgbClr val="6F2F9F"/>
                </a:solidFill>
                <a:latin typeface="Maiandra GD" panose="020E0502030308020204" pitchFamily="34" charset="0"/>
                <a:cs typeface="Arial Narrow"/>
              </a:rPr>
              <a:t> </a:t>
            </a:r>
            <a:r>
              <a:rPr lang="en-US" sz="2000" b="1" spc="-5" dirty="0">
                <a:solidFill>
                  <a:srgbClr val="6F2F9F"/>
                </a:solidFill>
                <a:latin typeface="Maiandra GD" panose="020E0502030308020204" pitchFamily="34" charset="0"/>
                <a:cs typeface="Arial Narrow"/>
              </a:rPr>
              <a:t>40ºC.</a:t>
            </a:r>
            <a:endParaRPr lang="en-US" sz="2000" b="1" dirty="0">
              <a:latin typeface="Maiandra GD" panose="020E0502030308020204" pitchFamily="34" charset="0"/>
              <a:cs typeface="Arial Narrow"/>
            </a:endParaRPr>
          </a:p>
          <a:p>
            <a:pPr marL="355600" algn="just">
              <a:lnSpc>
                <a:spcPct val="100000"/>
              </a:lnSpc>
              <a:spcBef>
                <a:spcPts val="1870"/>
              </a:spcBef>
            </a:pPr>
            <a:r>
              <a:rPr lang="en-US" sz="2000" b="1" spc="-5" dirty="0">
                <a:latin typeface="Maiandra GD" panose="020E0502030308020204" pitchFamily="34" charset="0"/>
                <a:cs typeface="Arial Narrow"/>
              </a:rPr>
              <a:t>e.g. </a:t>
            </a:r>
            <a:r>
              <a:rPr lang="en-US" sz="2000" b="1" dirty="0">
                <a:latin typeface="Maiandra GD" panose="020E0502030308020204" pitchFamily="34" charset="0"/>
                <a:cs typeface="Arial Narrow"/>
              </a:rPr>
              <a:t>– </a:t>
            </a:r>
            <a:r>
              <a:rPr lang="en-US" sz="2000" b="1" spc="-10" dirty="0">
                <a:latin typeface="Maiandra GD" panose="020E0502030308020204" pitchFamily="34" charset="0"/>
                <a:cs typeface="Arial Narrow"/>
              </a:rPr>
              <a:t>acetone(</a:t>
            </a:r>
            <a:r>
              <a:rPr lang="en-US" sz="2000" b="1" spc="-10" dirty="0" err="1">
                <a:latin typeface="Maiandra GD" panose="020E0502030308020204" pitchFamily="34" charset="0"/>
                <a:cs typeface="Arial Narrow"/>
              </a:rPr>
              <a:t>b.p.</a:t>
            </a:r>
            <a:r>
              <a:rPr lang="en-US" sz="2000" b="1" spc="-10" dirty="0">
                <a:latin typeface="Maiandra GD" panose="020E0502030308020204" pitchFamily="34" charset="0"/>
                <a:cs typeface="Arial Narrow"/>
              </a:rPr>
              <a:t> </a:t>
            </a:r>
            <a:r>
              <a:rPr lang="en-US" sz="2000" b="1" spc="-5" dirty="0">
                <a:latin typeface="Maiandra GD" panose="020E0502030308020204" pitchFamily="34" charset="0"/>
                <a:cs typeface="Arial Narrow"/>
              </a:rPr>
              <a:t>56ºC)and methyl alcohol(</a:t>
            </a:r>
            <a:r>
              <a:rPr lang="en-US" sz="2000" b="1" spc="-5" dirty="0" err="1">
                <a:latin typeface="Maiandra GD" panose="020E0502030308020204" pitchFamily="34" charset="0"/>
                <a:cs typeface="Arial Narrow"/>
              </a:rPr>
              <a:t>b.p.</a:t>
            </a:r>
            <a:r>
              <a:rPr lang="en-US" sz="2000" b="1" spc="-40" dirty="0">
                <a:latin typeface="Maiandra GD" panose="020E0502030308020204" pitchFamily="34" charset="0"/>
                <a:cs typeface="Arial Narrow"/>
              </a:rPr>
              <a:t> </a:t>
            </a:r>
            <a:r>
              <a:rPr lang="en-US" sz="2000" b="1" spc="-5" dirty="0">
                <a:latin typeface="Maiandra GD" panose="020E0502030308020204" pitchFamily="34" charset="0"/>
                <a:cs typeface="Arial Narrow"/>
              </a:rPr>
              <a:t>65ºC).</a:t>
            </a:r>
            <a:endParaRPr lang="en-US" sz="2000" b="1" dirty="0">
              <a:latin typeface="Maiandra GD" panose="020E0502030308020204" pitchFamily="34" charset="0"/>
              <a:cs typeface="Arial Narrow"/>
            </a:endParaRPr>
          </a:p>
          <a:p>
            <a:pPr marL="355600" marR="8255" algn="just">
              <a:lnSpc>
                <a:spcPct val="119900"/>
              </a:lnSpc>
              <a:spcBef>
                <a:spcPts val="1190"/>
              </a:spcBef>
            </a:pPr>
            <a:r>
              <a:rPr lang="en-US" sz="2000" b="1" spc="-10" dirty="0">
                <a:solidFill>
                  <a:srgbClr val="00AF4F"/>
                </a:solidFill>
                <a:latin typeface="Maiandra GD" panose="020E0502030308020204" pitchFamily="34" charset="0"/>
                <a:cs typeface="Arial Narrow"/>
              </a:rPr>
              <a:t>For </a:t>
            </a:r>
            <a:r>
              <a:rPr lang="en-US" sz="2000" b="1" spc="-5" dirty="0">
                <a:solidFill>
                  <a:srgbClr val="00AF4F"/>
                </a:solidFill>
                <a:latin typeface="Maiandra GD" panose="020E0502030308020204" pitchFamily="34" charset="0"/>
                <a:cs typeface="Arial Narrow"/>
              </a:rPr>
              <a:t>fractional distillation, </a:t>
            </a:r>
            <a:r>
              <a:rPr lang="en-US" sz="2000" b="1" dirty="0">
                <a:solidFill>
                  <a:srgbClr val="00AF4F"/>
                </a:solidFill>
                <a:latin typeface="Maiandra GD" panose="020E0502030308020204" pitchFamily="34" charset="0"/>
                <a:cs typeface="Arial Narrow"/>
              </a:rPr>
              <a:t>a </a:t>
            </a:r>
            <a:r>
              <a:rPr lang="en-US" sz="2000" b="1" spc="-5" dirty="0">
                <a:solidFill>
                  <a:srgbClr val="00AF4F"/>
                </a:solidFill>
                <a:latin typeface="Maiandra GD" panose="020E0502030308020204" pitchFamily="34" charset="0"/>
                <a:cs typeface="Arial Narrow"/>
              </a:rPr>
              <a:t>suitable fractionating column  is </a:t>
            </a:r>
            <a:r>
              <a:rPr lang="en-US" sz="2000" b="1" spc="-10" dirty="0">
                <a:solidFill>
                  <a:srgbClr val="00AF4F"/>
                </a:solidFill>
                <a:latin typeface="Maiandra GD" panose="020E0502030308020204" pitchFamily="34" charset="0"/>
                <a:cs typeface="Arial Narrow"/>
              </a:rPr>
              <a:t>placed between </a:t>
            </a:r>
            <a:r>
              <a:rPr lang="en-US" sz="2000" b="1" spc="-5" dirty="0">
                <a:solidFill>
                  <a:srgbClr val="00AF4F"/>
                </a:solidFill>
                <a:latin typeface="Maiandra GD" panose="020E0502030308020204" pitchFamily="34" charset="0"/>
                <a:cs typeface="Arial Narrow"/>
              </a:rPr>
              <a:t>the flask and </a:t>
            </a:r>
            <a:r>
              <a:rPr lang="en-US" sz="2000" b="1" dirty="0">
                <a:solidFill>
                  <a:srgbClr val="00AF4F"/>
                </a:solidFill>
                <a:latin typeface="Maiandra GD" panose="020E0502030308020204" pitchFamily="34" charset="0"/>
                <a:cs typeface="Arial Narrow"/>
              </a:rPr>
              <a:t>the</a:t>
            </a:r>
            <a:r>
              <a:rPr lang="en-US" sz="2000" b="1" spc="-30" dirty="0">
                <a:solidFill>
                  <a:srgbClr val="00AF4F"/>
                </a:solidFill>
                <a:latin typeface="Maiandra GD" panose="020E0502030308020204" pitchFamily="34" charset="0"/>
                <a:cs typeface="Arial Narrow"/>
              </a:rPr>
              <a:t> </a:t>
            </a:r>
            <a:r>
              <a:rPr lang="en-US" sz="2000" b="1" spc="-5" dirty="0">
                <a:solidFill>
                  <a:srgbClr val="00AF4F"/>
                </a:solidFill>
                <a:latin typeface="Maiandra GD" panose="020E0502030308020204" pitchFamily="34" charset="0"/>
                <a:cs typeface="Arial Narrow"/>
              </a:rPr>
              <a:t>condenser.</a:t>
            </a:r>
            <a:endParaRPr lang="en-US" sz="2000" b="1" dirty="0">
              <a:latin typeface="Maiandra GD" panose="020E0502030308020204" pitchFamily="34" charset="0"/>
              <a:cs typeface="Arial Narrow"/>
            </a:endParaRPr>
          </a:p>
        </p:txBody>
      </p:sp>
    </p:spTree>
    <p:extLst>
      <p:ext uri="{BB962C8B-B14F-4D97-AF65-F5344CB8AC3E}">
        <p14:creationId xmlns:p14="http://schemas.microsoft.com/office/powerpoint/2010/main" val="1667655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94AAE-11E4-41BC-AC2C-CE6661EE1350}"/>
              </a:ext>
            </a:extLst>
          </p:cNvPr>
          <p:cNvSpPr/>
          <p:nvPr/>
        </p:nvSpPr>
        <p:spPr>
          <a:xfrm>
            <a:off x="0" y="88179"/>
            <a:ext cx="1640514" cy="461665"/>
          </a:xfrm>
          <a:prstGeom prst="rect">
            <a:avLst/>
          </a:prstGeom>
        </p:spPr>
        <p:txBody>
          <a:bodyPr wrap="none">
            <a:spAutoFit/>
          </a:bodyPr>
          <a:lstStyle/>
          <a:p>
            <a:pPr marL="90805">
              <a:lnSpc>
                <a:spcPct val="100000"/>
              </a:lnSpc>
              <a:spcBef>
                <a:spcPts val="300"/>
              </a:spcBef>
            </a:pPr>
            <a:r>
              <a:rPr lang="en-IN" sz="2400" b="1" spc="-5" dirty="0">
                <a:solidFill>
                  <a:srgbClr val="7030A0"/>
                </a:solidFill>
                <a:effectLst>
                  <a:outerShdw blurRad="38100" dist="38100" dir="2700000" algn="tl">
                    <a:srgbClr val="000000">
                      <a:alpha val="43137"/>
                    </a:srgbClr>
                  </a:outerShdw>
                </a:effectLst>
                <a:latin typeface="Maiandra GD" panose="020E0502030308020204" pitchFamily="34" charset="0"/>
                <a:cs typeface="Times New Roman"/>
              </a:rPr>
              <a:t>Principle</a:t>
            </a:r>
            <a:r>
              <a:rPr lang="en-IN" sz="2400" b="1" spc="-30" dirty="0">
                <a:solidFill>
                  <a:srgbClr val="7030A0"/>
                </a:solidFill>
                <a:effectLst>
                  <a:outerShdw blurRad="38100" dist="38100" dir="2700000" algn="tl">
                    <a:srgbClr val="000000">
                      <a:alpha val="43137"/>
                    </a:srgbClr>
                  </a:outerShdw>
                </a:effectLst>
                <a:latin typeface="Maiandra GD" panose="020E0502030308020204" pitchFamily="34" charset="0"/>
                <a:cs typeface="Times New Roman"/>
              </a:rPr>
              <a:t> </a:t>
            </a:r>
            <a:r>
              <a:rPr lang="en-IN" sz="2400" b="1" dirty="0">
                <a:solidFill>
                  <a:srgbClr val="7030A0"/>
                </a:solidFill>
                <a:effectLst>
                  <a:outerShdw blurRad="38100" dist="38100" dir="2700000" algn="tl">
                    <a:srgbClr val="000000">
                      <a:alpha val="43137"/>
                    </a:srgbClr>
                  </a:outerShdw>
                </a:effectLst>
                <a:latin typeface="Maiandra GD" panose="020E0502030308020204" pitchFamily="34" charset="0"/>
                <a:cs typeface="Times New Roman"/>
              </a:rPr>
              <a:t>:</a:t>
            </a:r>
          </a:p>
        </p:txBody>
      </p:sp>
      <p:sp>
        <p:nvSpPr>
          <p:cNvPr id="3" name="Rectangle 2">
            <a:extLst>
              <a:ext uri="{FF2B5EF4-FFF2-40B4-BE49-F238E27FC236}">
                <a16:creationId xmlns:a16="http://schemas.microsoft.com/office/drawing/2014/main" id="{0DCA17AA-2B9F-4FCD-873C-55C6F5DAF122}"/>
              </a:ext>
            </a:extLst>
          </p:cNvPr>
          <p:cNvSpPr/>
          <p:nvPr/>
        </p:nvSpPr>
        <p:spPr>
          <a:xfrm>
            <a:off x="285136" y="480622"/>
            <a:ext cx="10146890" cy="369332"/>
          </a:xfrm>
          <a:prstGeom prst="rect">
            <a:avLst/>
          </a:prstGeom>
        </p:spPr>
        <p:txBody>
          <a:bodyPr wrap="square">
            <a:spAutoFit/>
          </a:bodyPr>
          <a:lstStyle/>
          <a:p>
            <a:pPr marL="12700" marR="5080">
              <a:lnSpc>
                <a:spcPct val="100000"/>
              </a:lnSpc>
              <a:spcBef>
                <a:spcPts val="100"/>
              </a:spcBef>
              <a:tabLst>
                <a:tab pos="730250" algn="l"/>
                <a:tab pos="1646555" algn="l"/>
                <a:tab pos="2409825" algn="l"/>
                <a:tab pos="3240405" algn="l"/>
                <a:tab pos="3722370" algn="l"/>
                <a:tab pos="4301490" algn="l"/>
                <a:tab pos="5205730" algn="l"/>
                <a:tab pos="6082030" algn="l"/>
                <a:tab pos="6551295" algn="l"/>
                <a:tab pos="7058659" algn="l"/>
              </a:tabLst>
            </a:pPr>
            <a:r>
              <a:rPr lang="en-US" b="1" dirty="0">
                <a:latin typeface="Maiandra GD" panose="020E0502030308020204" pitchFamily="34" charset="0"/>
                <a:cs typeface="Times New Roman"/>
              </a:rPr>
              <a:t>M</a:t>
            </a:r>
            <a:r>
              <a:rPr lang="en-US" b="1" spc="5" dirty="0">
                <a:latin typeface="Maiandra GD" panose="020E0502030308020204" pitchFamily="34" charset="0"/>
                <a:cs typeface="Times New Roman"/>
              </a:rPr>
              <a:t>o</a:t>
            </a:r>
            <a:r>
              <a:rPr lang="en-US" b="1" spc="-40" dirty="0">
                <a:latin typeface="Maiandra GD" panose="020E0502030308020204" pitchFamily="34" charset="0"/>
                <a:cs typeface="Times New Roman"/>
              </a:rPr>
              <a:t>r</a:t>
            </a:r>
            <a:r>
              <a:rPr lang="en-US" b="1" dirty="0">
                <a:latin typeface="Maiandra GD" panose="020E0502030308020204" pitchFamily="34" charset="0"/>
                <a:cs typeface="Times New Roman"/>
              </a:rPr>
              <a:t>e vo</a:t>
            </a:r>
            <a:r>
              <a:rPr lang="en-US" b="1" spc="-20" dirty="0">
                <a:latin typeface="Maiandra GD" panose="020E0502030308020204" pitchFamily="34" charset="0"/>
                <a:cs typeface="Times New Roman"/>
              </a:rPr>
              <a:t>l</a:t>
            </a:r>
            <a:r>
              <a:rPr lang="en-US" b="1" dirty="0">
                <a:latin typeface="Maiandra GD" panose="020E0502030308020204" pitchFamily="34" charset="0"/>
                <a:cs typeface="Times New Roman"/>
              </a:rPr>
              <a:t>at</a:t>
            </a:r>
            <a:r>
              <a:rPr lang="en-US" b="1" spc="-10" dirty="0">
                <a:latin typeface="Maiandra GD" panose="020E0502030308020204" pitchFamily="34" charset="0"/>
                <a:cs typeface="Times New Roman"/>
              </a:rPr>
              <a:t>i</a:t>
            </a:r>
            <a:r>
              <a:rPr lang="en-US" b="1" dirty="0">
                <a:latin typeface="Maiandra GD" panose="020E0502030308020204" pitchFamily="34" charset="0"/>
                <a:cs typeface="Times New Roman"/>
              </a:rPr>
              <a:t>le l</a:t>
            </a:r>
            <a:r>
              <a:rPr lang="en-US" b="1" spc="-10" dirty="0">
                <a:latin typeface="Maiandra GD" panose="020E0502030308020204" pitchFamily="34" charset="0"/>
                <a:cs typeface="Times New Roman"/>
              </a:rPr>
              <a:t>i</a:t>
            </a:r>
            <a:r>
              <a:rPr lang="en-US" b="1" dirty="0">
                <a:latin typeface="Maiandra GD" panose="020E0502030308020204" pitchFamily="34" charset="0"/>
                <a:cs typeface="Times New Roman"/>
              </a:rPr>
              <a:t>quid di</a:t>
            </a:r>
            <a:r>
              <a:rPr lang="en-US" b="1" spc="-15" dirty="0">
                <a:latin typeface="Maiandra GD" panose="020E0502030308020204" pitchFamily="34" charset="0"/>
                <a:cs typeface="Times New Roman"/>
              </a:rPr>
              <a:t>s</a:t>
            </a:r>
            <a:r>
              <a:rPr lang="en-US" b="1" dirty="0">
                <a:latin typeface="Maiandra GD" panose="020E0502030308020204" pitchFamily="34" charset="0"/>
                <a:cs typeface="Times New Roman"/>
              </a:rPr>
              <a:t>ti</a:t>
            </a:r>
            <a:r>
              <a:rPr lang="en-US" b="1" spc="-20" dirty="0">
                <a:latin typeface="Maiandra GD" panose="020E0502030308020204" pitchFamily="34" charset="0"/>
                <a:cs typeface="Times New Roman"/>
              </a:rPr>
              <a:t>ll</a:t>
            </a:r>
            <a:r>
              <a:rPr lang="en-US" b="1" dirty="0">
                <a:latin typeface="Maiandra GD" panose="020E0502030308020204" pitchFamily="34" charset="0"/>
                <a:cs typeface="Times New Roman"/>
              </a:rPr>
              <a:t>s </a:t>
            </a:r>
            <a:r>
              <a:rPr lang="en-US" b="1" spc="5" dirty="0">
                <a:latin typeface="Maiandra GD" panose="020E0502030308020204" pitchFamily="34" charset="0"/>
                <a:cs typeface="Times New Roman"/>
              </a:rPr>
              <a:t>o</a:t>
            </a:r>
            <a:r>
              <a:rPr lang="en-US" b="1" spc="-10" dirty="0">
                <a:latin typeface="Maiandra GD" panose="020E0502030308020204" pitchFamily="34" charset="0"/>
                <a:cs typeface="Times New Roman"/>
              </a:rPr>
              <a:t>u</a:t>
            </a:r>
            <a:r>
              <a:rPr lang="en-US" b="1" dirty="0">
                <a:latin typeface="Maiandra GD" panose="020E0502030308020204" pitchFamily="34" charset="0"/>
                <a:cs typeface="Times New Roman"/>
              </a:rPr>
              <a:t>t fi</a:t>
            </a:r>
            <a:r>
              <a:rPr lang="en-US" b="1" spc="-15" dirty="0">
                <a:latin typeface="Maiandra GD" panose="020E0502030308020204" pitchFamily="34" charset="0"/>
                <a:cs typeface="Times New Roman"/>
              </a:rPr>
              <a:t>r</a:t>
            </a:r>
            <a:r>
              <a:rPr lang="en-US" b="1" dirty="0">
                <a:latin typeface="Maiandra GD" panose="020E0502030308020204" pitchFamily="34" charset="0"/>
                <a:cs typeface="Times New Roman"/>
              </a:rPr>
              <a:t>st l</a:t>
            </a:r>
            <a:r>
              <a:rPr lang="en-US" b="1" spc="-20" dirty="0">
                <a:latin typeface="Maiandra GD" panose="020E0502030308020204" pitchFamily="34" charset="0"/>
                <a:cs typeface="Times New Roman"/>
              </a:rPr>
              <a:t>e</a:t>
            </a:r>
            <a:r>
              <a:rPr lang="en-US" b="1" dirty="0">
                <a:latin typeface="Maiandra GD" panose="020E0502030308020204" pitchFamily="34" charset="0"/>
                <a:cs typeface="Times New Roman"/>
              </a:rPr>
              <a:t>aving beh</a:t>
            </a:r>
            <a:r>
              <a:rPr lang="en-US" b="1" spc="-20" dirty="0">
                <a:latin typeface="Maiandra GD" panose="020E0502030308020204" pitchFamily="34" charset="0"/>
                <a:cs typeface="Times New Roman"/>
              </a:rPr>
              <a:t>i</a:t>
            </a:r>
            <a:r>
              <a:rPr lang="en-US" b="1" dirty="0">
                <a:latin typeface="Maiandra GD" panose="020E0502030308020204" pitchFamily="34" charset="0"/>
                <a:cs typeface="Times New Roman"/>
              </a:rPr>
              <a:t>nd the l</a:t>
            </a:r>
            <a:r>
              <a:rPr lang="en-US" b="1" spc="-20" dirty="0">
                <a:latin typeface="Maiandra GD" panose="020E0502030308020204" pitchFamily="34" charset="0"/>
                <a:cs typeface="Times New Roman"/>
              </a:rPr>
              <a:t>e</a:t>
            </a:r>
            <a:r>
              <a:rPr lang="en-US" b="1" dirty="0">
                <a:latin typeface="Maiandra GD" panose="020E0502030308020204" pitchFamily="34" charset="0"/>
                <a:cs typeface="Times New Roman"/>
              </a:rPr>
              <a:t>ss </a:t>
            </a:r>
            <a:r>
              <a:rPr lang="en-US" b="1" spc="-175" dirty="0">
                <a:latin typeface="Maiandra GD" panose="020E0502030308020204" pitchFamily="34" charset="0"/>
                <a:cs typeface="Times New Roman"/>
              </a:rPr>
              <a:t>V</a:t>
            </a:r>
            <a:r>
              <a:rPr lang="en-US" b="1" dirty="0">
                <a:latin typeface="Maiandra GD" panose="020E0502030308020204" pitchFamily="34" charset="0"/>
                <a:cs typeface="Times New Roman"/>
              </a:rPr>
              <a:t>o</a:t>
            </a:r>
            <a:r>
              <a:rPr lang="en-US" b="1" spc="-25" dirty="0">
                <a:latin typeface="Maiandra GD" panose="020E0502030308020204" pitchFamily="34" charset="0"/>
                <a:cs typeface="Times New Roman"/>
              </a:rPr>
              <a:t>l</a:t>
            </a:r>
            <a:r>
              <a:rPr lang="en-US" b="1" dirty="0">
                <a:latin typeface="Maiandra GD" panose="020E0502030308020204" pitchFamily="34" charset="0"/>
                <a:cs typeface="Times New Roman"/>
              </a:rPr>
              <a:t>at</a:t>
            </a:r>
            <a:r>
              <a:rPr lang="en-US" b="1" spc="-10" dirty="0">
                <a:latin typeface="Maiandra GD" panose="020E0502030308020204" pitchFamily="34" charset="0"/>
                <a:cs typeface="Times New Roman"/>
              </a:rPr>
              <a:t>i</a:t>
            </a:r>
            <a:r>
              <a:rPr lang="en-US" b="1" dirty="0">
                <a:latin typeface="Maiandra GD" panose="020E0502030308020204" pitchFamily="34" charset="0"/>
                <a:cs typeface="Times New Roman"/>
              </a:rPr>
              <a:t>le  liquid.</a:t>
            </a:r>
          </a:p>
        </p:txBody>
      </p:sp>
      <p:sp>
        <p:nvSpPr>
          <p:cNvPr id="4" name="Rectangle 3">
            <a:extLst>
              <a:ext uri="{FF2B5EF4-FFF2-40B4-BE49-F238E27FC236}">
                <a16:creationId xmlns:a16="http://schemas.microsoft.com/office/drawing/2014/main" id="{581017BD-F6D3-492A-BB69-747C7B8CCB3F}"/>
              </a:ext>
            </a:extLst>
          </p:cNvPr>
          <p:cNvSpPr/>
          <p:nvPr/>
        </p:nvSpPr>
        <p:spPr>
          <a:xfrm>
            <a:off x="285135" y="942287"/>
            <a:ext cx="11729883" cy="2031325"/>
          </a:xfrm>
          <a:prstGeom prst="rect">
            <a:avLst/>
          </a:prstGeom>
        </p:spPr>
        <p:txBody>
          <a:bodyPr wrap="square">
            <a:spAutoFit/>
          </a:bodyPr>
          <a:lstStyle/>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When a liquid mixture is distilled, the partial condensation of the vapour is allowed to occur in a fractionating column. </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In the column, ascending vapour from the still is allowed to come in contact with the condensing vapour returning to the still.</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This results is enrichment of the vapour with the more volatile component.</a:t>
            </a:r>
          </a:p>
          <a:p>
            <a:pPr marL="285750" indent="-285750">
              <a:buFont typeface="Wingdings" panose="05000000000000000000" pitchFamily="2" charset="2"/>
              <a:buChar char="Ø"/>
            </a:pPr>
            <a:r>
              <a:rPr lang="en-US" b="1" i="0" dirty="0">
                <a:solidFill>
                  <a:srgbClr val="3B3835"/>
                </a:solidFill>
                <a:effectLst/>
                <a:latin typeface="Maiandra GD" panose="020E0502030308020204" pitchFamily="34" charset="0"/>
              </a:rPr>
              <a:t>By condensing the vapour and reheating the liquid repeatedly, equilibrium between liquid and vapour is set up at each stage, which ultimately results in the separation of a more volatile component.</a:t>
            </a:r>
            <a:endParaRPr lang="en-IN" b="1" dirty="0">
              <a:latin typeface="Maiandra GD" panose="020E0502030308020204" pitchFamily="34" charset="0"/>
            </a:endParaRPr>
          </a:p>
        </p:txBody>
      </p:sp>
      <p:sp>
        <p:nvSpPr>
          <p:cNvPr id="5" name="Rectangle 4">
            <a:extLst>
              <a:ext uri="{FF2B5EF4-FFF2-40B4-BE49-F238E27FC236}">
                <a16:creationId xmlns:a16="http://schemas.microsoft.com/office/drawing/2014/main" id="{5AC5DB2B-BB1A-4DA6-B20A-076AB22A4C7A}"/>
              </a:ext>
            </a:extLst>
          </p:cNvPr>
          <p:cNvSpPr/>
          <p:nvPr/>
        </p:nvSpPr>
        <p:spPr>
          <a:xfrm>
            <a:off x="285135" y="3063487"/>
            <a:ext cx="11641394" cy="1785104"/>
          </a:xfrm>
          <a:prstGeom prst="rect">
            <a:avLst/>
          </a:prstGeom>
        </p:spPr>
        <p:txBody>
          <a:bodyPr wrap="square">
            <a:spAutoFit/>
          </a:bodyPr>
          <a:lstStyle/>
          <a:p>
            <a:r>
              <a:rPr lang="en-US" sz="2000" b="1" i="0" dirty="0">
                <a:solidFill>
                  <a:srgbClr val="00B050"/>
                </a:solidFill>
                <a:effectLst/>
                <a:latin typeface="Maiandra GD" panose="020E0502030308020204" pitchFamily="34" charset="0"/>
              </a:rPr>
              <a:t>Applications:</a:t>
            </a:r>
            <a:r>
              <a:rPr lang="en-US" b="1" i="0" dirty="0">
                <a:solidFill>
                  <a:srgbClr val="3B3835"/>
                </a:solidFill>
                <a:effectLst/>
                <a:latin typeface="Maiandra GD" panose="020E0502030308020204" pitchFamily="34" charset="0"/>
              </a:rPr>
              <a:t> </a:t>
            </a:r>
          </a:p>
          <a:p>
            <a:r>
              <a:rPr lang="en-US" b="1" i="0" dirty="0">
                <a:solidFill>
                  <a:srgbClr val="3B3835"/>
                </a:solidFill>
                <a:effectLst/>
                <a:latin typeface="Maiandra GD" panose="020E0502030308020204" pitchFamily="34" charset="0"/>
              </a:rPr>
              <a:t>Fractional distillation is used for the separation of volatile miscible liquids with near boiling point such as </a:t>
            </a:r>
          </a:p>
          <a:p>
            <a:r>
              <a:rPr lang="en-US" b="1" i="0" dirty="0">
                <a:solidFill>
                  <a:srgbClr val="3B3835"/>
                </a:solidFill>
                <a:effectLst/>
                <a:latin typeface="Maiandra GD" panose="020E0502030308020204" pitchFamily="34" charset="0"/>
              </a:rPr>
              <a:t>•Acetone and water</a:t>
            </a:r>
          </a:p>
          <a:p>
            <a:r>
              <a:rPr lang="en-US" b="1" i="0" dirty="0">
                <a:solidFill>
                  <a:srgbClr val="3B3835"/>
                </a:solidFill>
                <a:effectLst/>
                <a:latin typeface="Maiandra GD" panose="020E0502030308020204" pitchFamily="34" charset="0"/>
              </a:rPr>
              <a:t> •Chloroform and benzene</a:t>
            </a:r>
          </a:p>
          <a:p>
            <a:r>
              <a:rPr lang="en-US" b="1" i="0" dirty="0">
                <a:solidFill>
                  <a:srgbClr val="3B3835"/>
                </a:solidFill>
                <a:effectLst/>
                <a:latin typeface="Maiandra GD" panose="020E0502030308020204" pitchFamily="34" charset="0"/>
              </a:rPr>
              <a:t> </a:t>
            </a:r>
            <a:r>
              <a:rPr lang="en-US" b="1" i="0" dirty="0">
                <a:solidFill>
                  <a:srgbClr val="00B050"/>
                </a:solidFill>
                <a:effectLst/>
                <a:latin typeface="Maiandra GD" panose="020E0502030308020204" pitchFamily="34" charset="0"/>
              </a:rPr>
              <a:t>Disadvantage: </a:t>
            </a:r>
          </a:p>
          <a:p>
            <a:r>
              <a:rPr lang="en-US" b="1" i="0" dirty="0">
                <a:solidFill>
                  <a:srgbClr val="3B3835"/>
                </a:solidFill>
                <a:effectLst/>
                <a:latin typeface="Maiandra GD" panose="020E0502030308020204" pitchFamily="34" charset="0"/>
              </a:rPr>
              <a:t>Fractional distillation cannot be used to separate miscible liquids, which form PURE azeotropic mixtures.</a:t>
            </a:r>
            <a:endParaRPr lang="en-IN" b="1" dirty="0">
              <a:latin typeface="Maiandra GD" panose="020E0502030308020204" pitchFamily="34" charset="0"/>
            </a:endParaRPr>
          </a:p>
        </p:txBody>
      </p:sp>
    </p:spTree>
    <p:extLst>
      <p:ext uri="{BB962C8B-B14F-4D97-AF65-F5344CB8AC3E}">
        <p14:creationId xmlns:p14="http://schemas.microsoft.com/office/powerpoint/2010/main" val="299632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10">
            <a:extLst>
              <a:ext uri="{FF2B5EF4-FFF2-40B4-BE49-F238E27FC236}">
                <a16:creationId xmlns:a16="http://schemas.microsoft.com/office/drawing/2014/main" id="{FAAED1AE-B088-4CFC-A8D9-847945AA840A}"/>
              </a:ext>
            </a:extLst>
          </p:cNvPr>
          <p:cNvGrpSpPr/>
          <p:nvPr/>
        </p:nvGrpSpPr>
        <p:grpSpPr>
          <a:xfrm>
            <a:off x="947737" y="1098803"/>
            <a:ext cx="5857875" cy="3763645"/>
            <a:chOff x="947737" y="1098803"/>
            <a:chExt cx="5857875" cy="3763645"/>
          </a:xfrm>
        </p:grpSpPr>
        <p:sp>
          <p:nvSpPr>
            <p:cNvPr id="3" name="object 11">
              <a:extLst>
                <a:ext uri="{FF2B5EF4-FFF2-40B4-BE49-F238E27FC236}">
                  <a16:creationId xmlns:a16="http://schemas.microsoft.com/office/drawing/2014/main" id="{C36192ED-4616-404B-9DA1-6C158BCDA42F}"/>
                </a:ext>
              </a:extLst>
            </p:cNvPr>
            <p:cNvSpPr/>
            <p:nvPr/>
          </p:nvSpPr>
          <p:spPr>
            <a:xfrm>
              <a:off x="2113732" y="3841749"/>
              <a:ext cx="648335" cy="234950"/>
            </a:xfrm>
            <a:custGeom>
              <a:avLst/>
              <a:gdLst/>
              <a:ahLst/>
              <a:cxnLst/>
              <a:rect l="l" t="t" r="r" b="b"/>
              <a:pathLst>
                <a:path w="648335" h="234950">
                  <a:moveTo>
                    <a:pt x="4627" y="0"/>
                  </a:moveTo>
                  <a:lnTo>
                    <a:pt x="0" y="43638"/>
                  </a:lnTo>
                  <a:lnTo>
                    <a:pt x="6637" y="84726"/>
                  </a:lnTo>
                  <a:lnTo>
                    <a:pt x="23743" y="122470"/>
                  </a:lnTo>
                  <a:lnTo>
                    <a:pt x="50521" y="156076"/>
                  </a:lnTo>
                  <a:lnTo>
                    <a:pt x="86176" y="184751"/>
                  </a:lnTo>
                  <a:lnTo>
                    <a:pt x="129910" y="207700"/>
                  </a:lnTo>
                  <a:lnTo>
                    <a:pt x="180928" y="224131"/>
                  </a:lnTo>
                  <a:lnTo>
                    <a:pt x="238434" y="233248"/>
                  </a:lnTo>
                  <a:lnTo>
                    <a:pt x="291111" y="234622"/>
                  </a:lnTo>
                  <a:lnTo>
                    <a:pt x="343426" y="229999"/>
                  </a:lnTo>
                  <a:lnTo>
                    <a:pt x="394536" y="219799"/>
                  </a:lnTo>
                  <a:lnTo>
                    <a:pt x="443597" y="204447"/>
                  </a:lnTo>
                  <a:lnTo>
                    <a:pt x="489767" y="184365"/>
                  </a:lnTo>
                  <a:lnTo>
                    <a:pt x="532203" y="159977"/>
                  </a:lnTo>
                  <a:lnTo>
                    <a:pt x="570063" y="131704"/>
                  </a:lnTo>
                  <a:lnTo>
                    <a:pt x="602503" y="99971"/>
                  </a:lnTo>
                  <a:lnTo>
                    <a:pt x="628681" y="65199"/>
                  </a:lnTo>
                  <a:lnTo>
                    <a:pt x="647755" y="27812"/>
                  </a:lnTo>
                  <a:lnTo>
                    <a:pt x="4627" y="0"/>
                  </a:lnTo>
                  <a:close/>
                </a:path>
              </a:pathLst>
            </a:custGeom>
            <a:solidFill>
              <a:srgbClr val="C00000"/>
            </a:solidFill>
          </p:spPr>
          <p:txBody>
            <a:bodyPr wrap="square" lIns="0" tIns="0" rIns="0" bIns="0" rtlCol="0"/>
            <a:lstStyle/>
            <a:p>
              <a:endParaRPr/>
            </a:p>
          </p:txBody>
        </p:sp>
        <p:sp>
          <p:nvSpPr>
            <p:cNvPr id="4" name="object 12">
              <a:extLst>
                <a:ext uri="{FF2B5EF4-FFF2-40B4-BE49-F238E27FC236}">
                  <a16:creationId xmlns:a16="http://schemas.microsoft.com/office/drawing/2014/main" id="{8196B491-BDE8-4BBE-AD54-72EF7F9278BC}"/>
                </a:ext>
              </a:extLst>
            </p:cNvPr>
            <p:cNvSpPr/>
            <p:nvPr/>
          </p:nvSpPr>
          <p:spPr>
            <a:xfrm>
              <a:off x="2113732" y="3841749"/>
              <a:ext cx="648335" cy="234950"/>
            </a:xfrm>
            <a:custGeom>
              <a:avLst/>
              <a:gdLst/>
              <a:ahLst/>
              <a:cxnLst/>
              <a:rect l="l" t="t" r="r" b="b"/>
              <a:pathLst>
                <a:path w="648335" h="234950">
                  <a:moveTo>
                    <a:pt x="647755" y="27812"/>
                  </a:moveTo>
                  <a:lnTo>
                    <a:pt x="628681" y="65199"/>
                  </a:lnTo>
                  <a:lnTo>
                    <a:pt x="602503" y="99971"/>
                  </a:lnTo>
                  <a:lnTo>
                    <a:pt x="570063" y="131704"/>
                  </a:lnTo>
                  <a:lnTo>
                    <a:pt x="532203" y="159977"/>
                  </a:lnTo>
                  <a:lnTo>
                    <a:pt x="489767" y="184365"/>
                  </a:lnTo>
                  <a:lnTo>
                    <a:pt x="443597" y="204447"/>
                  </a:lnTo>
                  <a:lnTo>
                    <a:pt x="394536" y="219799"/>
                  </a:lnTo>
                  <a:lnTo>
                    <a:pt x="343426" y="229999"/>
                  </a:lnTo>
                  <a:lnTo>
                    <a:pt x="291111" y="234622"/>
                  </a:lnTo>
                  <a:lnTo>
                    <a:pt x="238434" y="233248"/>
                  </a:lnTo>
                  <a:lnTo>
                    <a:pt x="180928" y="224131"/>
                  </a:lnTo>
                  <a:lnTo>
                    <a:pt x="129910" y="207700"/>
                  </a:lnTo>
                  <a:lnTo>
                    <a:pt x="86176" y="184751"/>
                  </a:lnTo>
                  <a:lnTo>
                    <a:pt x="50521" y="156076"/>
                  </a:lnTo>
                  <a:lnTo>
                    <a:pt x="23743" y="122470"/>
                  </a:lnTo>
                  <a:lnTo>
                    <a:pt x="6637" y="84726"/>
                  </a:lnTo>
                  <a:lnTo>
                    <a:pt x="0" y="43638"/>
                  </a:lnTo>
                  <a:lnTo>
                    <a:pt x="4627" y="0"/>
                  </a:lnTo>
                  <a:lnTo>
                    <a:pt x="647755" y="27812"/>
                  </a:lnTo>
                  <a:close/>
                </a:path>
              </a:pathLst>
            </a:custGeom>
            <a:ln w="25400">
              <a:solidFill>
                <a:srgbClr val="C00000"/>
              </a:solidFill>
            </a:ln>
          </p:spPr>
          <p:txBody>
            <a:bodyPr wrap="square" lIns="0" tIns="0" rIns="0" bIns="0" rtlCol="0"/>
            <a:lstStyle/>
            <a:p>
              <a:endParaRPr/>
            </a:p>
          </p:txBody>
        </p:sp>
        <p:sp>
          <p:nvSpPr>
            <p:cNvPr id="5" name="object 13">
              <a:extLst>
                <a:ext uri="{FF2B5EF4-FFF2-40B4-BE49-F238E27FC236}">
                  <a16:creationId xmlns:a16="http://schemas.microsoft.com/office/drawing/2014/main" id="{2ECEEEB8-5734-4287-A99F-217E1D5B2975}"/>
                </a:ext>
              </a:extLst>
            </p:cNvPr>
            <p:cNvSpPr/>
            <p:nvPr/>
          </p:nvSpPr>
          <p:spPr>
            <a:xfrm>
              <a:off x="2086355" y="3820668"/>
              <a:ext cx="699770" cy="96520"/>
            </a:xfrm>
            <a:custGeom>
              <a:avLst/>
              <a:gdLst/>
              <a:ahLst/>
              <a:cxnLst/>
              <a:rect l="l" t="t" r="r" b="b"/>
              <a:pathLst>
                <a:path w="699769" h="96520">
                  <a:moveTo>
                    <a:pt x="351663" y="0"/>
                  </a:moveTo>
                  <a:lnTo>
                    <a:pt x="178562" y="0"/>
                  </a:lnTo>
                  <a:lnTo>
                    <a:pt x="0" y="4190"/>
                  </a:lnTo>
                  <a:lnTo>
                    <a:pt x="9270" y="51434"/>
                  </a:lnTo>
                  <a:lnTo>
                    <a:pt x="20446" y="96011"/>
                  </a:lnTo>
                  <a:lnTo>
                    <a:pt x="684657" y="96011"/>
                  </a:lnTo>
                  <a:lnTo>
                    <a:pt x="693927" y="55664"/>
                  </a:lnTo>
                  <a:lnTo>
                    <a:pt x="699516" y="6984"/>
                  </a:lnTo>
                  <a:lnTo>
                    <a:pt x="526542" y="4190"/>
                  </a:lnTo>
                  <a:lnTo>
                    <a:pt x="351663" y="0"/>
                  </a:lnTo>
                  <a:close/>
                </a:path>
              </a:pathLst>
            </a:custGeom>
            <a:solidFill>
              <a:srgbClr val="C00000"/>
            </a:solidFill>
          </p:spPr>
          <p:txBody>
            <a:bodyPr wrap="square" lIns="0" tIns="0" rIns="0" bIns="0" rtlCol="0"/>
            <a:lstStyle/>
            <a:p>
              <a:endParaRPr/>
            </a:p>
          </p:txBody>
        </p:sp>
        <p:pic>
          <p:nvPicPr>
            <p:cNvPr id="6" name="object 14">
              <a:extLst>
                <a:ext uri="{FF2B5EF4-FFF2-40B4-BE49-F238E27FC236}">
                  <a16:creationId xmlns:a16="http://schemas.microsoft.com/office/drawing/2014/main" id="{7BE773D6-E92A-421C-ADA2-E35EAB828CE8}"/>
                </a:ext>
              </a:extLst>
            </p:cNvPr>
            <p:cNvPicPr/>
            <p:nvPr/>
          </p:nvPicPr>
          <p:blipFill>
            <a:blip r:embed="rId2" cstate="print"/>
            <a:stretch>
              <a:fillRect/>
            </a:stretch>
          </p:blipFill>
          <p:spPr>
            <a:xfrm>
              <a:off x="5649467" y="3960875"/>
              <a:ext cx="83820" cy="105156"/>
            </a:xfrm>
            <a:prstGeom prst="rect">
              <a:avLst/>
            </a:prstGeom>
          </p:spPr>
        </p:pic>
        <p:pic>
          <p:nvPicPr>
            <p:cNvPr id="7" name="object 15">
              <a:extLst>
                <a:ext uri="{FF2B5EF4-FFF2-40B4-BE49-F238E27FC236}">
                  <a16:creationId xmlns:a16="http://schemas.microsoft.com/office/drawing/2014/main" id="{7DCFA042-BD90-4DB8-9A59-C8CE7BE6FE5E}"/>
                </a:ext>
              </a:extLst>
            </p:cNvPr>
            <p:cNvPicPr/>
            <p:nvPr/>
          </p:nvPicPr>
          <p:blipFill>
            <a:blip r:embed="rId3" cstate="print"/>
            <a:stretch>
              <a:fillRect/>
            </a:stretch>
          </p:blipFill>
          <p:spPr>
            <a:xfrm>
              <a:off x="5670803" y="4194047"/>
              <a:ext cx="86868" cy="201168"/>
            </a:xfrm>
            <a:prstGeom prst="rect">
              <a:avLst/>
            </a:prstGeom>
          </p:spPr>
        </p:pic>
        <p:sp>
          <p:nvSpPr>
            <p:cNvPr id="8" name="object 16">
              <a:extLst>
                <a:ext uri="{FF2B5EF4-FFF2-40B4-BE49-F238E27FC236}">
                  <a16:creationId xmlns:a16="http://schemas.microsoft.com/office/drawing/2014/main" id="{2D253282-CEC5-438A-A3EB-3729FE89967D}"/>
                </a:ext>
              </a:extLst>
            </p:cNvPr>
            <p:cNvSpPr/>
            <p:nvPr/>
          </p:nvSpPr>
          <p:spPr>
            <a:xfrm>
              <a:off x="2726436" y="1933955"/>
              <a:ext cx="3011805" cy="2045335"/>
            </a:xfrm>
            <a:custGeom>
              <a:avLst/>
              <a:gdLst/>
              <a:ahLst/>
              <a:cxnLst/>
              <a:rect l="l" t="t" r="r" b="b"/>
              <a:pathLst>
                <a:path w="3011804" h="2045335">
                  <a:moveTo>
                    <a:pt x="48387" y="140843"/>
                  </a:moveTo>
                  <a:lnTo>
                    <a:pt x="33528" y="129794"/>
                  </a:lnTo>
                  <a:lnTo>
                    <a:pt x="3683" y="154813"/>
                  </a:lnTo>
                  <a:lnTo>
                    <a:pt x="0" y="159004"/>
                  </a:lnTo>
                  <a:lnTo>
                    <a:pt x="3683" y="165989"/>
                  </a:lnTo>
                  <a:lnTo>
                    <a:pt x="18542" y="154813"/>
                  </a:lnTo>
                  <a:lnTo>
                    <a:pt x="23672" y="158203"/>
                  </a:lnTo>
                  <a:lnTo>
                    <a:pt x="28486" y="154813"/>
                  </a:lnTo>
                  <a:lnTo>
                    <a:pt x="48387" y="140843"/>
                  </a:lnTo>
                  <a:close/>
                </a:path>
                <a:path w="3011804" h="2045335">
                  <a:moveTo>
                    <a:pt x="196418" y="19786"/>
                  </a:moveTo>
                  <a:lnTo>
                    <a:pt x="187833" y="13970"/>
                  </a:lnTo>
                  <a:lnTo>
                    <a:pt x="187833" y="2794"/>
                  </a:lnTo>
                  <a:lnTo>
                    <a:pt x="163703" y="25146"/>
                  </a:lnTo>
                  <a:lnTo>
                    <a:pt x="178562" y="36322"/>
                  </a:lnTo>
                  <a:lnTo>
                    <a:pt x="196418" y="19786"/>
                  </a:lnTo>
                  <a:close/>
                </a:path>
                <a:path w="3011804" h="2045335">
                  <a:moveTo>
                    <a:pt x="1098804" y="283464"/>
                  </a:moveTo>
                  <a:lnTo>
                    <a:pt x="1054227" y="283464"/>
                  </a:lnTo>
                  <a:lnTo>
                    <a:pt x="1033780" y="287655"/>
                  </a:lnTo>
                  <a:lnTo>
                    <a:pt x="1009650" y="290449"/>
                  </a:lnTo>
                  <a:lnTo>
                    <a:pt x="989330" y="294640"/>
                  </a:lnTo>
                  <a:lnTo>
                    <a:pt x="965200" y="298831"/>
                  </a:lnTo>
                  <a:lnTo>
                    <a:pt x="935482" y="301625"/>
                  </a:lnTo>
                  <a:lnTo>
                    <a:pt x="902081" y="310007"/>
                  </a:lnTo>
                  <a:lnTo>
                    <a:pt x="881634" y="312801"/>
                  </a:lnTo>
                  <a:lnTo>
                    <a:pt x="872363" y="321183"/>
                  </a:lnTo>
                  <a:lnTo>
                    <a:pt x="857504" y="323977"/>
                  </a:lnTo>
                  <a:lnTo>
                    <a:pt x="842645" y="328168"/>
                  </a:lnTo>
                  <a:lnTo>
                    <a:pt x="827786" y="335153"/>
                  </a:lnTo>
                  <a:lnTo>
                    <a:pt x="812927" y="339344"/>
                  </a:lnTo>
                  <a:lnTo>
                    <a:pt x="792480" y="346456"/>
                  </a:lnTo>
                  <a:lnTo>
                    <a:pt x="777748" y="354838"/>
                  </a:lnTo>
                  <a:lnTo>
                    <a:pt x="757301" y="361823"/>
                  </a:lnTo>
                  <a:lnTo>
                    <a:pt x="742442" y="368808"/>
                  </a:lnTo>
                  <a:lnTo>
                    <a:pt x="738759" y="377190"/>
                  </a:lnTo>
                  <a:lnTo>
                    <a:pt x="729170" y="381698"/>
                  </a:lnTo>
                  <a:lnTo>
                    <a:pt x="733171" y="384175"/>
                  </a:lnTo>
                  <a:lnTo>
                    <a:pt x="723900" y="384175"/>
                  </a:lnTo>
                  <a:lnTo>
                    <a:pt x="729170" y="381698"/>
                  </a:lnTo>
                  <a:lnTo>
                    <a:pt x="679323" y="350647"/>
                  </a:lnTo>
                  <a:lnTo>
                    <a:pt x="678942" y="351053"/>
                  </a:lnTo>
                  <a:lnTo>
                    <a:pt x="678942" y="344551"/>
                  </a:lnTo>
                  <a:lnTo>
                    <a:pt x="673354" y="333375"/>
                  </a:lnTo>
                  <a:lnTo>
                    <a:pt x="667766" y="329184"/>
                  </a:lnTo>
                  <a:lnTo>
                    <a:pt x="667766" y="322326"/>
                  </a:lnTo>
                  <a:lnTo>
                    <a:pt x="664083" y="318135"/>
                  </a:lnTo>
                  <a:lnTo>
                    <a:pt x="658495" y="311150"/>
                  </a:lnTo>
                  <a:lnTo>
                    <a:pt x="652907" y="311150"/>
                  </a:lnTo>
                  <a:lnTo>
                    <a:pt x="202692" y="2794"/>
                  </a:lnTo>
                  <a:lnTo>
                    <a:pt x="193421" y="0"/>
                  </a:lnTo>
                  <a:lnTo>
                    <a:pt x="187833" y="2794"/>
                  </a:lnTo>
                  <a:lnTo>
                    <a:pt x="202692" y="13970"/>
                  </a:lnTo>
                  <a:lnTo>
                    <a:pt x="196418" y="19786"/>
                  </a:lnTo>
                  <a:lnTo>
                    <a:pt x="643636" y="322326"/>
                  </a:lnTo>
                  <a:lnTo>
                    <a:pt x="638048" y="322326"/>
                  </a:lnTo>
                  <a:lnTo>
                    <a:pt x="643636" y="325120"/>
                  </a:lnTo>
                  <a:lnTo>
                    <a:pt x="649097" y="329184"/>
                  </a:lnTo>
                  <a:lnTo>
                    <a:pt x="652907" y="333375"/>
                  </a:lnTo>
                  <a:lnTo>
                    <a:pt x="652907" y="336169"/>
                  </a:lnTo>
                  <a:lnTo>
                    <a:pt x="658495" y="347345"/>
                  </a:lnTo>
                  <a:lnTo>
                    <a:pt x="658495" y="385064"/>
                  </a:lnTo>
                  <a:lnTo>
                    <a:pt x="652907" y="389255"/>
                  </a:lnTo>
                  <a:lnTo>
                    <a:pt x="649097" y="396240"/>
                  </a:lnTo>
                  <a:lnTo>
                    <a:pt x="649097" y="400431"/>
                  </a:lnTo>
                  <a:lnTo>
                    <a:pt x="643636" y="403225"/>
                  </a:lnTo>
                  <a:lnTo>
                    <a:pt x="638048" y="411607"/>
                  </a:lnTo>
                  <a:lnTo>
                    <a:pt x="652907" y="411607"/>
                  </a:lnTo>
                  <a:lnTo>
                    <a:pt x="660692" y="416864"/>
                  </a:lnTo>
                  <a:lnTo>
                    <a:pt x="664083" y="414401"/>
                  </a:lnTo>
                  <a:lnTo>
                    <a:pt x="667766" y="407416"/>
                  </a:lnTo>
                  <a:lnTo>
                    <a:pt x="667766" y="403225"/>
                  </a:lnTo>
                  <a:lnTo>
                    <a:pt x="678942" y="389255"/>
                  </a:lnTo>
                  <a:lnTo>
                    <a:pt x="678942" y="374192"/>
                  </a:lnTo>
                  <a:lnTo>
                    <a:pt x="723900" y="399542"/>
                  </a:lnTo>
                  <a:lnTo>
                    <a:pt x="727583" y="402336"/>
                  </a:lnTo>
                  <a:lnTo>
                    <a:pt x="738759" y="395351"/>
                  </a:lnTo>
                  <a:lnTo>
                    <a:pt x="742442" y="388366"/>
                  </a:lnTo>
                  <a:lnTo>
                    <a:pt x="757301" y="379984"/>
                  </a:lnTo>
                  <a:lnTo>
                    <a:pt x="777748" y="372999"/>
                  </a:lnTo>
                  <a:lnTo>
                    <a:pt x="792480" y="366014"/>
                  </a:lnTo>
                  <a:lnTo>
                    <a:pt x="801878" y="361823"/>
                  </a:lnTo>
                  <a:lnTo>
                    <a:pt x="816610" y="354838"/>
                  </a:lnTo>
                  <a:lnTo>
                    <a:pt x="831469" y="346456"/>
                  </a:lnTo>
                  <a:lnTo>
                    <a:pt x="851916" y="343662"/>
                  </a:lnTo>
                  <a:lnTo>
                    <a:pt x="866775" y="339344"/>
                  </a:lnTo>
                  <a:lnTo>
                    <a:pt x="876046" y="332359"/>
                  </a:lnTo>
                  <a:lnTo>
                    <a:pt x="905764" y="323977"/>
                  </a:lnTo>
                  <a:lnTo>
                    <a:pt x="941070" y="316992"/>
                  </a:lnTo>
                  <a:lnTo>
                    <a:pt x="970788" y="312801"/>
                  </a:lnTo>
                  <a:lnTo>
                    <a:pt x="994918" y="310007"/>
                  </a:lnTo>
                  <a:lnTo>
                    <a:pt x="1015238" y="305816"/>
                  </a:lnTo>
                  <a:lnTo>
                    <a:pt x="1039368" y="301625"/>
                  </a:lnTo>
                  <a:lnTo>
                    <a:pt x="1054227" y="298831"/>
                  </a:lnTo>
                  <a:lnTo>
                    <a:pt x="1098804" y="298831"/>
                  </a:lnTo>
                  <a:lnTo>
                    <a:pt x="1098804" y="283464"/>
                  </a:lnTo>
                  <a:close/>
                </a:path>
                <a:path w="3011804" h="2045335">
                  <a:moveTo>
                    <a:pt x="2093849" y="1311656"/>
                  </a:moveTo>
                  <a:lnTo>
                    <a:pt x="1435481" y="866648"/>
                  </a:lnTo>
                  <a:lnTo>
                    <a:pt x="798868" y="430022"/>
                  </a:lnTo>
                  <a:lnTo>
                    <a:pt x="789419" y="423557"/>
                  </a:lnTo>
                  <a:lnTo>
                    <a:pt x="786384" y="425831"/>
                  </a:lnTo>
                  <a:lnTo>
                    <a:pt x="782574" y="430022"/>
                  </a:lnTo>
                  <a:lnTo>
                    <a:pt x="782574" y="418846"/>
                  </a:lnTo>
                  <a:lnTo>
                    <a:pt x="789419" y="423557"/>
                  </a:lnTo>
                  <a:lnTo>
                    <a:pt x="791972" y="421640"/>
                  </a:lnTo>
                  <a:lnTo>
                    <a:pt x="801243" y="418846"/>
                  </a:lnTo>
                  <a:lnTo>
                    <a:pt x="812419" y="411861"/>
                  </a:lnTo>
                  <a:lnTo>
                    <a:pt x="830961" y="403479"/>
                  </a:lnTo>
                  <a:lnTo>
                    <a:pt x="845820" y="400685"/>
                  </a:lnTo>
                  <a:lnTo>
                    <a:pt x="875665" y="389509"/>
                  </a:lnTo>
                  <a:lnTo>
                    <a:pt x="905383" y="381127"/>
                  </a:lnTo>
                  <a:lnTo>
                    <a:pt x="940689" y="378333"/>
                  </a:lnTo>
                  <a:lnTo>
                    <a:pt x="970407" y="370078"/>
                  </a:lnTo>
                  <a:lnTo>
                    <a:pt x="1018794" y="363093"/>
                  </a:lnTo>
                  <a:lnTo>
                    <a:pt x="1063498" y="356108"/>
                  </a:lnTo>
                  <a:lnTo>
                    <a:pt x="1098804" y="351917"/>
                  </a:lnTo>
                  <a:lnTo>
                    <a:pt x="1113663" y="351917"/>
                  </a:lnTo>
                  <a:lnTo>
                    <a:pt x="1108075" y="333756"/>
                  </a:lnTo>
                  <a:lnTo>
                    <a:pt x="1098804" y="336550"/>
                  </a:lnTo>
                  <a:lnTo>
                    <a:pt x="1059688" y="340741"/>
                  </a:lnTo>
                  <a:lnTo>
                    <a:pt x="1015111" y="347726"/>
                  </a:lnTo>
                  <a:lnTo>
                    <a:pt x="964946" y="356108"/>
                  </a:lnTo>
                  <a:lnTo>
                    <a:pt x="935101" y="363093"/>
                  </a:lnTo>
                  <a:lnTo>
                    <a:pt x="901700" y="367284"/>
                  </a:lnTo>
                  <a:lnTo>
                    <a:pt x="871855" y="374269"/>
                  </a:lnTo>
                  <a:lnTo>
                    <a:pt x="851408" y="381127"/>
                  </a:lnTo>
                  <a:lnTo>
                    <a:pt x="821690" y="389509"/>
                  </a:lnTo>
                  <a:lnTo>
                    <a:pt x="812419" y="396494"/>
                  </a:lnTo>
                  <a:lnTo>
                    <a:pt x="801243" y="400685"/>
                  </a:lnTo>
                  <a:lnTo>
                    <a:pt x="791972" y="403479"/>
                  </a:lnTo>
                  <a:lnTo>
                    <a:pt x="782574" y="407670"/>
                  </a:lnTo>
                  <a:lnTo>
                    <a:pt x="771398" y="414655"/>
                  </a:lnTo>
                  <a:lnTo>
                    <a:pt x="767715" y="418846"/>
                  </a:lnTo>
                  <a:lnTo>
                    <a:pt x="752856" y="425831"/>
                  </a:lnTo>
                  <a:lnTo>
                    <a:pt x="767715" y="430022"/>
                  </a:lnTo>
                  <a:lnTo>
                    <a:pt x="1420622" y="877824"/>
                  </a:lnTo>
                  <a:lnTo>
                    <a:pt x="2078990" y="1322832"/>
                  </a:lnTo>
                  <a:lnTo>
                    <a:pt x="2078990" y="1320038"/>
                  </a:lnTo>
                  <a:lnTo>
                    <a:pt x="2093849" y="1311656"/>
                  </a:lnTo>
                  <a:close/>
                </a:path>
                <a:path w="3011804" h="2045335">
                  <a:moveTo>
                    <a:pt x="2957449" y="2042414"/>
                  </a:moveTo>
                  <a:lnTo>
                    <a:pt x="2942590" y="2031250"/>
                  </a:lnTo>
                  <a:lnTo>
                    <a:pt x="2949194" y="2025688"/>
                  </a:lnTo>
                  <a:lnTo>
                    <a:pt x="2035594" y="1408595"/>
                  </a:lnTo>
                  <a:lnTo>
                    <a:pt x="2035594" y="1429804"/>
                  </a:lnTo>
                  <a:lnTo>
                    <a:pt x="2030730" y="1433449"/>
                  </a:lnTo>
                  <a:lnTo>
                    <a:pt x="1995424" y="1433449"/>
                  </a:lnTo>
                  <a:lnTo>
                    <a:pt x="1986153" y="1429258"/>
                  </a:lnTo>
                  <a:lnTo>
                    <a:pt x="1971294" y="1429258"/>
                  </a:lnTo>
                  <a:lnTo>
                    <a:pt x="1965706" y="1426464"/>
                  </a:lnTo>
                  <a:lnTo>
                    <a:pt x="1956435" y="1422273"/>
                  </a:lnTo>
                  <a:lnTo>
                    <a:pt x="1950847" y="1422273"/>
                  </a:lnTo>
                  <a:lnTo>
                    <a:pt x="1941576" y="1418082"/>
                  </a:lnTo>
                  <a:lnTo>
                    <a:pt x="1932305" y="1415288"/>
                  </a:lnTo>
                  <a:lnTo>
                    <a:pt x="1921129" y="1406906"/>
                  </a:lnTo>
                  <a:lnTo>
                    <a:pt x="1911858" y="1404112"/>
                  </a:lnTo>
                  <a:lnTo>
                    <a:pt x="1902587" y="1395730"/>
                  </a:lnTo>
                  <a:lnTo>
                    <a:pt x="1891538" y="1388745"/>
                  </a:lnTo>
                  <a:lnTo>
                    <a:pt x="1882140" y="1381760"/>
                  </a:lnTo>
                  <a:lnTo>
                    <a:pt x="1872869" y="1373378"/>
                  </a:lnTo>
                  <a:lnTo>
                    <a:pt x="1861820" y="1366393"/>
                  </a:lnTo>
                  <a:lnTo>
                    <a:pt x="1858010" y="1359408"/>
                  </a:lnTo>
                  <a:lnTo>
                    <a:pt x="1846961" y="1362202"/>
                  </a:lnTo>
                  <a:lnTo>
                    <a:pt x="1843151" y="1366393"/>
                  </a:lnTo>
                  <a:lnTo>
                    <a:pt x="1828292" y="1377569"/>
                  </a:lnTo>
                  <a:lnTo>
                    <a:pt x="1817243" y="1381760"/>
                  </a:lnTo>
                  <a:lnTo>
                    <a:pt x="1807972" y="1388745"/>
                  </a:lnTo>
                  <a:lnTo>
                    <a:pt x="1793113" y="1395730"/>
                  </a:lnTo>
                  <a:lnTo>
                    <a:pt x="1792490" y="1395984"/>
                  </a:lnTo>
                  <a:lnTo>
                    <a:pt x="1788160" y="1395984"/>
                  </a:lnTo>
                  <a:lnTo>
                    <a:pt x="1784477" y="1393317"/>
                  </a:lnTo>
                  <a:lnTo>
                    <a:pt x="1778889" y="1393317"/>
                  </a:lnTo>
                  <a:lnTo>
                    <a:pt x="1773301" y="1384935"/>
                  </a:lnTo>
                  <a:lnTo>
                    <a:pt x="1764030" y="1382268"/>
                  </a:lnTo>
                  <a:lnTo>
                    <a:pt x="1755863" y="1372552"/>
                  </a:lnTo>
                  <a:lnTo>
                    <a:pt x="1768729" y="1367028"/>
                  </a:lnTo>
                  <a:lnTo>
                    <a:pt x="1778000" y="1362837"/>
                  </a:lnTo>
                  <a:lnTo>
                    <a:pt x="1787398" y="1355852"/>
                  </a:lnTo>
                  <a:lnTo>
                    <a:pt x="1802257" y="1348867"/>
                  </a:lnTo>
                  <a:lnTo>
                    <a:pt x="1813433" y="1341882"/>
                  </a:lnTo>
                  <a:lnTo>
                    <a:pt x="1822704" y="1337691"/>
                  </a:lnTo>
                  <a:lnTo>
                    <a:pt x="1813433" y="1330706"/>
                  </a:lnTo>
                  <a:lnTo>
                    <a:pt x="560793" y="481063"/>
                  </a:lnTo>
                  <a:lnTo>
                    <a:pt x="574802" y="477139"/>
                  </a:lnTo>
                  <a:lnTo>
                    <a:pt x="589661" y="474345"/>
                  </a:lnTo>
                  <a:lnTo>
                    <a:pt x="604520" y="470154"/>
                  </a:lnTo>
                  <a:lnTo>
                    <a:pt x="610616" y="467296"/>
                  </a:lnTo>
                  <a:lnTo>
                    <a:pt x="608647" y="465963"/>
                  </a:lnTo>
                  <a:lnTo>
                    <a:pt x="604520" y="463169"/>
                  </a:lnTo>
                  <a:lnTo>
                    <a:pt x="619379" y="463169"/>
                  </a:lnTo>
                  <a:lnTo>
                    <a:pt x="610616" y="467296"/>
                  </a:lnTo>
                  <a:lnTo>
                    <a:pt x="2035594" y="1429804"/>
                  </a:lnTo>
                  <a:lnTo>
                    <a:pt x="2035594" y="1408595"/>
                  </a:lnTo>
                  <a:lnTo>
                    <a:pt x="619379" y="451993"/>
                  </a:lnTo>
                  <a:lnTo>
                    <a:pt x="613791" y="447802"/>
                  </a:lnTo>
                  <a:lnTo>
                    <a:pt x="604520" y="447802"/>
                  </a:lnTo>
                  <a:lnTo>
                    <a:pt x="593331" y="454787"/>
                  </a:lnTo>
                  <a:lnTo>
                    <a:pt x="578485" y="458978"/>
                  </a:lnTo>
                  <a:lnTo>
                    <a:pt x="569214" y="463169"/>
                  </a:lnTo>
                  <a:lnTo>
                    <a:pt x="554342" y="463169"/>
                  </a:lnTo>
                  <a:lnTo>
                    <a:pt x="544944" y="465963"/>
                  </a:lnTo>
                  <a:lnTo>
                    <a:pt x="515239" y="465963"/>
                  </a:lnTo>
                  <a:lnTo>
                    <a:pt x="509651" y="463169"/>
                  </a:lnTo>
                  <a:lnTo>
                    <a:pt x="494792" y="463169"/>
                  </a:lnTo>
                  <a:lnTo>
                    <a:pt x="489204" y="458978"/>
                  </a:lnTo>
                  <a:lnTo>
                    <a:pt x="479933" y="458978"/>
                  </a:lnTo>
                  <a:lnTo>
                    <a:pt x="23672" y="158203"/>
                  </a:lnTo>
                  <a:lnTo>
                    <a:pt x="18542" y="161798"/>
                  </a:lnTo>
                  <a:lnTo>
                    <a:pt x="3683" y="165989"/>
                  </a:lnTo>
                  <a:lnTo>
                    <a:pt x="465074" y="470154"/>
                  </a:lnTo>
                  <a:lnTo>
                    <a:pt x="470535" y="470154"/>
                  </a:lnTo>
                  <a:lnTo>
                    <a:pt x="470535" y="474345"/>
                  </a:lnTo>
                  <a:lnTo>
                    <a:pt x="479933" y="474345"/>
                  </a:lnTo>
                  <a:lnTo>
                    <a:pt x="485521" y="477139"/>
                  </a:lnTo>
                  <a:lnTo>
                    <a:pt x="494792" y="477139"/>
                  </a:lnTo>
                  <a:lnTo>
                    <a:pt x="504063" y="481330"/>
                  </a:lnTo>
                  <a:lnTo>
                    <a:pt x="524624" y="481330"/>
                  </a:lnTo>
                  <a:lnTo>
                    <a:pt x="524256" y="481711"/>
                  </a:lnTo>
                  <a:lnTo>
                    <a:pt x="1792478" y="1335303"/>
                  </a:lnTo>
                  <a:lnTo>
                    <a:pt x="1802257" y="1330706"/>
                  </a:lnTo>
                  <a:lnTo>
                    <a:pt x="1802257" y="1341882"/>
                  </a:lnTo>
                  <a:lnTo>
                    <a:pt x="1792478" y="1335303"/>
                  </a:lnTo>
                  <a:lnTo>
                    <a:pt x="1787398" y="1337691"/>
                  </a:lnTo>
                  <a:lnTo>
                    <a:pt x="1778000" y="1344676"/>
                  </a:lnTo>
                  <a:lnTo>
                    <a:pt x="1768729" y="1348867"/>
                  </a:lnTo>
                  <a:lnTo>
                    <a:pt x="1757553" y="1355852"/>
                  </a:lnTo>
                  <a:lnTo>
                    <a:pt x="1733423" y="1367028"/>
                  </a:lnTo>
                  <a:lnTo>
                    <a:pt x="1712976" y="1374013"/>
                  </a:lnTo>
                  <a:lnTo>
                    <a:pt x="1694307" y="1382395"/>
                  </a:lnTo>
                  <a:lnTo>
                    <a:pt x="1673860" y="1385062"/>
                  </a:lnTo>
                  <a:lnTo>
                    <a:pt x="1653413" y="1389253"/>
                  </a:lnTo>
                  <a:lnTo>
                    <a:pt x="1638554" y="1393444"/>
                  </a:lnTo>
                  <a:lnTo>
                    <a:pt x="1623695" y="1396238"/>
                  </a:lnTo>
                  <a:lnTo>
                    <a:pt x="1569720" y="1396238"/>
                  </a:lnTo>
                  <a:lnTo>
                    <a:pt x="1564132" y="1411605"/>
                  </a:lnTo>
                  <a:lnTo>
                    <a:pt x="1569720" y="1415796"/>
                  </a:lnTo>
                  <a:lnTo>
                    <a:pt x="1590167" y="1415796"/>
                  </a:lnTo>
                  <a:lnTo>
                    <a:pt x="1599438" y="1411605"/>
                  </a:lnTo>
                  <a:lnTo>
                    <a:pt x="1623695" y="1411605"/>
                  </a:lnTo>
                  <a:lnTo>
                    <a:pt x="1644142" y="1407414"/>
                  </a:lnTo>
                  <a:lnTo>
                    <a:pt x="1659001" y="1404620"/>
                  </a:lnTo>
                  <a:lnTo>
                    <a:pt x="1679448" y="1400429"/>
                  </a:lnTo>
                  <a:lnTo>
                    <a:pt x="1698117" y="1393444"/>
                  </a:lnTo>
                  <a:lnTo>
                    <a:pt x="1724152" y="1385062"/>
                  </a:lnTo>
                  <a:lnTo>
                    <a:pt x="1738274" y="1379842"/>
                  </a:lnTo>
                  <a:lnTo>
                    <a:pt x="1739900" y="1382268"/>
                  </a:lnTo>
                  <a:lnTo>
                    <a:pt x="1749171" y="1393317"/>
                  </a:lnTo>
                  <a:lnTo>
                    <a:pt x="1758442" y="1395984"/>
                  </a:lnTo>
                  <a:lnTo>
                    <a:pt x="1770646" y="1405064"/>
                  </a:lnTo>
                  <a:lnTo>
                    <a:pt x="1757807" y="1411097"/>
                  </a:lnTo>
                  <a:lnTo>
                    <a:pt x="1733677" y="1418082"/>
                  </a:lnTo>
                  <a:lnTo>
                    <a:pt x="1713230" y="1426464"/>
                  </a:lnTo>
                  <a:lnTo>
                    <a:pt x="1689100" y="1433449"/>
                  </a:lnTo>
                  <a:lnTo>
                    <a:pt x="1674241" y="1433449"/>
                  </a:lnTo>
                  <a:lnTo>
                    <a:pt x="1664970" y="1437640"/>
                  </a:lnTo>
                  <a:lnTo>
                    <a:pt x="1650111" y="1440434"/>
                  </a:lnTo>
                  <a:lnTo>
                    <a:pt x="1635252" y="1440434"/>
                  </a:lnTo>
                  <a:lnTo>
                    <a:pt x="1620393" y="1444625"/>
                  </a:lnTo>
                  <a:lnTo>
                    <a:pt x="1575816" y="1444625"/>
                  </a:lnTo>
                  <a:lnTo>
                    <a:pt x="1575816" y="1459992"/>
                  </a:lnTo>
                  <a:lnTo>
                    <a:pt x="1624076" y="1459992"/>
                  </a:lnTo>
                  <a:lnTo>
                    <a:pt x="1638935" y="1455801"/>
                  </a:lnTo>
                  <a:lnTo>
                    <a:pt x="1653794" y="1455801"/>
                  </a:lnTo>
                  <a:lnTo>
                    <a:pt x="1668653" y="1451610"/>
                  </a:lnTo>
                  <a:lnTo>
                    <a:pt x="1679829" y="1448816"/>
                  </a:lnTo>
                  <a:lnTo>
                    <a:pt x="1694688" y="1448816"/>
                  </a:lnTo>
                  <a:lnTo>
                    <a:pt x="1718818" y="1440434"/>
                  </a:lnTo>
                  <a:lnTo>
                    <a:pt x="1742948" y="1433449"/>
                  </a:lnTo>
                  <a:lnTo>
                    <a:pt x="1763395" y="1426464"/>
                  </a:lnTo>
                  <a:lnTo>
                    <a:pt x="1783842" y="1418082"/>
                  </a:lnTo>
                  <a:lnTo>
                    <a:pt x="1802384" y="1411097"/>
                  </a:lnTo>
                  <a:lnTo>
                    <a:pt x="1817243" y="1404112"/>
                  </a:lnTo>
                  <a:lnTo>
                    <a:pt x="1832102" y="1395730"/>
                  </a:lnTo>
                  <a:lnTo>
                    <a:pt x="1843151" y="1388745"/>
                  </a:lnTo>
                  <a:lnTo>
                    <a:pt x="1854047" y="1380553"/>
                  </a:lnTo>
                  <a:lnTo>
                    <a:pt x="1846961" y="1373378"/>
                  </a:lnTo>
                  <a:lnTo>
                    <a:pt x="1861820" y="1373378"/>
                  </a:lnTo>
                  <a:lnTo>
                    <a:pt x="1858010" y="1377569"/>
                  </a:lnTo>
                  <a:lnTo>
                    <a:pt x="1854047" y="1380553"/>
                  </a:lnTo>
                  <a:lnTo>
                    <a:pt x="1858010" y="1384554"/>
                  </a:lnTo>
                  <a:lnTo>
                    <a:pt x="1867281" y="1392936"/>
                  </a:lnTo>
                  <a:lnTo>
                    <a:pt x="1882140" y="1399921"/>
                  </a:lnTo>
                  <a:lnTo>
                    <a:pt x="1891538" y="1406906"/>
                  </a:lnTo>
                  <a:lnTo>
                    <a:pt x="1911858" y="1422273"/>
                  </a:lnTo>
                  <a:lnTo>
                    <a:pt x="1921129" y="1426464"/>
                  </a:lnTo>
                  <a:lnTo>
                    <a:pt x="1932305" y="1429258"/>
                  </a:lnTo>
                  <a:lnTo>
                    <a:pt x="1941576" y="1433449"/>
                  </a:lnTo>
                  <a:lnTo>
                    <a:pt x="1947164" y="1437640"/>
                  </a:lnTo>
                  <a:lnTo>
                    <a:pt x="1956435" y="1440434"/>
                  </a:lnTo>
                  <a:lnTo>
                    <a:pt x="1965706" y="1444625"/>
                  </a:lnTo>
                  <a:lnTo>
                    <a:pt x="1976882" y="1444625"/>
                  </a:lnTo>
                  <a:lnTo>
                    <a:pt x="1980565" y="1448816"/>
                  </a:lnTo>
                  <a:lnTo>
                    <a:pt x="2036318" y="1448816"/>
                  </a:lnTo>
                  <a:lnTo>
                    <a:pt x="2052751" y="1441386"/>
                  </a:lnTo>
                  <a:lnTo>
                    <a:pt x="2942590" y="2042414"/>
                  </a:lnTo>
                  <a:lnTo>
                    <a:pt x="2951861" y="2045208"/>
                  </a:lnTo>
                  <a:lnTo>
                    <a:pt x="2957449" y="2042414"/>
                  </a:lnTo>
                  <a:close/>
                </a:path>
                <a:path w="3011804" h="2045335">
                  <a:moveTo>
                    <a:pt x="3002153" y="1993595"/>
                  </a:moveTo>
                  <a:lnTo>
                    <a:pt x="2114296" y="1395717"/>
                  </a:lnTo>
                  <a:lnTo>
                    <a:pt x="2114296" y="1393952"/>
                  </a:lnTo>
                  <a:lnTo>
                    <a:pt x="2119884" y="1385570"/>
                  </a:lnTo>
                  <a:lnTo>
                    <a:pt x="2119884" y="1356360"/>
                  </a:lnTo>
                  <a:lnTo>
                    <a:pt x="2114296" y="1349375"/>
                  </a:lnTo>
                  <a:lnTo>
                    <a:pt x="2114296" y="1342390"/>
                  </a:lnTo>
                  <a:lnTo>
                    <a:pt x="2108708" y="1331214"/>
                  </a:lnTo>
                  <a:lnTo>
                    <a:pt x="2105025" y="1322832"/>
                  </a:lnTo>
                  <a:lnTo>
                    <a:pt x="2099437" y="1315847"/>
                  </a:lnTo>
                  <a:lnTo>
                    <a:pt x="2093849" y="1311656"/>
                  </a:lnTo>
                  <a:lnTo>
                    <a:pt x="2078990" y="1322832"/>
                  </a:lnTo>
                  <a:lnTo>
                    <a:pt x="2084578" y="1327023"/>
                  </a:lnTo>
                  <a:lnTo>
                    <a:pt x="2090166" y="1338199"/>
                  </a:lnTo>
                  <a:lnTo>
                    <a:pt x="2093849" y="1345184"/>
                  </a:lnTo>
                  <a:lnTo>
                    <a:pt x="2093849" y="1360424"/>
                  </a:lnTo>
                  <a:lnTo>
                    <a:pt x="2099437" y="1363218"/>
                  </a:lnTo>
                  <a:lnTo>
                    <a:pt x="2099437" y="1385570"/>
                  </a:lnTo>
                  <a:lnTo>
                    <a:pt x="667232" y="421259"/>
                  </a:lnTo>
                  <a:lnTo>
                    <a:pt x="660692" y="416864"/>
                  </a:lnTo>
                  <a:lnTo>
                    <a:pt x="658495" y="418465"/>
                  </a:lnTo>
                  <a:lnTo>
                    <a:pt x="652907" y="421259"/>
                  </a:lnTo>
                  <a:lnTo>
                    <a:pt x="638048" y="411607"/>
                  </a:lnTo>
                  <a:lnTo>
                    <a:pt x="634238" y="418465"/>
                  </a:lnTo>
                  <a:lnTo>
                    <a:pt x="638048" y="421259"/>
                  </a:lnTo>
                  <a:lnTo>
                    <a:pt x="2979928" y="1999792"/>
                  </a:lnTo>
                  <a:lnTo>
                    <a:pt x="2987294" y="1993595"/>
                  </a:lnTo>
                  <a:lnTo>
                    <a:pt x="3002153" y="1993595"/>
                  </a:lnTo>
                  <a:close/>
                </a:path>
                <a:path w="3011804" h="2045335">
                  <a:moveTo>
                    <a:pt x="3011424" y="1997773"/>
                  </a:moveTo>
                  <a:lnTo>
                    <a:pt x="3002153" y="1993595"/>
                  </a:lnTo>
                  <a:lnTo>
                    <a:pt x="2987294" y="2004745"/>
                  </a:lnTo>
                  <a:lnTo>
                    <a:pt x="2979928" y="1999792"/>
                  </a:lnTo>
                  <a:lnTo>
                    <a:pt x="2949194" y="2025688"/>
                  </a:lnTo>
                  <a:lnTo>
                    <a:pt x="2957449" y="2031250"/>
                  </a:lnTo>
                  <a:lnTo>
                    <a:pt x="2957449" y="2042414"/>
                  </a:lnTo>
                  <a:lnTo>
                    <a:pt x="3002153" y="2004745"/>
                  </a:lnTo>
                  <a:lnTo>
                    <a:pt x="3011424" y="1997773"/>
                  </a:lnTo>
                  <a:close/>
                </a:path>
              </a:pathLst>
            </a:custGeom>
            <a:solidFill>
              <a:srgbClr val="1F1A17"/>
            </a:solidFill>
          </p:spPr>
          <p:txBody>
            <a:bodyPr wrap="square" lIns="0" tIns="0" rIns="0" bIns="0" rtlCol="0"/>
            <a:lstStyle/>
            <a:p>
              <a:endParaRPr/>
            </a:p>
          </p:txBody>
        </p:sp>
        <p:pic>
          <p:nvPicPr>
            <p:cNvPr id="9" name="object 17">
              <a:extLst>
                <a:ext uri="{FF2B5EF4-FFF2-40B4-BE49-F238E27FC236}">
                  <a16:creationId xmlns:a16="http://schemas.microsoft.com/office/drawing/2014/main" id="{51D1813E-E34F-4BB0-AB08-61C743858E31}"/>
                </a:ext>
              </a:extLst>
            </p:cNvPr>
            <p:cNvPicPr/>
            <p:nvPr/>
          </p:nvPicPr>
          <p:blipFill>
            <a:blip r:embed="rId4" cstate="print"/>
            <a:stretch>
              <a:fillRect/>
            </a:stretch>
          </p:blipFill>
          <p:spPr>
            <a:xfrm>
              <a:off x="5361432" y="4701539"/>
              <a:ext cx="708660" cy="147828"/>
            </a:xfrm>
            <a:prstGeom prst="rect">
              <a:avLst/>
            </a:prstGeom>
          </p:spPr>
        </p:pic>
        <p:sp>
          <p:nvSpPr>
            <p:cNvPr id="10" name="object 18">
              <a:extLst>
                <a:ext uri="{FF2B5EF4-FFF2-40B4-BE49-F238E27FC236}">
                  <a16:creationId xmlns:a16="http://schemas.microsoft.com/office/drawing/2014/main" id="{71091541-8CAF-4ADE-B6F8-8F59D81C9F6E}"/>
                </a:ext>
              </a:extLst>
            </p:cNvPr>
            <p:cNvSpPr/>
            <p:nvPr/>
          </p:nvSpPr>
          <p:spPr>
            <a:xfrm>
              <a:off x="1725168" y="1098803"/>
              <a:ext cx="1179830" cy="3583304"/>
            </a:xfrm>
            <a:custGeom>
              <a:avLst/>
              <a:gdLst/>
              <a:ahLst/>
              <a:cxnLst/>
              <a:rect l="l" t="t" r="r" b="b"/>
              <a:pathLst>
                <a:path w="1179830" h="3583304">
                  <a:moveTo>
                    <a:pt x="18669" y="641350"/>
                  </a:moveTo>
                  <a:lnTo>
                    <a:pt x="0" y="630174"/>
                  </a:lnTo>
                  <a:lnTo>
                    <a:pt x="0" y="3574554"/>
                  </a:lnTo>
                  <a:lnTo>
                    <a:pt x="9271" y="3567569"/>
                  </a:lnTo>
                  <a:lnTo>
                    <a:pt x="18669" y="3567569"/>
                  </a:lnTo>
                  <a:lnTo>
                    <a:pt x="18669" y="641350"/>
                  </a:lnTo>
                  <a:close/>
                </a:path>
                <a:path w="1179830" h="3583304">
                  <a:moveTo>
                    <a:pt x="122936" y="3582924"/>
                  </a:moveTo>
                  <a:lnTo>
                    <a:pt x="113665" y="3574554"/>
                  </a:lnTo>
                  <a:lnTo>
                    <a:pt x="113665" y="3567569"/>
                  </a:lnTo>
                  <a:lnTo>
                    <a:pt x="18669" y="3567569"/>
                  </a:lnTo>
                  <a:lnTo>
                    <a:pt x="18669" y="3574554"/>
                  </a:lnTo>
                  <a:lnTo>
                    <a:pt x="0" y="3574554"/>
                  </a:lnTo>
                  <a:lnTo>
                    <a:pt x="0" y="3582924"/>
                  </a:lnTo>
                  <a:lnTo>
                    <a:pt x="9271" y="3582924"/>
                  </a:lnTo>
                  <a:lnTo>
                    <a:pt x="122936" y="3582924"/>
                  </a:lnTo>
                  <a:close/>
                </a:path>
                <a:path w="1179830" h="3583304">
                  <a:moveTo>
                    <a:pt x="134112" y="634365"/>
                  </a:moveTo>
                  <a:lnTo>
                    <a:pt x="122936" y="627380"/>
                  </a:lnTo>
                  <a:lnTo>
                    <a:pt x="119253" y="618998"/>
                  </a:lnTo>
                  <a:lnTo>
                    <a:pt x="108077" y="612013"/>
                  </a:lnTo>
                  <a:lnTo>
                    <a:pt x="98679" y="607822"/>
                  </a:lnTo>
                  <a:lnTo>
                    <a:pt x="89408" y="607822"/>
                  </a:lnTo>
                  <a:lnTo>
                    <a:pt x="78232" y="605028"/>
                  </a:lnTo>
                  <a:lnTo>
                    <a:pt x="53975" y="605028"/>
                  </a:lnTo>
                  <a:lnTo>
                    <a:pt x="44704" y="607822"/>
                  </a:lnTo>
                  <a:lnTo>
                    <a:pt x="33528" y="612013"/>
                  </a:lnTo>
                  <a:lnTo>
                    <a:pt x="24257" y="616204"/>
                  </a:lnTo>
                  <a:lnTo>
                    <a:pt x="18669" y="618998"/>
                  </a:lnTo>
                  <a:lnTo>
                    <a:pt x="9271" y="623189"/>
                  </a:lnTo>
                  <a:lnTo>
                    <a:pt x="0" y="630174"/>
                  </a:lnTo>
                  <a:lnTo>
                    <a:pt x="18669" y="638556"/>
                  </a:lnTo>
                  <a:lnTo>
                    <a:pt x="29845" y="630174"/>
                  </a:lnTo>
                  <a:lnTo>
                    <a:pt x="39116" y="627380"/>
                  </a:lnTo>
                  <a:lnTo>
                    <a:pt x="44704" y="623189"/>
                  </a:lnTo>
                  <a:lnTo>
                    <a:pt x="48387" y="623189"/>
                  </a:lnTo>
                  <a:lnTo>
                    <a:pt x="59563" y="618998"/>
                  </a:lnTo>
                  <a:lnTo>
                    <a:pt x="78232" y="618998"/>
                  </a:lnTo>
                  <a:lnTo>
                    <a:pt x="83820" y="623189"/>
                  </a:lnTo>
                  <a:lnTo>
                    <a:pt x="93091" y="623189"/>
                  </a:lnTo>
                  <a:lnTo>
                    <a:pt x="98679" y="627380"/>
                  </a:lnTo>
                  <a:lnTo>
                    <a:pt x="104267" y="630174"/>
                  </a:lnTo>
                  <a:lnTo>
                    <a:pt x="108077" y="634365"/>
                  </a:lnTo>
                  <a:lnTo>
                    <a:pt x="113665" y="641350"/>
                  </a:lnTo>
                  <a:lnTo>
                    <a:pt x="113665" y="3567569"/>
                  </a:lnTo>
                  <a:lnTo>
                    <a:pt x="122936" y="3567569"/>
                  </a:lnTo>
                  <a:lnTo>
                    <a:pt x="122936" y="3582924"/>
                  </a:lnTo>
                  <a:lnTo>
                    <a:pt x="134112" y="3582924"/>
                  </a:lnTo>
                  <a:lnTo>
                    <a:pt x="134112" y="3574554"/>
                  </a:lnTo>
                  <a:lnTo>
                    <a:pt x="134112" y="638556"/>
                  </a:lnTo>
                  <a:lnTo>
                    <a:pt x="134112" y="634365"/>
                  </a:lnTo>
                  <a:close/>
                </a:path>
                <a:path w="1179830" h="3583304">
                  <a:moveTo>
                    <a:pt x="748030" y="0"/>
                  </a:moveTo>
                  <a:lnTo>
                    <a:pt x="723646" y="0"/>
                  </a:lnTo>
                  <a:lnTo>
                    <a:pt x="708660" y="0"/>
                  </a:lnTo>
                  <a:lnTo>
                    <a:pt x="708660" y="6858"/>
                  </a:lnTo>
                  <a:lnTo>
                    <a:pt x="733044" y="6858"/>
                  </a:lnTo>
                  <a:lnTo>
                    <a:pt x="733044" y="11049"/>
                  </a:lnTo>
                  <a:lnTo>
                    <a:pt x="738632" y="11049"/>
                  </a:lnTo>
                  <a:lnTo>
                    <a:pt x="738632" y="6858"/>
                  </a:lnTo>
                  <a:lnTo>
                    <a:pt x="748030" y="0"/>
                  </a:lnTo>
                  <a:close/>
                </a:path>
                <a:path w="1179830" h="3583304">
                  <a:moveTo>
                    <a:pt x="767461" y="649478"/>
                  </a:moveTo>
                  <a:lnTo>
                    <a:pt x="757428" y="643724"/>
                  </a:lnTo>
                  <a:lnTo>
                    <a:pt x="757428" y="638556"/>
                  </a:lnTo>
                  <a:lnTo>
                    <a:pt x="752856" y="638556"/>
                  </a:lnTo>
                  <a:lnTo>
                    <a:pt x="752856" y="638302"/>
                  </a:lnTo>
                  <a:lnTo>
                    <a:pt x="712597" y="638302"/>
                  </a:lnTo>
                  <a:lnTo>
                    <a:pt x="712597" y="638556"/>
                  </a:lnTo>
                  <a:lnTo>
                    <a:pt x="711962" y="638556"/>
                  </a:lnTo>
                  <a:lnTo>
                    <a:pt x="711708" y="638556"/>
                  </a:lnTo>
                  <a:lnTo>
                    <a:pt x="711708" y="651598"/>
                  </a:lnTo>
                  <a:lnTo>
                    <a:pt x="711708" y="652094"/>
                  </a:lnTo>
                  <a:lnTo>
                    <a:pt x="708126" y="649478"/>
                  </a:lnTo>
                  <a:lnTo>
                    <a:pt x="708914" y="649478"/>
                  </a:lnTo>
                  <a:lnTo>
                    <a:pt x="711708" y="651598"/>
                  </a:lnTo>
                  <a:lnTo>
                    <a:pt x="711708" y="638556"/>
                  </a:lnTo>
                  <a:lnTo>
                    <a:pt x="709269" y="638556"/>
                  </a:lnTo>
                  <a:lnTo>
                    <a:pt x="703453" y="634111"/>
                  </a:lnTo>
                  <a:lnTo>
                    <a:pt x="712597" y="638302"/>
                  </a:lnTo>
                  <a:lnTo>
                    <a:pt x="712597" y="634111"/>
                  </a:lnTo>
                  <a:lnTo>
                    <a:pt x="712597" y="470916"/>
                  </a:lnTo>
                  <a:lnTo>
                    <a:pt x="737616" y="470916"/>
                  </a:lnTo>
                  <a:lnTo>
                    <a:pt x="737616" y="452628"/>
                  </a:lnTo>
                  <a:lnTo>
                    <a:pt x="712597" y="452628"/>
                  </a:lnTo>
                  <a:lnTo>
                    <a:pt x="712597" y="440436"/>
                  </a:lnTo>
                  <a:lnTo>
                    <a:pt x="737616" y="440436"/>
                  </a:lnTo>
                  <a:lnTo>
                    <a:pt x="737616" y="425196"/>
                  </a:lnTo>
                  <a:lnTo>
                    <a:pt x="712597" y="425196"/>
                  </a:lnTo>
                  <a:lnTo>
                    <a:pt x="712597" y="414528"/>
                  </a:lnTo>
                  <a:lnTo>
                    <a:pt x="737616" y="414528"/>
                  </a:lnTo>
                  <a:lnTo>
                    <a:pt x="737616" y="396240"/>
                  </a:lnTo>
                  <a:lnTo>
                    <a:pt x="712597" y="396240"/>
                  </a:lnTo>
                  <a:lnTo>
                    <a:pt x="712597" y="385572"/>
                  </a:lnTo>
                  <a:lnTo>
                    <a:pt x="737616" y="385572"/>
                  </a:lnTo>
                  <a:lnTo>
                    <a:pt x="737616" y="370332"/>
                  </a:lnTo>
                  <a:lnTo>
                    <a:pt x="712597" y="370332"/>
                  </a:lnTo>
                  <a:lnTo>
                    <a:pt x="712597" y="358140"/>
                  </a:lnTo>
                  <a:lnTo>
                    <a:pt x="737616" y="358140"/>
                  </a:lnTo>
                  <a:lnTo>
                    <a:pt x="737616" y="341388"/>
                  </a:lnTo>
                  <a:lnTo>
                    <a:pt x="712597" y="341388"/>
                  </a:lnTo>
                  <a:lnTo>
                    <a:pt x="712597" y="329184"/>
                  </a:lnTo>
                  <a:lnTo>
                    <a:pt x="737616" y="329184"/>
                  </a:lnTo>
                  <a:lnTo>
                    <a:pt x="737616" y="315468"/>
                  </a:lnTo>
                  <a:lnTo>
                    <a:pt x="712597" y="315468"/>
                  </a:lnTo>
                  <a:lnTo>
                    <a:pt x="712597" y="307848"/>
                  </a:lnTo>
                  <a:lnTo>
                    <a:pt x="737616" y="307848"/>
                  </a:lnTo>
                  <a:lnTo>
                    <a:pt x="737616" y="292608"/>
                  </a:lnTo>
                  <a:lnTo>
                    <a:pt x="712597" y="292608"/>
                  </a:lnTo>
                  <a:lnTo>
                    <a:pt x="712597" y="281940"/>
                  </a:lnTo>
                  <a:lnTo>
                    <a:pt x="737616" y="281940"/>
                  </a:lnTo>
                  <a:lnTo>
                    <a:pt x="737616" y="262128"/>
                  </a:lnTo>
                  <a:lnTo>
                    <a:pt x="712597" y="262128"/>
                  </a:lnTo>
                  <a:lnTo>
                    <a:pt x="712597" y="251460"/>
                  </a:lnTo>
                  <a:lnTo>
                    <a:pt x="737616" y="251460"/>
                  </a:lnTo>
                  <a:lnTo>
                    <a:pt x="737616" y="237744"/>
                  </a:lnTo>
                  <a:lnTo>
                    <a:pt x="712597" y="237744"/>
                  </a:lnTo>
                  <a:lnTo>
                    <a:pt x="712597" y="225552"/>
                  </a:lnTo>
                  <a:lnTo>
                    <a:pt x="737616" y="225552"/>
                  </a:lnTo>
                  <a:lnTo>
                    <a:pt x="737616" y="207264"/>
                  </a:lnTo>
                  <a:lnTo>
                    <a:pt x="712597" y="207264"/>
                  </a:lnTo>
                  <a:lnTo>
                    <a:pt x="712597" y="195072"/>
                  </a:lnTo>
                  <a:lnTo>
                    <a:pt x="737616" y="195072"/>
                  </a:lnTo>
                  <a:lnTo>
                    <a:pt x="737616" y="181356"/>
                  </a:lnTo>
                  <a:lnTo>
                    <a:pt x="712597" y="181356"/>
                  </a:lnTo>
                  <a:lnTo>
                    <a:pt x="712597" y="175260"/>
                  </a:lnTo>
                  <a:lnTo>
                    <a:pt x="737616" y="175260"/>
                  </a:lnTo>
                  <a:lnTo>
                    <a:pt x="737616" y="158496"/>
                  </a:lnTo>
                  <a:lnTo>
                    <a:pt x="712597" y="158496"/>
                  </a:lnTo>
                  <a:lnTo>
                    <a:pt x="712597" y="152400"/>
                  </a:lnTo>
                  <a:lnTo>
                    <a:pt x="737616" y="152400"/>
                  </a:lnTo>
                  <a:lnTo>
                    <a:pt x="737616" y="137160"/>
                  </a:lnTo>
                  <a:lnTo>
                    <a:pt x="712597" y="137160"/>
                  </a:lnTo>
                  <a:lnTo>
                    <a:pt x="712597" y="47117"/>
                  </a:lnTo>
                  <a:lnTo>
                    <a:pt x="712597" y="45999"/>
                  </a:lnTo>
                  <a:lnTo>
                    <a:pt x="708914" y="47117"/>
                  </a:lnTo>
                  <a:lnTo>
                    <a:pt x="694309" y="33147"/>
                  </a:lnTo>
                  <a:lnTo>
                    <a:pt x="688848" y="35941"/>
                  </a:lnTo>
                  <a:lnTo>
                    <a:pt x="688848" y="40132"/>
                  </a:lnTo>
                  <a:lnTo>
                    <a:pt x="688848" y="641096"/>
                  </a:lnTo>
                  <a:lnTo>
                    <a:pt x="688848" y="645287"/>
                  </a:lnTo>
                  <a:lnTo>
                    <a:pt x="697992" y="649478"/>
                  </a:lnTo>
                  <a:lnTo>
                    <a:pt x="702564" y="649478"/>
                  </a:lnTo>
                  <a:lnTo>
                    <a:pt x="702564" y="715518"/>
                  </a:lnTo>
                  <a:lnTo>
                    <a:pt x="702564" y="722376"/>
                  </a:lnTo>
                  <a:lnTo>
                    <a:pt x="711962" y="722376"/>
                  </a:lnTo>
                  <a:lnTo>
                    <a:pt x="711962" y="716292"/>
                  </a:lnTo>
                  <a:lnTo>
                    <a:pt x="722096" y="716292"/>
                  </a:lnTo>
                  <a:lnTo>
                    <a:pt x="711962" y="722376"/>
                  </a:lnTo>
                  <a:lnTo>
                    <a:pt x="748030" y="722376"/>
                  </a:lnTo>
                  <a:lnTo>
                    <a:pt x="757428" y="722376"/>
                  </a:lnTo>
                  <a:lnTo>
                    <a:pt x="757428" y="715518"/>
                  </a:lnTo>
                  <a:lnTo>
                    <a:pt x="748284" y="715518"/>
                  </a:lnTo>
                  <a:lnTo>
                    <a:pt x="748284" y="707491"/>
                  </a:lnTo>
                  <a:lnTo>
                    <a:pt x="757428" y="715518"/>
                  </a:lnTo>
                  <a:lnTo>
                    <a:pt x="757428" y="649478"/>
                  </a:lnTo>
                  <a:lnTo>
                    <a:pt x="767461" y="649478"/>
                  </a:lnTo>
                  <a:close/>
                </a:path>
                <a:path w="1179830" h="3583304">
                  <a:moveTo>
                    <a:pt x="771144" y="35941"/>
                  </a:moveTo>
                  <a:lnTo>
                    <a:pt x="767461" y="35941"/>
                  </a:lnTo>
                  <a:lnTo>
                    <a:pt x="767461" y="33147"/>
                  </a:lnTo>
                  <a:lnTo>
                    <a:pt x="762000" y="33147"/>
                  </a:lnTo>
                  <a:lnTo>
                    <a:pt x="757428" y="29641"/>
                  </a:lnTo>
                  <a:lnTo>
                    <a:pt x="757428" y="6858"/>
                  </a:lnTo>
                  <a:lnTo>
                    <a:pt x="757428" y="0"/>
                  </a:lnTo>
                  <a:lnTo>
                    <a:pt x="748030" y="0"/>
                  </a:lnTo>
                  <a:lnTo>
                    <a:pt x="748030" y="11049"/>
                  </a:lnTo>
                  <a:lnTo>
                    <a:pt x="738632" y="11049"/>
                  </a:lnTo>
                  <a:lnTo>
                    <a:pt x="738632" y="28956"/>
                  </a:lnTo>
                  <a:lnTo>
                    <a:pt x="733044" y="28956"/>
                  </a:lnTo>
                  <a:lnTo>
                    <a:pt x="733044" y="11049"/>
                  </a:lnTo>
                  <a:lnTo>
                    <a:pt x="723646" y="11049"/>
                  </a:lnTo>
                  <a:lnTo>
                    <a:pt x="708660" y="6858"/>
                  </a:lnTo>
                  <a:lnTo>
                    <a:pt x="708660" y="30772"/>
                  </a:lnTo>
                  <a:lnTo>
                    <a:pt x="703453" y="33147"/>
                  </a:lnTo>
                  <a:lnTo>
                    <a:pt x="694309" y="33147"/>
                  </a:lnTo>
                  <a:lnTo>
                    <a:pt x="708660" y="38633"/>
                  </a:lnTo>
                  <a:lnTo>
                    <a:pt x="708660" y="44196"/>
                  </a:lnTo>
                  <a:lnTo>
                    <a:pt x="712597" y="44196"/>
                  </a:lnTo>
                  <a:lnTo>
                    <a:pt x="712597" y="45999"/>
                  </a:lnTo>
                  <a:lnTo>
                    <a:pt x="718058" y="44323"/>
                  </a:lnTo>
                  <a:lnTo>
                    <a:pt x="752856" y="44323"/>
                  </a:lnTo>
                  <a:lnTo>
                    <a:pt x="752856" y="638302"/>
                  </a:lnTo>
                  <a:lnTo>
                    <a:pt x="756539" y="634111"/>
                  </a:lnTo>
                  <a:lnTo>
                    <a:pt x="767461" y="649478"/>
                  </a:lnTo>
                  <a:lnTo>
                    <a:pt x="771144" y="645287"/>
                  </a:lnTo>
                  <a:lnTo>
                    <a:pt x="771144" y="641096"/>
                  </a:lnTo>
                  <a:lnTo>
                    <a:pt x="771144" y="634111"/>
                  </a:lnTo>
                  <a:lnTo>
                    <a:pt x="771144" y="40132"/>
                  </a:lnTo>
                  <a:lnTo>
                    <a:pt x="771144" y="35941"/>
                  </a:lnTo>
                  <a:close/>
                </a:path>
                <a:path w="1179830" h="3583304">
                  <a:moveTo>
                    <a:pt x="1179576" y="2727833"/>
                  </a:moveTo>
                  <a:lnTo>
                    <a:pt x="1168400" y="2725039"/>
                  </a:lnTo>
                  <a:lnTo>
                    <a:pt x="1153541" y="2725039"/>
                  </a:lnTo>
                  <a:lnTo>
                    <a:pt x="1138682" y="2720848"/>
                  </a:lnTo>
                  <a:lnTo>
                    <a:pt x="1128128" y="2720848"/>
                  </a:lnTo>
                  <a:lnTo>
                    <a:pt x="1128128" y="2737434"/>
                  </a:lnTo>
                  <a:lnTo>
                    <a:pt x="1114425" y="2739390"/>
                  </a:lnTo>
                  <a:lnTo>
                    <a:pt x="1093978" y="2743581"/>
                  </a:lnTo>
                  <a:lnTo>
                    <a:pt x="1064260" y="2747899"/>
                  </a:lnTo>
                  <a:lnTo>
                    <a:pt x="1034542" y="2747899"/>
                  </a:lnTo>
                  <a:lnTo>
                    <a:pt x="1004697" y="2750693"/>
                  </a:lnTo>
                  <a:lnTo>
                    <a:pt x="930275" y="2750693"/>
                  </a:lnTo>
                  <a:lnTo>
                    <a:pt x="891286" y="2755011"/>
                  </a:lnTo>
                  <a:lnTo>
                    <a:pt x="593598" y="2755011"/>
                  </a:lnTo>
                  <a:lnTo>
                    <a:pt x="509905" y="2750693"/>
                  </a:lnTo>
                  <a:lnTo>
                    <a:pt x="430022" y="2747899"/>
                  </a:lnTo>
                  <a:lnTo>
                    <a:pt x="366776" y="2747899"/>
                  </a:lnTo>
                  <a:lnTo>
                    <a:pt x="331343" y="2743581"/>
                  </a:lnTo>
                  <a:lnTo>
                    <a:pt x="307213" y="2739390"/>
                  </a:lnTo>
                  <a:lnTo>
                    <a:pt x="283083" y="2739390"/>
                  </a:lnTo>
                  <a:lnTo>
                    <a:pt x="264388" y="2736723"/>
                  </a:lnTo>
                  <a:lnTo>
                    <a:pt x="268097" y="2736215"/>
                  </a:lnTo>
                  <a:lnTo>
                    <a:pt x="286766" y="2736215"/>
                  </a:lnTo>
                  <a:lnTo>
                    <a:pt x="312801" y="2732024"/>
                  </a:lnTo>
                  <a:lnTo>
                    <a:pt x="366776" y="2727833"/>
                  </a:lnTo>
                  <a:lnTo>
                    <a:pt x="426212" y="2727833"/>
                  </a:lnTo>
                  <a:lnTo>
                    <a:pt x="495046" y="2725039"/>
                  </a:lnTo>
                  <a:lnTo>
                    <a:pt x="861568" y="2725039"/>
                  </a:lnTo>
                  <a:lnTo>
                    <a:pt x="926592" y="2727833"/>
                  </a:lnTo>
                  <a:lnTo>
                    <a:pt x="989838" y="2727833"/>
                  </a:lnTo>
                  <a:lnTo>
                    <a:pt x="1049401" y="2732024"/>
                  </a:lnTo>
                  <a:lnTo>
                    <a:pt x="1099566" y="2736215"/>
                  </a:lnTo>
                  <a:lnTo>
                    <a:pt x="1120013" y="2736215"/>
                  </a:lnTo>
                  <a:lnTo>
                    <a:pt x="1128128" y="2737434"/>
                  </a:lnTo>
                  <a:lnTo>
                    <a:pt x="1128128" y="2720848"/>
                  </a:lnTo>
                  <a:lnTo>
                    <a:pt x="1099566" y="2720848"/>
                  </a:lnTo>
                  <a:lnTo>
                    <a:pt x="1049401" y="2718054"/>
                  </a:lnTo>
                  <a:lnTo>
                    <a:pt x="995426" y="2713863"/>
                  </a:lnTo>
                  <a:lnTo>
                    <a:pt x="930275" y="2713863"/>
                  </a:lnTo>
                  <a:lnTo>
                    <a:pt x="861568" y="2709672"/>
                  </a:lnTo>
                  <a:lnTo>
                    <a:pt x="495046" y="2709672"/>
                  </a:lnTo>
                  <a:lnTo>
                    <a:pt x="426212" y="2713863"/>
                  </a:lnTo>
                  <a:lnTo>
                    <a:pt x="361188" y="2713863"/>
                  </a:lnTo>
                  <a:lnTo>
                    <a:pt x="307213" y="2718054"/>
                  </a:lnTo>
                  <a:lnTo>
                    <a:pt x="286766" y="2720848"/>
                  </a:lnTo>
                  <a:lnTo>
                    <a:pt x="262636" y="2720848"/>
                  </a:lnTo>
                  <a:lnTo>
                    <a:pt x="242062" y="2725039"/>
                  </a:lnTo>
                  <a:lnTo>
                    <a:pt x="227203" y="2725039"/>
                  </a:lnTo>
                  <a:lnTo>
                    <a:pt x="238379" y="2732024"/>
                  </a:lnTo>
                  <a:lnTo>
                    <a:pt x="238379" y="2732278"/>
                  </a:lnTo>
                  <a:lnTo>
                    <a:pt x="238379" y="2736469"/>
                  </a:lnTo>
                  <a:lnTo>
                    <a:pt x="231178" y="2734995"/>
                  </a:lnTo>
                  <a:lnTo>
                    <a:pt x="227203" y="2725039"/>
                  </a:lnTo>
                  <a:lnTo>
                    <a:pt x="217932" y="2727833"/>
                  </a:lnTo>
                  <a:lnTo>
                    <a:pt x="217932" y="2732024"/>
                  </a:lnTo>
                  <a:lnTo>
                    <a:pt x="217932" y="2732278"/>
                  </a:lnTo>
                  <a:lnTo>
                    <a:pt x="217932" y="2736469"/>
                  </a:lnTo>
                  <a:lnTo>
                    <a:pt x="217932" y="3030182"/>
                  </a:lnTo>
                  <a:lnTo>
                    <a:pt x="217932" y="3037179"/>
                  </a:lnTo>
                  <a:lnTo>
                    <a:pt x="227203" y="3037179"/>
                  </a:lnTo>
                  <a:lnTo>
                    <a:pt x="277495" y="3041370"/>
                  </a:lnTo>
                  <a:lnTo>
                    <a:pt x="331343" y="3044177"/>
                  </a:lnTo>
                  <a:lnTo>
                    <a:pt x="390906" y="3044177"/>
                  </a:lnTo>
                  <a:lnTo>
                    <a:pt x="456057" y="3048368"/>
                  </a:lnTo>
                  <a:lnTo>
                    <a:pt x="519303" y="3048368"/>
                  </a:lnTo>
                  <a:lnTo>
                    <a:pt x="589915" y="3052572"/>
                  </a:lnTo>
                  <a:lnTo>
                    <a:pt x="915416" y="3052572"/>
                  </a:lnTo>
                  <a:lnTo>
                    <a:pt x="1034542" y="3044177"/>
                  </a:lnTo>
                  <a:lnTo>
                    <a:pt x="1084707" y="3044177"/>
                  </a:lnTo>
                  <a:lnTo>
                    <a:pt x="1129411" y="3041370"/>
                  </a:lnTo>
                  <a:lnTo>
                    <a:pt x="1168400" y="3037179"/>
                  </a:lnTo>
                  <a:lnTo>
                    <a:pt x="1159129" y="3030182"/>
                  </a:lnTo>
                  <a:lnTo>
                    <a:pt x="1159129" y="3022447"/>
                  </a:lnTo>
                  <a:lnTo>
                    <a:pt x="1129411" y="3025978"/>
                  </a:lnTo>
                  <a:lnTo>
                    <a:pt x="1084707" y="3030182"/>
                  </a:lnTo>
                  <a:lnTo>
                    <a:pt x="1030732" y="3030182"/>
                  </a:lnTo>
                  <a:lnTo>
                    <a:pt x="974979" y="3032976"/>
                  </a:lnTo>
                  <a:lnTo>
                    <a:pt x="915416" y="3032976"/>
                  </a:lnTo>
                  <a:lnTo>
                    <a:pt x="857758" y="3037179"/>
                  </a:lnTo>
                  <a:lnTo>
                    <a:pt x="589915" y="3037179"/>
                  </a:lnTo>
                  <a:lnTo>
                    <a:pt x="519303" y="3032976"/>
                  </a:lnTo>
                  <a:lnTo>
                    <a:pt x="456057" y="3032976"/>
                  </a:lnTo>
                  <a:lnTo>
                    <a:pt x="396494" y="3030182"/>
                  </a:lnTo>
                  <a:lnTo>
                    <a:pt x="336931" y="3030182"/>
                  </a:lnTo>
                  <a:lnTo>
                    <a:pt x="238379" y="3022625"/>
                  </a:lnTo>
                  <a:lnTo>
                    <a:pt x="238379" y="3030182"/>
                  </a:lnTo>
                  <a:lnTo>
                    <a:pt x="227203" y="3021774"/>
                  </a:lnTo>
                  <a:lnTo>
                    <a:pt x="238379" y="3022625"/>
                  </a:lnTo>
                  <a:lnTo>
                    <a:pt x="238379" y="3021774"/>
                  </a:lnTo>
                  <a:lnTo>
                    <a:pt x="238379" y="2749588"/>
                  </a:lnTo>
                  <a:lnTo>
                    <a:pt x="242062" y="2750693"/>
                  </a:lnTo>
                  <a:lnTo>
                    <a:pt x="262636" y="2750693"/>
                  </a:lnTo>
                  <a:lnTo>
                    <a:pt x="283083" y="2755011"/>
                  </a:lnTo>
                  <a:lnTo>
                    <a:pt x="307213" y="2759202"/>
                  </a:lnTo>
                  <a:lnTo>
                    <a:pt x="331343" y="2759202"/>
                  </a:lnTo>
                  <a:lnTo>
                    <a:pt x="361188" y="2762123"/>
                  </a:lnTo>
                  <a:lnTo>
                    <a:pt x="430022" y="2766314"/>
                  </a:lnTo>
                  <a:lnTo>
                    <a:pt x="509905" y="2766314"/>
                  </a:lnTo>
                  <a:lnTo>
                    <a:pt x="593598" y="2770632"/>
                  </a:lnTo>
                  <a:lnTo>
                    <a:pt x="930275" y="2770632"/>
                  </a:lnTo>
                  <a:lnTo>
                    <a:pt x="971296" y="2766314"/>
                  </a:lnTo>
                  <a:lnTo>
                    <a:pt x="1004697" y="2766314"/>
                  </a:lnTo>
                  <a:lnTo>
                    <a:pt x="1040130" y="2762123"/>
                  </a:lnTo>
                  <a:lnTo>
                    <a:pt x="1069848" y="2762123"/>
                  </a:lnTo>
                  <a:lnTo>
                    <a:pt x="1093978" y="2759202"/>
                  </a:lnTo>
                  <a:lnTo>
                    <a:pt x="1120013" y="2755011"/>
                  </a:lnTo>
                  <a:lnTo>
                    <a:pt x="1138682" y="2750693"/>
                  </a:lnTo>
                  <a:lnTo>
                    <a:pt x="1153541" y="2747899"/>
                  </a:lnTo>
                  <a:lnTo>
                    <a:pt x="1159129" y="2747899"/>
                  </a:lnTo>
                  <a:lnTo>
                    <a:pt x="1159129" y="3022447"/>
                  </a:lnTo>
                  <a:lnTo>
                    <a:pt x="1164717" y="3021774"/>
                  </a:lnTo>
                  <a:lnTo>
                    <a:pt x="1168400" y="3037179"/>
                  </a:lnTo>
                  <a:lnTo>
                    <a:pt x="1179576" y="3037179"/>
                  </a:lnTo>
                  <a:lnTo>
                    <a:pt x="1179576" y="3030182"/>
                  </a:lnTo>
                  <a:lnTo>
                    <a:pt x="1179576" y="3021774"/>
                  </a:lnTo>
                  <a:lnTo>
                    <a:pt x="1179576" y="2736469"/>
                  </a:lnTo>
                  <a:lnTo>
                    <a:pt x="1179576" y="2732024"/>
                  </a:lnTo>
                  <a:lnTo>
                    <a:pt x="1179576" y="2727833"/>
                  </a:lnTo>
                  <a:close/>
                </a:path>
              </a:pathLst>
            </a:custGeom>
            <a:solidFill>
              <a:srgbClr val="1F1A17"/>
            </a:solidFill>
          </p:spPr>
          <p:txBody>
            <a:bodyPr wrap="square" lIns="0" tIns="0" rIns="0" bIns="0" rtlCol="0"/>
            <a:lstStyle/>
            <a:p>
              <a:endParaRPr/>
            </a:p>
          </p:txBody>
        </p:sp>
        <p:sp>
          <p:nvSpPr>
            <p:cNvPr id="11" name="object 19">
              <a:extLst>
                <a:ext uri="{FF2B5EF4-FFF2-40B4-BE49-F238E27FC236}">
                  <a16:creationId xmlns:a16="http://schemas.microsoft.com/office/drawing/2014/main" id="{D31830ED-F98B-4130-9F09-C37E97C22D0B}"/>
                </a:ext>
              </a:extLst>
            </p:cNvPr>
            <p:cNvSpPr/>
            <p:nvPr/>
          </p:nvSpPr>
          <p:spPr>
            <a:xfrm>
              <a:off x="1606295" y="2258567"/>
              <a:ext cx="777240" cy="142240"/>
            </a:xfrm>
            <a:custGeom>
              <a:avLst/>
              <a:gdLst/>
              <a:ahLst/>
              <a:cxnLst/>
              <a:rect l="l" t="t" r="r" b="b"/>
              <a:pathLst>
                <a:path w="777239" h="142239">
                  <a:moveTo>
                    <a:pt x="44577" y="0"/>
                  </a:moveTo>
                  <a:lnTo>
                    <a:pt x="14859" y="0"/>
                  </a:lnTo>
                  <a:lnTo>
                    <a:pt x="0" y="8381"/>
                  </a:lnTo>
                  <a:lnTo>
                    <a:pt x="0" y="130556"/>
                  </a:lnTo>
                  <a:lnTo>
                    <a:pt x="14859" y="138937"/>
                  </a:lnTo>
                  <a:lnTo>
                    <a:pt x="29717" y="141731"/>
                  </a:lnTo>
                  <a:lnTo>
                    <a:pt x="48386" y="138937"/>
                  </a:lnTo>
                  <a:lnTo>
                    <a:pt x="59562" y="134746"/>
                  </a:lnTo>
                  <a:lnTo>
                    <a:pt x="59562" y="93980"/>
                  </a:lnTo>
                  <a:lnTo>
                    <a:pt x="241680" y="93980"/>
                  </a:lnTo>
                  <a:lnTo>
                    <a:pt x="727074" y="93980"/>
                  </a:lnTo>
                  <a:lnTo>
                    <a:pt x="727074" y="112268"/>
                  </a:lnTo>
                  <a:lnTo>
                    <a:pt x="777240" y="112268"/>
                  </a:lnTo>
                  <a:lnTo>
                    <a:pt x="777240" y="33655"/>
                  </a:lnTo>
                  <a:lnTo>
                    <a:pt x="727074" y="33655"/>
                  </a:lnTo>
                  <a:lnTo>
                    <a:pt x="727074" y="53339"/>
                  </a:lnTo>
                  <a:lnTo>
                    <a:pt x="59562" y="53339"/>
                  </a:lnTo>
                  <a:lnTo>
                    <a:pt x="59562" y="8381"/>
                  </a:lnTo>
                  <a:lnTo>
                    <a:pt x="44577" y="0"/>
                  </a:lnTo>
                  <a:close/>
                </a:path>
              </a:pathLst>
            </a:custGeom>
            <a:solidFill>
              <a:srgbClr val="DEDEDD"/>
            </a:solidFill>
          </p:spPr>
          <p:txBody>
            <a:bodyPr wrap="square" lIns="0" tIns="0" rIns="0" bIns="0" rtlCol="0"/>
            <a:lstStyle/>
            <a:p>
              <a:endParaRPr/>
            </a:p>
          </p:txBody>
        </p:sp>
        <p:sp>
          <p:nvSpPr>
            <p:cNvPr id="12" name="object 20">
              <a:extLst>
                <a:ext uri="{FF2B5EF4-FFF2-40B4-BE49-F238E27FC236}">
                  <a16:creationId xmlns:a16="http://schemas.microsoft.com/office/drawing/2014/main" id="{66298ABF-38FC-4D2E-9A40-A9E4FF08333D}"/>
                </a:ext>
              </a:extLst>
            </p:cNvPr>
            <p:cNvSpPr/>
            <p:nvPr/>
          </p:nvSpPr>
          <p:spPr>
            <a:xfrm>
              <a:off x="1594104" y="2250947"/>
              <a:ext cx="805180" cy="157480"/>
            </a:xfrm>
            <a:custGeom>
              <a:avLst/>
              <a:gdLst/>
              <a:ahLst/>
              <a:cxnLst/>
              <a:rect l="l" t="t" r="r" b="b"/>
              <a:pathLst>
                <a:path w="805180" h="157480">
                  <a:moveTo>
                    <a:pt x="59563" y="152781"/>
                  </a:moveTo>
                  <a:lnTo>
                    <a:pt x="29845" y="152781"/>
                  </a:lnTo>
                  <a:lnTo>
                    <a:pt x="41021" y="156971"/>
                  </a:lnTo>
                  <a:lnTo>
                    <a:pt x="50291" y="156971"/>
                  </a:lnTo>
                  <a:lnTo>
                    <a:pt x="59563" y="152781"/>
                  </a:lnTo>
                  <a:close/>
                </a:path>
                <a:path w="805180" h="157480">
                  <a:moveTo>
                    <a:pt x="20446" y="134493"/>
                  </a:moveTo>
                  <a:lnTo>
                    <a:pt x="20446" y="137287"/>
                  </a:lnTo>
                  <a:lnTo>
                    <a:pt x="0" y="141604"/>
                  </a:lnTo>
                  <a:lnTo>
                    <a:pt x="5587" y="145795"/>
                  </a:lnTo>
                  <a:lnTo>
                    <a:pt x="11176" y="148589"/>
                  </a:lnTo>
                  <a:lnTo>
                    <a:pt x="14859" y="148589"/>
                  </a:lnTo>
                  <a:lnTo>
                    <a:pt x="20446" y="152781"/>
                  </a:lnTo>
                  <a:lnTo>
                    <a:pt x="70739" y="152781"/>
                  </a:lnTo>
                  <a:lnTo>
                    <a:pt x="74548" y="148589"/>
                  </a:lnTo>
                  <a:lnTo>
                    <a:pt x="80137" y="141604"/>
                  </a:lnTo>
                  <a:lnTo>
                    <a:pt x="59563" y="141604"/>
                  </a:lnTo>
                  <a:lnTo>
                    <a:pt x="59563" y="137287"/>
                  </a:lnTo>
                  <a:lnTo>
                    <a:pt x="26034" y="137287"/>
                  </a:lnTo>
                  <a:lnTo>
                    <a:pt x="20446" y="134493"/>
                  </a:lnTo>
                  <a:close/>
                </a:path>
                <a:path w="805180" h="157480">
                  <a:moveTo>
                    <a:pt x="80137" y="141604"/>
                  </a:moveTo>
                  <a:lnTo>
                    <a:pt x="74548" y="148589"/>
                  </a:lnTo>
                  <a:lnTo>
                    <a:pt x="80137" y="145795"/>
                  </a:lnTo>
                  <a:lnTo>
                    <a:pt x="80137" y="141604"/>
                  </a:lnTo>
                  <a:close/>
                </a:path>
                <a:path w="805180" h="157480">
                  <a:moveTo>
                    <a:pt x="59563" y="0"/>
                  </a:moveTo>
                  <a:lnTo>
                    <a:pt x="26034" y="0"/>
                  </a:lnTo>
                  <a:lnTo>
                    <a:pt x="14859" y="4190"/>
                  </a:lnTo>
                  <a:lnTo>
                    <a:pt x="5587" y="6984"/>
                  </a:lnTo>
                  <a:lnTo>
                    <a:pt x="0" y="15366"/>
                  </a:lnTo>
                  <a:lnTo>
                    <a:pt x="0" y="141604"/>
                  </a:lnTo>
                  <a:lnTo>
                    <a:pt x="20446" y="134493"/>
                  </a:lnTo>
                  <a:lnTo>
                    <a:pt x="20446" y="18160"/>
                  </a:lnTo>
                  <a:lnTo>
                    <a:pt x="14859" y="18160"/>
                  </a:lnTo>
                  <a:lnTo>
                    <a:pt x="20446" y="15366"/>
                  </a:lnTo>
                  <a:lnTo>
                    <a:pt x="59563" y="15366"/>
                  </a:lnTo>
                  <a:lnTo>
                    <a:pt x="74548" y="6984"/>
                  </a:lnTo>
                  <a:lnTo>
                    <a:pt x="70739" y="4190"/>
                  </a:lnTo>
                  <a:lnTo>
                    <a:pt x="59563" y="0"/>
                  </a:lnTo>
                  <a:close/>
                </a:path>
                <a:path w="805180" h="157480">
                  <a:moveTo>
                    <a:pt x="80137" y="134493"/>
                  </a:moveTo>
                  <a:lnTo>
                    <a:pt x="65151" y="134493"/>
                  </a:lnTo>
                  <a:lnTo>
                    <a:pt x="59563" y="141604"/>
                  </a:lnTo>
                  <a:lnTo>
                    <a:pt x="80137" y="141604"/>
                  </a:lnTo>
                  <a:lnTo>
                    <a:pt x="80137" y="134493"/>
                  </a:lnTo>
                  <a:close/>
                </a:path>
                <a:path w="805180" h="157480">
                  <a:moveTo>
                    <a:pt x="70739" y="93852"/>
                  </a:moveTo>
                  <a:lnTo>
                    <a:pt x="59563" y="100964"/>
                  </a:lnTo>
                  <a:lnTo>
                    <a:pt x="59563" y="137287"/>
                  </a:lnTo>
                  <a:lnTo>
                    <a:pt x="65151" y="134493"/>
                  </a:lnTo>
                  <a:lnTo>
                    <a:pt x="80137" y="134493"/>
                  </a:lnTo>
                  <a:lnTo>
                    <a:pt x="80137" y="107950"/>
                  </a:lnTo>
                  <a:lnTo>
                    <a:pt x="70739" y="107950"/>
                  </a:lnTo>
                  <a:lnTo>
                    <a:pt x="70739" y="93852"/>
                  </a:lnTo>
                  <a:close/>
                </a:path>
                <a:path w="805180" h="157480">
                  <a:moveTo>
                    <a:pt x="730122" y="119125"/>
                  </a:moveTo>
                  <a:lnTo>
                    <a:pt x="730122" y="126110"/>
                  </a:lnTo>
                  <a:lnTo>
                    <a:pt x="739521" y="126110"/>
                  </a:lnTo>
                  <a:lnTo>
                    <a:pt x="730122" y="119125"/>
                  </a:lnTo>
                  <a:close/>
                </a:path>
                <a:path w="805180" h="157480">
                  <a:moveTo>
                    <a:pt x="750697" y="100964"/>
                  </a:moveTo>
                  <a:lnTo>
                    <a:pt x="739521" y="107950"/>
                  </a:lnTo>
                  <a:lnTo>
                    <a:pt x="730122" y="107950"/>
                  </a:lnTo>
                  <a:lnTo>
                    <a:pt x="730122" y="119125"/>
                  </a:lnTo>
                  <a:lnTo>
                    <a:pt x="739521" y="126110"/>
                  </a:lnTo>
                  <a:lnTo>
                    <a:pt x="739521" y="112140"/>
                  </a:lnTo>
                  <a:lnTo>
                    <a:pt x="750697" y="112140"/>
                  </a:lnTo>
                  <a:lnTo>
                    <a:pt x="750697" y="100964"/>
                  </a:lnTo>
                  <a:close/>
                </a:path>
                <a:path w="805180" h="157480">
                  <a:moveTo>
                    <a:pt x="780415" y="112140"/>
                  </a:moveTo>
                  <a:lnTo>
                    <a:pt x="750697" y="112140"/>
                  </a:lnTo>
                  <a:lnTo>
                    <a:pt x="750697" y="119125"/>
                  </a:lnTo>
                  <a:lnTo>
                    <a:pt x="739521" y="126110"/>
                  </a:lnTo>
                  <a:lnTo>
                    <a:pt x="789813" y="126110"/>
                  </a:lnTo>
                  <a:lnTo>
                    <a:pt x="804672" y="119125"/>
                  </a:lnTo>
                  <a:lnTo>
                    <a:pt x="780415" y="119125"/>
                  </a:lnTo>
                  <a:lnTo>
                    <a:pt x="780415" y="112140"/>
                  </a:lnTo>
                  <a:close/>
                </a:path>
                <a:path w="805180" h="157480">
                  <a:moveTo>
                    <a:pt x="804672" y="119125"/>
                  </a:moveTo>
                  <a:lnTo>
                    <a:pt x="789813" y="126110"/>
                  </a:lnTo>
                  <a:lnTo>
                    <a:pt x="804672" y="126110"/>
                  </a:lnTo>
                  <a:lnTo>
                    <a:pt x="804672" y="119125"/>
                  </a:lnTo>
                  <a:close/>
                </a:path>
                <a:path w="805180" h="157480">
                  <a:moveTo>
                    <a:pt x="789813" y="33654"/>
                  </a:moveTo>
                  <a:lnTo>
                    <a:pt x="789813" y="49021"/>
                  </a:lnTo>
                  <a:lnTo>
                    <a:pt x="780415" y="49021"/>
                  </a:lnTo>
                  <a:lnTo>
                    <a:pt x="780415" y="112140"/>
                  </a:lnTo>
                  <a:lnTo>
                    <a:pt x="789813" y="112140"/>
                  </a:lnTo>
                  <a:lnTo>
                    <a:pt x="804672" y="119125"/>
                  </a:lnTo>
                  <a:lnTo>
                    <a:pt x="799084" y="40639"/>
                  </a:lnTo>
                  <a:lnTo>
                    <a:pt x="789813" y="33654"/>
                  </a:lnTo>
                  <a:close/>
                </a:path>
                <a:path w="805180" h="157480">
                  <a:moveTo>
                    <a:pt x="253365" y="93852"/>
                  </a:moveTo>
                  <a:lnTo>
                    <a:pt x="70739" y="93852"/>
                  </a:lnTo>
                  <a:lnTo>
                    <a:pt x="80137" y="100964"/>
                  </a:lnTo>
                  <a:lnTo>
                    <a:pt x="80137" y="107950"/>
                  </a:lnTo>
                  <a:lnTo>
                    <a:pt x="253365" y="107950"/>
                  </a:lnTo>
                  <a:lnTo>
                    <a:pt x="253365" y="93852"/>
                  </a:lnTo>
                  <a:close/>
                </a:path>
                <a:path w="805180" h="157480">
                  <a:moveTo>
                    <a:pt x="739521" y="93852"/>
                  </a:moveTo>
                  <a:lnTo>
                    <a:pt x="253365" y="93852"/>
                  </a:lnTo>
                  <a:lnTo>
                    <a:pt x="253365" y="107950"/>
                  </a:lnTo>
                  <a:lnTo>
                    <a:pt x="730122" y="107950"/>
                  </a:lnTo>
                  <a:lnTo>
                    <a:pt x="730122" y="100964"/>
                  </a:lnTo>
                  <a:lnTo>
                    <a:pt x="750697" y="100964"/>
                  </a:lnTo>
                  <a:lnTo>
                    <a:pt x="739521" y="93852"/>
                  </a:lnTo>
                  <a:close/>
                </a:path>
                <a:path w="805180" h="157480">
                  <a:moveTo>
                    <a:pt x="70739" y="93852"/>
                  </a:moveTo>
                  <a:lnTo>
                    <a:pt x="59563" y="93852"/>
                  </a:lnTo>
                  <a:lnTo>
                    <a:pt x="59563" y="100964"/>
                  </a:lnTo>
                  <a:lnTo>
                    <a:pt x="70739" y="93852"/>
                  </a:lnTo>
                  <a:close/>
                </a:path>
                <a:path w="805180" h="157480">
                  <a:moveTo>
                    <a:pt x="750697" y="93852"/>
                  </a:moveTo>
                  <a:lnTo>
                    <a:pt x="739521" y="93852"/>
                  </a:lnTo>
                  <a:lnTo>
                    <a:pt x="750697" y="100964"/>
                  </a:lnTo>
                  <a:lnTo>
                    <a:pt x="750697" y="93852"/>
                  </a:lnTo>
                  <a:close/>
                </a:path>
                <a:path w="805180" h="157480">
                  <a:moveTo>
                    <a:pt x="59563" y="60325"/>
                  </a:moveTo>
                  <a:lnTo>
                    <a:pt x="59563" y="67309"/>
                  </a:lnTo>
                  <a:lnTo>
                    <a:pt x="70739" y="67309"/>
                  </a:lnTo>
                  <a:lnTo>
                    <a:pt x="59563" y="60325"/>
                  </a:lnTo>
                  <a:close/>
                </a:path>
                <a:path w="805180" h="157480">
                  <a:moveTo>
                    <a:pt x="258953" y="51815"/>
                  </a:moveTo>
                  <a:lnTo>
                    <a:pt x="80137" y="51815"/>
                  </a:lnTo>
                  <a:lnTo>
                    <a:pt x="80137" y="60325"/>
                  </a:lnTo>
                  <a:lnTo>
                    <a:pt x="59563" y="60325"/>
                  </a:lnTo>
                  <a:lnTo>
                    <a:pt x="70739" y="67309"/>
                  </a:lnTo>
                  <a:lnTo>
                    <a:pt x="258953" y="67309"/>
                  </a:lnTo>
                  <a:lnTo>
                    <a:pt x="258953" y="51815"/>
                  </a:lnTo>
                  <a:close/>
                </a:path>
                <a:path w="805180" h="157480">
                  <a:moveTo>
                    <a:pt x="730122" y="51815"/>
                  </a:moveTo>
                  <a:lnTo>
                    <a:pt x="258953" y="51815"/>
                  </a:lnTo>
                  <a:lnTo>
                    <a:pt x="258953" y="67309"/>
                  </a:lnTo>
                  <a:lnTo>
                    <a:pt x="739521" y="67309"/>
                  </a:lnTo>
                  <a:lnTo>
                    <a:pt x="730122" y="60325"/>
                  </a:lnTo>
                  <a:lnTo>
                    <a:pt x="730122" y="51815"/>
                  </a:lnTo>
                  <a:close/>
                </a:path>
                <a:path w="805180" h="157480">
                  <a:moveTo>
                    <a:pt x="730122" y="40639"/>
                  </a:moveTo>
                  <a:lnTo>
                    <a:pt x="730122" y="51815"/>
                  </a:lnTo>
                  <a:lnTo>
                    <a:pt x="739521" y="51815"/>
                  </a:lnTo>
                  <a:lnTo>
                    <a:pt x="739521" y="67309"/>
                  </a:lnTo>
                  <a:lnTo>
                    <a:pt x="750697" y="60325"/>
                  </a:lnTo>
                  <a:lnTo>
                    <a:pt x="750697" y="49021"/>
                  </a:lnTo>
                  <a:lnTo>
                    <a:pt x="739521" y="49021"/>
                  </a:lnTo>
                  <a:lnTo>
                    <a:pt x="730122" y="40639"/>
                  </a:lnTo>
                  <a:close/>
                </a:path>
                <a:path w="805180" h="157480">
                  <a:moveTo>
                    <a:pt x="750697" y="60325"/>
                  </a:moveTo>
                  <a:lnTo>
                    <a:pt x="739521" y="67309"/>
                  </a:lnTo>
                  <a:lnTo>
                    <a:pt x="750697" y="67309"/>
                  </a:lnTo>
                  <a:lnTo>
                    <a:pt x="750697" y="60325"/>
                  </a:lnTo>
                  <a:close/>
                </a:path>
                <a:path w="805180" h="157480">
                  <a:moveTo>
                    <a:pt x="59563" y="18160"/>
                  </a:moveTo>
                  <a:lnTo>
                    <a:pt x="59563" y="60325"/>
                  </a:lnTo>
                  <a:lnTo>
                    <a:pt x="70739" y="51815"/>
                  </a:lnTo>
                  <a:lnTo>
                    <a:pt x="80137" y="51815"/>
                  </a:lnTo>
                  <a:lnTo>
                    <a:pt x="80137" y="22478"/>
                  </a:lnTo>
                  <a:lnTo>
                    <a:pt x="65151" y="22478"/>
                  </a:lnTo>
                  <a:lnTo>
                    <a:pt x="59563" y="18160"/>
                  </a:lnTo>
                  <a:close/>
                </a:path>
                <a:path w="805180" h="157480">
                  <a:moveTo>
                    <a:pt x="789813" y="33654"/>
                  </a:moveTo>
                  <a:lnTo>
                    <a:pt x="739521" y="33654"/>
                  </a:lnTo>
                  <a:lnTo>
                    <a:pt x="730122" y="40639"/>
                  </a:lnTo>
                  <a:lnTo>
                    <a:pt x="750697" y="40639"/>
                  </a:lnTo>
                  <a:lnTo>
                    <a:pt x="750697" y="49021"/>
                  </a:lnTo>
                  <a:lnTo>
                    <a:pt x="780415" y="49021"/>
                  </a:lnTo>
                  <a:lnTo>
                    <a:pt x="780415" y="40639"/>
                  </a:lnTo>
                  <a:lnTo>
                    <a:pt x="789813" y="33654"/>
                  </a:lnTo>
                  <a:close/>
                </a:path>
                <a:path w="805180" h="157480">
                  <a:moveTo>
                    <a:pt x="739521" y="33654"/>
                  </a:moveTo>
                  <a:lnTo>
                    <a:pt x="730122" y="33654"/>
                  </a:lnTo>
                  <a:lnTo>
                    <a:pt x="730122" y="40639"/>
                  </a:lnTo>
                  <a:lnTo>
                    <a:pt x="739521" y="33654"/>
                  </a:lnTo>
                  <a:close/>
                </a:path>
                <a:path w="805180" h="157480">
                  <a:moveTo>
                    <a:pt x="799084" y="33654"/>
                  </a:moveTo>
                  <a:lnTo>
                    <a:pt x="789813" y="33654"/>
                  </a:lnTo>
                  <a:lnTo>
                    <a:pt x="799084" y="40639"/>
                  </a:lnTo>
                  <a:lnTo>
                    <a:pt x="799084" y="33654"/>
                  </a:lnTo>
                  <a:close/>
                </a:path>
                <a:path w="805180" h="157480">
                  <a:moveTo>
                    <a:pt x="74548" y="6984"/>
                  </a:moveTo>
                  <a:lnTo>
                    <a:pt x="65151" y="22478"/>
                  </a:lnTo>
                  <a:lnTo>
                    <a:pt x="80137" y="22478"/>
                  </a:lnTo>
                  <a:lnTo>
                    <a:pt x="80137" y="15366"/>
                  </a:lnTo>
                  <a:lnTo>
                    <a:pt x="74548" y="6984"/>
                  </a:lnTo>
                  <a:close/>
                </a:path>
                <a:path w="805180" h="157480">
                  <a:moveTo>
                    <a:pt x="29845" y="15366"/>
                  </a:moveTo>
                  <a:lnTo>
                    <a:pt x="20446" y="15366"/>
                  </a:lnTo>
                  <a:lnTo>
                    <a:pt x="20446" y="18160"/>
                  </a:lnTo>
                  <a:lnTo>
                    <a:pt x="29845" y="15366"/>
                  </a:lnTo>
                  <a:close/>
                </a:path>
                <a:path w="805180" h="157480">
                  <a:moveTo>
                    <a:pt x="59563" y="15366"/>
                  </a:moveTo>
                  <a:lnTo>
                    <a:pt x="55879" y="15366"/>
                  </a:lnTo>
                  <a:lnTo>
                    <a:pt x="59563" y="18160"/>
                  </a:lnTo>
                  <a:lnTo>
                    <a:pt x="59563" y="15366"/>
                  </a:lnTo>
                  <a:close/>
                </a:path>
                <a:path w="805180" h="157480">
                  <a:moveTo>
                    <a:pt x="5587" y="6984"/>
                  </a:moveTo>
                  <a:lnTo>
                    <a:pt x="0" y="6984"/>
                  </a:lnTo>
                  <a:lnTo>
                    <a:pt x="0" y="15366"/>
                  </a:lnTo>
                  <a:lnTo>
                    <a:pt x="5587" y="6984"/>
                  </a:lnTo>
                  <a:close/>
                </a:path>
                <a:path w="805180" h="157480">
                  <a:moveTo>
                    <a:pt x="74548" y="6984"/>
                  </a:moveTo>
                  <a:lnTo>
                    <a:pt x="80137" y="15366"/>
                  </a:lnTo>
                  <a:lnTo>
                    <a:pt x="80137" y="11175"/>
                  </a:lnTo>
                  <a:lnTo>
                    <a:pt x="74548" y="6984"/>
                  </a:lnTo>
                  <a:close/>
                </a:path>
              </a:pathLst>
            </a:custGeom>
            <a:solidFill>
              <a:srgbClr val="1F1A17"/>
            </a:solidFill>
          </p:spPr>
          <p:txBody>
            <a:bodyPr wrap="square" lIns="0" tIns="0" rIns="0" bIns="0" rtlCol="0"/>
            <a:lstStyle/>
            <a:p>
              <a:endParaRPr/>
            </a:p>
          </p:txBody>
        </p:sp>
        <p:pic>
          <p:nvPicPr>
            <p:cNvPr id="13" name="object 21">
              <a:extLst>
                <a:ext uri="{FF2B5EF4-FFF2-40B4-BE49-F238E27FC236}">
                  <a16:creationId xmlns:a16="http://schemas.microsoft.com/office/drawing/2014/main" id="{EAB72EDB-B57F-42DF-BDE0-9E382E3ECD3D}"/>
                </a:ext>
              </a:extLst>
            </p:cNvPr>
            <p:cNvPicPr/>
            <p:nvPr/>
          </p:nvPicPr>
          <p:blipFill>
            <a:blip r:embed="rId5" cstate="print"/>
            <a:stretch>
              <a:fillRect/>
            </a:stretch>
          </p:blipFill>
          <p:spPr>
            <a:xfrm>
              <a:off x="2502408" y="2289047"/>
              <a:ext cx="89916" cy="92963"/>
            </a:xfrm>
            <a:prstGeom prst="rect">
              <a:avLst/>
            </a:prstGeom>
          </p:spPr>
        </p:pic>
        <p:pic>
          <p:nvPicPr>
            <p:cNvPr id="14" name="object 22">
              <a:extLst>
                <a:ext uri="{FF2B5EF4-FFF2-40B4-BE49-F238E27FC236}">
                  <a16:creationId xmlns:a16="http://schemas.microsoft.com/office/drawing/2014/main" id="{B8B343D9-7031-4791-BD1D-971ED294F6C2}"/>
                </a:ext>
              </a:extLst>
            </p:cNvPr>
            <p:cNvPicPr/>
            <p:nvPr/>
          </p:nvPicPr>
          <p:blipFill>
            <a:blip r:embed="rId6" cstate="print"/>
            <a:stretch>
              <a:fillRect/>
            </a:stretch>
          </p:blipFill>
          <p:spPr>
            <a:xfrm>
              <a:off x="1725168" y="2269236"/>
              <a:ext cx="143256" cy="105156"/>
            </a:xfrm>
            <a:prstGeom prst="rect">
              <a:avLst/>
            </a:prstGeom>
          </p:spPr>
        </p:pic>
        <p:sp>
          <p:nvSpPr>
            <p:cNvPr id="15" name="object 23">
              <a:extLst>
                <a:ext uri="{FF2B5EF4-FFF2-40B4-BE49-F238E27FC236}">
                  <a16:creationId xmlns:a16="http://schemas.microsoft.com/office/drawing/2014/main" id="{7E4EE41B-451E-4E01-9382-808AA1AA4778}"/>
                </a:ext>
              </a:extLst>
            </p:cNvPr>
            <p:cNvSpPr/>
            <p:nvPr/>
          </p:nvSpPr>
          <p:spPr>
            <a:xfrm>
              <a:off x="1606295" y="3396996"/>
              <a:ext cx="708660" cy="152400"/>
            </a:xfrm>
            <a:custGeom>
              <a:avLst/>
              <a:gdLst/>
              <a:ahLst/>
              <a:cxnLst/>
              <a:rect l="l" t="t" r="r" b="b"/>
              <a:pathLst>
                <a:path w="708660" h="152400">
                  <a:moveTo>
                    <a:pt x="708660" y="0"/>
                  </a:moveTo>
                  <a:lnTo>
                    <a:pt x="664083" y="0"/>
                  </a:lnTo>
                  <a:lnTo>
                    <a:pt x="664083" y="51688"/>
                  </a:lnTo>
                  <a:lnTo>
                    <a:pt x="53974" y="51688"/>
                  </a:lnTo>
                  <a:lnTo>
                    <a:pt x="53974" y="11175"/>
                  </a:lnTo>
                  <a:lnTo>
                    <a:pt x="29717" y="0"/>
                  </a:lnTo>
                  <a:lnTo>
                    <a:pt x="0" y="8381"/>
                  </a:lnTo>
                  <a:lnTo>
                    <a:pt x="0" y="134238"/>
                  </a:lnTo>
                  <a:lnTo>
                    <a:pt x="9270" y="138429"/>
                  </a:lnTo>
                  <a:lnTo>
                    <a:pt x="29717" y="141223"/>
                  </a:lnTo>
                  <a:lnTo>
                    <a:pt x="44577" y="141223"/>
                  </a:lnTo>
                  <a:lnTo>
                    <a:pt x="53974" y="138429"/>
                  </a:lnTo>
                  <a:lnTo>
                    <a:pt x="53974" y="93725"/>
                  </a:lnTo>
                  <a:lnTo>
                    <a:pt x="223139" y="93725"/>
                  </a:lnTo>
                  <a:lnTo>
                    <a:pt x="658495" y="93725"/>
                  </a:lnTo>
                  <a:lnTo>
                    <a:pt x="658495" y="149605"/>
                  </a:lnTo>
                  <a:lnTo>
                    <a:pt x="708660" y="152399"/>
                  </a:lnTo>
                  <a:lnTo>
                    <a:pt x="708660" y="0"/>
                  </a:lnTo>
                  <a:close/>
                </a:path>
              </a:pathLst>
            </a:custGeom>
            <a:solidFill>
              <a:srgbClr val="DEDEDD"/>
            </a:solidFill>
          </p:spPr>
          <p:txBody>
            <a:bodyPr wrap="square" lIns="0" tIns="0" rIns="0" bIns="0" rtlCol="0"/>
            <a:lstStyle/>
            <a:p>
              <a:endParaRPr/>
            </a:p>
          </p:txBody>
        </p:sp>
        <p:sp>
          <p:nvSpPr>
            <p:cNvPr id="16" name="object 24">
              <a:extLst>
                <a:ext uri="{FF2B5EF4-FFF2-40B4-BE49-F238E27FC236}">
                  <a16:creationId xmlns:a16="http://schemas.microsoft.com/office/drawing/2014/main" id="{F0ED5ADA-A311-4D5D-BECC-5DB93CB945ED}"/>
                </a:ext>
              </a:extLst>
            </p:cNvPr>
            <p:cNvSpPr/>
            <p:nvPr/>
          </p:nvSpPr>
          <p:spPr>
            <a:xfrm>
              <a:off x="1594104" y="3390899"/>
              <a:ext cx="730250" cy="166370"/>
            </a:xfrm>
            <a:custGeom>
              <a:avLst/>
              <a:gdLst/>
              <a:ahLst/>
              <a:cxnLst/>
              <a:rect l="l" t="t" r="r" b="b"/>
              <a:pathLst>
                <a:path w="730250" h="166370">
                  <a:moveTo>
                    <a:pt x="679704" y="148727"/>
                  </a:moveTo>
                  <a:lnTo>
                    <a:pt x="679704" y="156337"/>
                  </a:lnTo>
                  <a:lnTo>
                    <a:pt x="670433" y="163322"/>
                  </a:lnTo>
                  <a:lnTo>
                    <a:pt x="720725" y="166115"/>
                  </a:lnTo>
                  <a:lnTo>
                    <a:pt x="729996" y="159131"/>
                  </a:lnTo>
                  <a:lnTo>
                    <a:pt x="709548" y="159131"/>
                  </a:lnTo>
                  <a:lnTo>
                    <a:pt x="709548" y="151214"/>
                  </a:lnTo>
                  <a:lnTo>
                    <a:pt x="679704" y="148727"/>
                  </a:lnTo>
                  <a:close/>
                </a:path>
                <a:path w="730250" h="166370">
                  <a:moveTo>
                    <a:pt x="729996" y="159131"/>
                  </a:moveTo>
                  <a:lnTo>
                    <a:pt x="720725" y="166115"/>
                  </a:lnTo>
                  <a:lnTo>
                    <a:pt x="729996" y="166115"/>
                  </a:lnTo>
                  <a:lnTo>
                    <a:pt x="729996" y="159131"/>
                  </a:lnTo>
                  <a:close/>
                </a:path>
                <a:path w="730250" h="166370">
                  <a:moveTo>
                    <a:pt x="661035" y="156337"/>
                  </a:moveTo>
                  <a:lnTo>
                    <a:pt x="661035" y="163322"/>
                  </a:lnTo>
                  <a:lnTo>
                    <a:pt x="670433" y="163322"/>
                  </a:lnTo>
                  <a:lnTo>
                    <a:pt x="661035" y="156337"/>
                  </a:lnTo>
                  <a:close/>
                </a:path>
                <a:path w="730250" h="166370">
                  <a:moveTo>
                    <a:pt x="679704" y="100456"/>
                  </a:moveTo>
                  <a:lnTo>
                    <a:pt x="670433" y="107442"/>
                  </a:lnTo>
                  <a:lnTo>
                    <a:pt x="661035" y="107442"/>
                  </a:lnTo>
                  <a:lnTo>
                    <a:pt x="661035" y="156337"/>
                  </a:lnTo>
                  <a:lnTo>
                    <a:pt x="670433" y="163322"/>
                  </a:lnTo>
                  <a:lnTo>
                    <a:pt x="670433" y="147955"/>
                  </a:lnTo>
                  <a:lnTo>
                    <a:pt x="679704" y="147955"/>
                  </a:lnTo>
                  <a:lnTo>
                    <a:pt x="679704" y="100456"/>
                  </a:lnTo>
                  <a:close/>
                </a:path>
                <a:path w="730250" h="166370">
                  <a:moveTo>
                    <a:pt x="720725" y="0"/>
                  </a:moveTo>
                  <a:lnTo>
                    <a:pt x="720725" y="15367"/>
                  </a:lnTo>
                  <a:lnTo>
                    <a:pt x="709548" y="15367"/>
                  </a:lnTo>
                  <a:lnTo>
                    <a:pt x="709548" y="151214"/>
                  </a:lnTo>
                  <a:lnTo>
                    <a:pt x="720725" y="152146"/>
                  </a:lnTo>
                  <a:lnTo>
                    <a:pt x="729996" y="159131"/>
                  </a:lnTo>
                  <a:lnTo>
                    <a:pt x="729996" y="6985"/>
                  </a:lnTo>
                  <a:lnTo>
                    <a:pt x="720725" y="0"/>
                  </a:lnTo>
                  <a:close/>
                </a:path>
                <a:path w="730250" h="166370">
                  <a:moveTo>
                    <a:pt x="26034" y="136778"/>
                  </a:moveTo>
                  <a:lnTo>
                    <a:pt x="20446" y="136778"/>
                  </a:lnTo>
                  <a:lnTo>
                    <a:pt x="20446" y="140969"/>
                  </a:lnTo>
                  <a:lnTo>
                    <a:pt x="0" y="145161"/>
                  </a:lnTo>
                  <a:lnTo>
                    <a:pt x="5587" y="147955"/>
                  </a:lnTo>
                  <a:lnTo>
                    <a:pt x="11176" y="147955"/>
                  </a:lnTo>
                  <a:lnTo>
                    <a:pt x="14859" y="152146"/>
                  </a:lnTo>
                  <a:lnTo>
                    <a:pt x="20446" y="152146"/>
                  </a:lnTo>
                  <a:lnTo>
                    <a:pt x="29845" y="156337"/>
                  </a:lnTo>
                  <a:lnTo>
                    <a:pt x="55879" y="156337"/>
                  </a:lnTo>
                  <a:lnTo>
                    <a:pt x="65151" y="152146"/>
                  </a:lnTo>
                  <a:lnTo>
                    <a:pt x="70739" y="147955"/>
                  </a:lnTo>
                  <a:lnTo>
                    <a:pt x="74548" y="145161"/>
                  </a:lnTo>
                  <a:lnTo>
                    <a:pt x="55879" y="145161"/>
                  </a:lnTo>
                  <a:lnTo>
                    <a:pt x="55879" y="140969"/>
                  </a:lnTo>
                  <a:lnTo>
                    <a:pt x="26034" y="140969"/>
                  </a:lnTo>
                  <a:lnTo>
                    <a:pt x="26034" y="136778"/>
                  </a:lnTo>
                  <a:close/>
                </a:path>
                <a:path w="730250" h="166370">
                  <a:moveTo>
                    <a:pt x="679704" y="147955"/>
                  </a:moveTo>
                  <a:lnTo>
                    <a:pt x="670433" y="147955"/>
                  </a:lnTo>
                  <a:lnTo>
                    <a:pt x="679704" y="148727"/>
                  </a:lnTo>
                  <a:lnTo>
                    <a:pt x="679704" y="147955"/>
                  </a:lnTo>
                  <a:close/>
                </a:path>
                <a:path w="730250" h="166370">
                  <a:moveTo>
                    <a:pt x="50291" y="0"/>
                  </a:moveTo>
                  <a:lnTo>
                    <a:pt x="29845" y="0"/>
                  </a:lnTo>
                  <a:lnTo>
                    <a:pt x="20446" y="4191"/>
                  </a:lnTo>
                  <a:lnTo>
                    <a:pt x="14859" y="6985"/>
                  </a:lnTo>
                  <a:lnTo>
                    <a:pt x="5587" y="6985"/>
                  </a:lnTo>
                  <a:lnTo>
                    <a:pt x="0" y="15367"/>
                  </a:lnTo>
                  <a:lnTo>
                    <a:pt x="0" y="145161"/>
                  </a:lnTo>
                  <a:lnTo>
                    <a:pt x="20446" y="133984"/>
                  </a:lnTo>
                  <a:lnTo>
                    <a:pt x="20446" y="22351"/>
                  </a:lnTo>
                  <a:lnTo>
                    <a:pt x="14859" y="22351"/>
                  </a:lnTo>
                  <a:lnTo>
                    <a:pt x="20446" y="15367"/>
                  </a:lnTo>
                  <a:lnTo>
                    <a:pt x="61823" y="15367"/>
                  </a:lnTo>
                  <a:lnTo>
                    <a:pt x="70739" y="11175"/>
                  </a:lnTo>
                  <a:lnTo>
                    <a:pt x="65151" y="6985"/>
                  </a:lnTo>
                  <a:lnTo>
                    <a:pt x="55879" y="4191"/>
                  </a:lnTo>
                  <a:lnTo>
                    <a:pt x="50291" y="0"/>
                  </a:lnTo>
                  <a:close/>
                </a:path>
                <a:path w="730250" h="166370">
                  <a:moveTo>
                    <a:pt x="65151" y="92075"/>
                  </a:moveTo>
                  <a:lnTo>
                    <a:pt x="55879" y="100456"/>
                  </a:lnTo>
                  <a:lnTo>
                    <a:pt x="55879" y="136778"/>
                  </a:lnTo>
                  <a:lnTo>
                    <a:pt x="59563" y="136778"/>
                  </a:lnTo>
                  <a:lnTo>
                    <a:pt x="55879" y="145161"/>
                  </a:lnTo>
                  <a:lnTo>
                    <a:pt x="74548" y="145161"/>
                  </a:lnTo>
                  <a:lnTo>
                    <a:pt x="74548" y="107442"/>
                  </a:lnTo>
                  <a:lnTo>
                    <a:pt x="65151" y="107442"/>
                  </a:lnTo>
                  <a:lnTo>
                    <a:pt x="65151" y="92075"/>
                  </a:lnTo>
                  <a:close/>
                </a:path>
                <a:path w="730250" h="166370">
                  <a:moveTo>
                    <a:pt x="55879" y="136778"/>
                  </a:moveTo>
                  <a:lnTo>
                    <a:pt x="50291" y="140969"/>
                  </a:lnTo>
                  <a:lnTo>
                    <a:pt x="55879" y="140969"/>
                  </a:lnTo>
                  <a:lnTo>
                    <a:pt x="55879" y="136778"/>
                  </a:lnTo>
                  <a:close/>
                </a:path>
                <a:path w="730250" h="166370">
                  <a:moveTo>
                    <a:pt x="234696" y="92075"/>
                  </a:moveTo>
                  <a:lnTo>
                    <a:pt x="65151" y="92075"/>
                  </a:lnTo>
                  <a:lnTo>
                    <a:pt x="74548" y="100456"/>
                  </a:lnTo>
                  <a:lnTo>
                    <a:pt x="74548" y="107442"/>
                  </a:lnTo>
                  <a:lnTo>
                    <a:pt x="234696" y="107442"/>
                  </a:lnTo>
                  <a:lnTo>
                    <a:pt x="234696" y="92075"/>
                  </a:lnTo>
                  <a:close/>
                </a:path>
                <a:path w="730250" h="166370">
                  <a:moveTo>
                    <a:pt x="670433" y="92075"/>
                  </a:moveTo>
                  <a:lnTo>
                    <a:pt x="234696" y="92075"/>
                  </a:lnTo>
                  <a:lnTo>
                    <a:pt x="234696" y="107442"/>
                  </a:lnTo>
                  <a:lnTo>
                    <a:pt x="661035" y="107442"/>
                  </a:lnTo>
                  <a:lnTo>
                    <a:pt x="661035" y="100456"/>
                  </a:lnTo>
                  <a:lnTo>
                    <a:pt x="679704" y="100456"/>
                  </a:lnTo>
                  <a:lnTo>
                    <a:pt x="670433" y="92075"/>
                  </a:lnTo>
                  <a:close/>
                </a:path>
                <a:path w="730250" h="166370">
                  <a:moveTo>
                    <a:pt x="65151" y="92075"/>
                  </a:moveTo>
                  <a:lnTo>
                    <a:pt x="55879" y="92075"/>
                  </a:lnTo>
                  <a:lnTo>
                    <a:pt x="55879" y="100456"/>
                  </a:lnTo>
                  <a:lnTo>
                    <a:pt x="65151" y="92075"/>
                  </a:lnTo>
                  <a:close/>
                </a:path>
                <a:path w="730250" h="166370">
                  <a:moveTo>
                    <a:pt x="679704" y="92075"/>
                  </a:moveTo>
                  <a:lnTo>
                    <a:pt x="670433" y="92075"/>
                  </a:lnTo>
                  <a:lnTo>
                    <a:pt x="679704" y="100456"/>
                  </a:lnTo>
                  <a:lnTo>
                    <a:pt x="679704" y="92075"/>
                  </a:lnTo>
                  <a:close/>
                </a:path>
                <a:path w="730250" h="166370">
                  <a:moveTo>
                    <a:pt x="55879" y="58674"/>
                  </a:moveTo>
                  <a:lnTo>
                    <a:pt x="55879" y="69850"/>
                  </a:lnTo>
                  <a:lnTo>
                    <a:pt x="65151" y="69850"/>
                  </a:lnTo>
                  <a:lnTo>
                    <a:pt x="55879" y="58674"/>
                  </a:lnTo>
                  <a:close/>
                </a:path>
                <a:path w="730250" h="166370">
                  <a:moveTo>
                    <a:pt x="234696" y="51688"/>
                  </a:moveTo>
                  <a:lnTo>
                    <a:pt x="74548" y="51688"/>
                  </a:lnTo>
                  <a:lnTo>
                    <a:pt x="74548" y="58674"/>
                  </a:lnTo>
                  <a:lnTo>
                    <a:pt x="55879" y="58674"/>
                  </a:lnTo>
                  <a:lnTo>
                    <a:pt x="65151" y="69850"/>
                  </a:lnTo>
                  <a:lnTo>
                    <a:pt x="234696" y="69850"/>
                  </a:lnTo>
                  <a:lnTo>
                    <a:pt x="234696" y="51688"/>
                  </a:lnTo>
                  <a:close/>
                </a:path>
                <a:path w="730250" h="166370">
                  <a:moveTo>
                    <a:pt x="661035" y="51688"/>
                  </a:moveTo>
                  <a:lnTo>
                    <a:pt x="234696" y="51688"/>
                  </a:lnTo>
                  <a:lnTo>
                    <a:pt x="234696" y="69850"/>
                  </a:lnTo>
                  <a:lnTo>
                    <a:pt x="676021" y="69850"/>
                  </a:lnTo>
                  <a:lnTo>
                    <a:pt x="661035" y="58674"/>
                  </a:lnTo>
                  <a:lnTo>
                    <a:pt x="661035" y="51688"/>
                  </a:lnTo>
                  <a:close/>
                </a:path>
                <a:path w="730250" h="166370">
                  <a:moveTo>
                    <a:pt x="661035" y="6985"/>
                  </a:moveTo>
                  <a:lnTo>
                    <a:pt x="661035" y="51688"/>
                  </a:lnTo>
                  <a:lnTo>
                    <a:pt x="676021" y="51688"/>
                  </a:lnTo>
                  <a:lnTo>
                    <a:pt x="676021" y="69850"/>
                  </a:lnTo>
                  <a:lnTo>
                    <a:pt x="685291" y="58674"/>
                  </a:lnTo>
                  <a:lnTo>
                    <a:pt x="685291" y="15367"/>
                  </a:lnTo>
                  <a:lnTo>
                    <a:pt x="670433" y="15367"/>
                  </a:lnTo>
                  <a:lnTo>
                    <a:pt x="661035" y="6985"/>
                  </a:lnTo>
                  <a:close/>
                </a:path>
                <a:path w="730250" h="166370">
                  <a:moveTo>
                    <a:pt x="685291" y="58674"/>
                  </a:moveTo>
                  <a:lnTo>
                    <a:pt x="676021" y="69850"/>
                  </a:lnTo>
                  <a:lnTo>
                    <a:pt x="685291" y="69850"/>
                  </a:lnTo>
                  <a:lnTo>
                    <a:pt x="685291" y="58674"/>
                  </a:lnTo>
                  <a:close/>
                </a:path>
                <a:path w="730250" h="166370">
                  <a:moveTo>
                    <a:pt x="70739" y="11175"/>
                  </a:moveTo>
                  <a:lnTo>
                    <a:pt x="55879" y="22351"/>
                  </a:lnTo>
                  <a:lnTo>
                    <a:pt x="55879" y="58674"/>
                  </a:lnTo>
                  <a:lnTo>
                    <a:pt x="65151" y="51688"/>
                  </a:lnTo>
                  <a:lnTo>
                    <a:pt x="74548" y="51688"/>
                  </a:lnTo>
                  <a:lnTo>
                    <a:pt x="74548" y="18161"/>
                  </a:lnTo>
                  <a:lnTo>
                    <a:pt x="70739" y="11175"/>
                  </a:lnTo>
                  <a:close/>
                </a:path>
                <a:path w="730250" h="166370">
                  <a:moveTo>
                    <a:pt x="20446" y="18161"/>
                  </a:moveTo>
                  <a:lnTo>
                    <a:pt x="14859" y="22351"/>
                  </a:lnTo>
                  <a:lnTo>
                    <a:pt x="20446" y="22351"/>
                  </a:lnTo>
                  <a:lnTo>
                    <a:pt x="20446" y="18161"/>
                  </a:lnTo>
                  <a:close/>
                </a:path>
                <a:path w="730250" h="166370">
                  <a:moveTo>
                    <a:pt x="41021" y="15367"/>
                  </a:moveTo>
                  <a:lnTo>
                    <a:pt x="20446" y="15367"/>
                  </a:lnTo>
                  <a:lnTo>
                    <a:pt x="20446" y="18161"/>
                  </a:lnTo>
                  <a:lnTo>
                    <a:pt x="35433" y="18161"/>
                  </a:lnTo>
                  <a:lnTo>
                    <a:pt x="41021" y="15367"/>
                  </a:lnTo>
                  <a:close/>
                </a:path>
                <a:path w="730250" h="166370">
                  <a:moveTo>
                    <a:pt x="61823" y="15367"/>
                  </a:moveTo>
                  <a:lnTo>
                    <a:pt x="41021" y="15367"/>
                  </a:lnTo>
                  <a:lnTo>
                    <a:pt x="44703" y="18161"/>
                  </a:lnTo>
                  <a:lnTo>
                    <a:pt x="55879" y="18161"/>
                  </a:lnTo>
                  <a:lnTo>
                    <a:pt x="61823" y="15367"/>
                  </a:lnTo>
                  <a:close/>
                </a:path>
                <a:path w="730250" h="166370">
                  <a:moveTo>
                    <a:pt x="70739" y="11175"/>
                  </a:moveTo>
                  <a:lnTo>
                    <a:pt x="74548" y="18161"/>
                  </a:lnTo>
                  <a:lnTo>
                    <a:pt x="74548" y="15367"/>
                  </a:lnTo>
                  <a:lnTo>
                    <a:pt x="70739" y="11175"/>
                  </a:lnTo>
                  <a:close/>
                </a:path>
                <a:path w="730250" h="166370">
                  <a:moveTo>
                    <a:pt x="5587" y="6985"/>
                  </a:moveTo>
                  <a:lnTo>
                    <a:pt x="0" y="11175"/>
                  </a:lnTo>
                  <a:lnTo>
                    <a:pt x="0" y="15367"/>
                  </a:lnTo>
                  <a:lnTo>
                    <a:pt x="5587" y="6985"/>
                  </a:lnTo>
                  <a:close/>
                </a:path>
                <a:path w="730250" h="166370">
                  <a:moveTo>
                    <a:pt x="720725" y="0"/>
                  </a:moveTo>
                  <a:lnTo>
                    <a:pt x="676021" y="0"/>
                  </a:lnTo>
                  <a:lnTo>
                    <a:pt x="661035" y="6985"/>
                  </a:lnTo>
                  <a:lnTo>
                    <a:pt x="685291" y="6985"/>
                  </a:lnTo>
                  <a:lnTo>
                    <a:pt x="685291" y="15367"/>
                  </a:lnTo>
                  <a:lnTo>
                    <a:pt x="709548" y="15367"/>
                  </a:lnTo>
                  <a:lnTo>
                    <a:pt x="709548" y="6985"/>
                  </a:lnTo>
                  <a:lnTo>
                    <a:pt x="720725" y="0"/>
                  </a:lnTo>
                  <a:close/>
                </a:path>
                <a:path w="730250" h="166370">
                  <a:moveTo>
                    <a:pt x="676021" y="0"/>
                  </a:moveTo>
                  <a:lnTo>
                    <a:pt x="661035" y="0"/>
                  </a:lnTo>
                  <a:lnTo>
                    <a:pt x="661035" y="6985"/>
                  </a:lnTo>
                  <a:lnTo>
                    <a:pt x="676021" y="0"/>
                  </a:lnTo>
                  <a:close/>
                </a:path>
                <a:path w="730250" h="166370">
                  <a:moveTo>
                    <a:pt x="729996" y="0"/>
                  </a:moveTo>
                  <a:lnTo>
                    <a:pt x="720725" y="0"/>
                  </a:lnTo>
                  <a:lnTo>
                    <a:pt x="729996" y="6985"/>
                  </a:lnTo>
                  <a:lnTo>
                    <a:pt x="729996" y="0"/>
                  </a:lnTo>
                  <a:close/>
                </a:path>
              </a:pathLst>
            </a:custGeom>
            <a:solidFill>
              <a:srgbClr val="1F1A17"/>
            </a:solidFill>
          </p:spPr>
          <p:txBody>
            <a:bodyPr wrap="square" lIns="0" tIns="0" rIns="0" bIns="0" rtlCol="0"/>
            <a:lstStyle/>
            <a:p>
              <a:endParaRPr/>
            </a:p>
          </p:txBody>
        </p:sp>
        <p:pic>
          <p:nvPicPr>
            <p:cNvPr id="17" name="object 25">
              <a:extLst>
                <a:ext uri="{FF2B5EF4-FFF2-40B4-BE49-F238E27FC236}">
                  <a16:creationId xmlns:a16="http://schemas.microsoft.com/office/drawing/2014/main" id="{5E51EDFD-FFD6-47A1-A7CB-78CF9DC0085E}"/>
                </a:ext>
              </a:extLst>
            </p:cNvPr>
            <p:cNvPicPr/>
            <p:nvPr/>
          </p:nvPicPr>
          <p:blipFill>
            <a:blip r:embed="rId7" cstate="print"/>
            <a:stretch>
              <a:fillRect/>
            </a:stretch>
          </p:blipFill>
          <p:spPr>
            <a:xfrm>
              <a:off x="2552700" y="3390899"/>
              <a:ext cx="77724" cy="166115"/>
            </a:xfrm>
            <a:prstGeom prst="rect">
              <a:avLst/>
            </a:prstGeom>
          </p:spPr>
        </p:pic>
        <p:pic>
          <p:nvPicPr>
            <p:cNvPr id="18" name="object 26">
              <a:extLst>
                <a:ext uri="{FF2B5EF4-FFF2-40B4-BE49-F238E27FC236}">
                  <a16:creationId xmlns:a16="http://schemas.microsoft.com/office/drawing/2014/main" id="{AEB6513C-BC05-454B-B964-38EE61083384}"/>
                </a:ext>
              </a:extLst>
            </p:cNvPr>
            <p:cNvPicPr/>
            <p:nvPr/>
          </p:nvPicPr>
          <p:blipFill>
            <a:blip r:embed="rId8" cstate="print"/>
            <a:stretch>
              <a:fillRect/>
            </a:stretch>
          </p:blipFill>
          <p:spPr>
            <a:xfrm>
              <a:off x="1712976" y="3412236"/>
              <a:ext cx="146304" cy="108203"/>
            </a:xfrm>
            <a:prstGeom prst="rect">
              <a:avLst/>
            </a:prstGeom>
          </p:spPr>
        </p:pic>
        <p:sp>
          <p:nvSpPr>
            <p:cNvPr id="19" name="object 27">
              <a:extLst>
                <a:ext uri="{FF2B5EF4-FFF2-40B4-BE49-F238E27FC236}">
                  <a16:creationId xmlns:a16="http://schemas.microsoft.com/office/drawing/2014/main" id="{D389D8B4-8C63-4730-B867-AD0FC59FE12F}"/>
                </a:ext>
              </a:extLst>
            </p:cNvPr>
            <p:cNvSpPr/>
            <p:nvPr/>
          </p:nvSpPr>
          <p:spPr>
            <a:xfrm>
              <a:off x="2894076" y="4050791"/>
              <a:ext cx="173990" cy="15240"/>
            </a:xfrm>
            <a:custGeom>
              <a:avLst/>
              <a:gdLst/>
              <a:ahLst/>
              <a:cxnLst/>
              <a:rect l="l" t="t" r="r" b="b"/>
              <a:pathLst>
                <a:path w="173989" h="15239">
                  <a:moveTo>
                    <a:pt x="173736" y="0"/>
                  </a:moveTo>
                  <a:lnTo>
                    <a:pt x="0" y="0"/>
                  </a:lnTo>
                  <a:lnTo>
                    <a:pt x="0" y="15240"/>
                  </a:lnTo>
                  <a:lnTo>
                    <a:pt x="173736" y="15240"/>
                  </a:lnTo>
                  <a:lnTo>
                    <a:pt x="173736" y="0"/>
                  </a:lnTo>
                  <a:close/>
                </a:path>
              </a:pathLst>
            </a:custGeom>
            <a:solidFill>
              <a:srgbClr val="000000"/>
            </a:solidFill>
          </p:spPr>
          <p:txBody>
            <a:bodyPr wrap="square" lIns="0" tIns="0" rIns="0" bIns="0" rtlCol="0"/>
            <a:lstStyle/>
            <a:p>
              <a:endParaRPr/>
            </a:p>
          </p:txBody>
        </p:sp>
        <p:sp>
          <p:nvSpPr>
            <p:cNvPr id="20" name="object 28">
              <a:extLst>
                <a:ext uri="{FF2B5EF4-FFF2-40B4-BE49-F238E27FC236}">
                  <a16:creationId xmlns:a16="http://schemas.microsoft.com/office/drawing/2014/main" id="{60278973-0F4A-4A20-A3E6-4528F32DB394}"/>
                </a:ext>
              </a:extLst>
            </p:cNvPr>
            <p:cNvSpPr/>
            <p:nvPr/>
          </p:nvSpPr>
          <p:spPr>
            <a:xfrm>
              <a:off x="2894076" y="4050791"/>
              <a:ext cx="173990" cy="15240"/>
            </a:xfrm>
            <a:custGeom>
              <a:avLst/>
              <a:gdLst/>
              <a:ahLst/>
              <a:cxnLst/>
              <a:rect l="l" t="t" r="r" b="b"/>
              <a:pathLst>
                <a:path w="173989" h="15239">
                  <a:moveTo>
                    <a:pt x="0" y="15240"/>
                  </a:moveTo>
                  <a:lnTo>
                    <a:pt x="173736" y="15240"/>
                  </a:lnTo>
                  <a:lnTo>
                    <a:pt x="173736" y="0"/>
                  </a:lnTo>
                  <a:lnTo>
                    <a:pt x="0" y="0"/>
                  </a:lnTo>
                  <a:lnTo>
                    <a:pt x="0" y="15240"/>
                  </a:lnTo>
                  <a:close/>
                </a:path>
              </a:pathLst>
            </a:custGeom>
            <a:ln w="9144">
              <a:solidFill>
                <a:srgbClr val="000000"/>
              </a:solidFill>
            </a:ln>
          </p:spPr>
          <p:txBody>
            <a:bodyPr wrap="square" lIns="0" tIns="0" rIns="0" bIns="0" rtlCol="0"/>
            <a:lstStyle/>
            <a:p>
              <a:endParaRPr/>
            </a:p>
          </p:txBody>
        </p:sp>
        <p:sp>
          <p:nvSpPr>
            <p:cNvPr id="21" name="object 29">
              <a:extLst>
                <a:ext uri="{FF2B5EF4-FFF2-40B4-BE49-F238E27FC236}">
                  <a16:creationId xmlns:a16="http://schemas.microsoft.com/office/drawing/2014/main" id="{559F10AC-FA4E-4A76-85EF-0688F8F9B754}"/>
                </a:ext>
              </a:extLst>
            </p:cNvPr>
            <p:cNvSpPr/>
            <p:nvPr/>
          </p:nvSpPr>
          <p:spPr>
            <a:xfrm>
              <a:off x="2883407" y="4094987"/>
              <a:ext cx="129539" cy="18415"/>
            </a:xfrm>
            <a:custGeom>
              <a:avLst/>
              <a:gdLst/>
              <a:ahLst/>
              <a:cxnLst/>
              <a:rect l="l" t="t" r="r" b="b"/>
              <a:pathLst>
                <a:path w="129539" h="18414">
                  <a:moveTo>
                    <a:pt x="129540" y="0"/>
                  </a:moveTo>
                  <a:lnTo>
                    <a:pt x="0" y="0"/>
                  </a:lnTo>
                  <a:lnTo>
                    <a:pt x="0" y="14071"/>
                  </a:lnTo>
                  <a:lnTo>
                    <a:pt x="69468" y="14071"/>
                  </a:lnTo>
                  <a:lnTo>
                    <a:pt x="90169" y="18287"/>
                  </a:lnTo>
                  <a:lnTo>
                    <a:pt x="129540" y="18287"/>
                  </a:lnTo>
                  <a:lnTo>
                    <a:pt x="129540" y="0"/>
                  </a:lnTo>
                  <a:close/>
                </a:path>
              </a:pathLst>
            </a:custGeom>
            <a:solidFill>
              <a:srgbClr val="000000"/>
            </a:solidFill>
          </p:spPr>
          <p:txBody>
            <a:bodyPr wrap="square" lIns="0" tIns="0" rIns="0" bIns="0" rtlCol="0"/>
            <a:lstStyle/>
            <a:p>
              <a:endParaRPr/>
            </a:p>
          </p:txBody>
        </p:sp>
        <p:sp>
          <p:nvSpPr>
            <p:cNvPr id="22" name="object 30">
              <a:extLst>
                <a:ext uri="{FF2B5EF4-FFF2-40B4-BE49-F238E27FC236}">
                  <a16:creationId xmlns:a16="http://schemas.microsoft.com/office/drawing/2014/main" id="{63643E81-09E0-4EB3-8554-A46769CB243D}"/>
                </a:ext>
              </a:extLst>
            </p:cNvPr>
            <p:cNvSpPr/>
            <p:nvPr/>
          </p:nvSpPr>
          <p:spPr>
            <a:xfrm>
              <a:off x="2883407" y="4094987"/>
              <a:ext cx="129539" cy="18415"/>
            </a:xfrm>
            <a:custGeom>
              <a:avLst/>
              <a:gdLst/>
              <a:ahLst/>
              <a:cxnLst/>
              <a:rect l="l" t="t" r="r" b="b"/>
              <a:pathLst>
                <a:path w="129539" h="18414">
                  <a:moveTo>
                    <a:pt x="129540" y="0"/>
                  </a:moveTo>
                  <a:lnTo>
                    <a:pt x="129540" y="18287"/>
                  </a:lnTo>
                  <a:lnTo>
                    <a:pt x="125730" y="18287"/>
                  </a:lnTo>
                  <a:lnTo>
                    <a:pt x="110743" y="18287"/>
                  </a:lnTo>
                  <a:lnTo>
                    <a:pt x="90169" y="18287"/>
                  </a:lnTo>
                  <a:lnTo>
                    <a:pt x="69468" y="14071"/>
                  </a:lnTo>
                  <a:lnTo>
                    <a:pt x="45085" y="14071"/>
                  </a:lnTo>
                  <a:lnTo>
                    <a:pt x="24384" y="14071"/>
                  </a:lnTo>
                  <a:lnTo>
                    <a:pt x="9398" y="14071"/>
                  </a:lnTo>
                  <a:lnTo>
                    <a:pt x="0" y="14071"/>
                  </a:lnTo>
                  <a:lnTo>
                    <a:pt x="0" y="0"/>
                  </a:lnTo>
                  <a:lnTo>
                    <a:pt x="125730" y="0"/>
                  </a:lnTo>
                  <a:lnTo>
                    <a:pt x="129540" y="0"/>
                  </a:lnTo>
                  <a:close/>
                </a:path>
              </a:pathLst>
            </a:custGeom>
            <a:ln w="9144">
              <a:solidFill>
                <a:srgbClr val="000000"/>
              </a:solidFill>
            </a:ln>
          </p:spPr>
          <p:txBody>
            <a:bodyPr wrap="square" lIns="0" tIns="0" rIns="0" bIns="0" rtlCol="0"/>
            <a:lstStyle/>
            <a:p>
              <a:endParaRPr/>
            </a:p>
          </p:txBody>
        </p:sp>
        <p:sp>
          <p:nvSpPr>
            <p:cNvPr id="23" name="object 31">
              <a:extLst>
                <a:ext uri="{FF2B5EF4-FFF2-40B4-BE49-F238E27FC236}">
                  <a16:creationId xmlns:a16="http://schemas.microsoft.com/office/drawing/2014/main" id="{FF88508A-A8E9-4F90-8171-A543D000921F}"/>
                </a:ext>
              </a:extLst>
            </p:cNvPr>
            <p:cNvSpPr/>
            <p:nvPr/>
          </p:nvSpPr>
          <p:spPr>
            <a:xfrm>
              <a:off x="1679448" y="4154423"/>
              <a:ext cx="1447800" cy="675640"/>
            </a:xfrm>
            <a:custGeom>
              <a:avLst/>
              <a:gdLst/>
              <a:ahLst/>
              <a:cxnLst/>
              <a:rect l="l" t="t" r="r" b="b"/>
              <a:pathLst>
                <a:path w="1447800" h="675639">
                  <a:moveTo>
                    <a:pt x="149352" y="518160"/>
                  </a:moveTo>
                  <a:lnTo>
                    <a:pt x="0" y="518160"/>
                  </a:lnTo>
                  <a:lnTo>
                    <a:pt x="0" y="571500"/>
                  </a:lnTo>
                  <a:lnTo>
                    <a:pt x="128778" y="571500"/>
                  </a:lnTo>
                  <a:lnTo>
                    <a:pt x="149352" y="518160"/>
                  </a:lnTo>
                  <a:close/>
                </a:path>
                <a:path w="1447800" h="675639">
                  <a:moveTo>
                    <a:pt x="1447800" y="648627"/>
                  </a:moveTo>
                  <a:lnTo>
                    <a:pt x="1436624" y="626313"/>
                  </a:lnTo>
                  <a:lnTo>
                    <a:pt x="1243076" y="37668"/>
                  </a:lnTo>
                  <a:lnTo>
                    <a:pt x="1362202" y="37668"/>
                  </a:lnTo>
                  <a:lnTo>
                    <a:pt x="1362202" y="33477"/>
                  </a:lnTo>
                  <a:lnTo>
                    <a:pt x="1367790" y="26504"/>
                  </a:lnTo>
                  <a:lnTo>
                    <a:pt x="1367790" y="19532"/>
                  </a:lnTo>
                  <a:lnTo>
                    <a:pt x="1362202" y="15341"/>
                  </a:lnTo>
                  <a:lnTo>
                    <a:pt x="1358519" y="11163"/>
                  </a:lnTo>
                  <a:lnTo>
                    <a:pt x="1347343" y="4178"/>
                  </a:lnTo>
                  <a:lnTo>
                    <a:pt x="208661" y="0"/>
                  </a:lnTo>
                  <a:lnTo>
                    <a:pt x="203073" y="4178"/>
                  </a:lnTo>
                  <a:lnTo>
                    <a:pt x="203073" y="8369"/>
                  </a:lnTo>
                  <a:lnTo>
                    <a:pt x="208661" y="19532"/>
                  </a:lnTo>
                  <a:lnTo>
                    <a:pt x="212344" y="30683"/>
                  </a:lnTo>
                  <a:lnTo>
                    <a:pt x="322199" y="30683"/>
                  </a:lnTo>
                  <a:lnTo>
                    <a:pt x="108204" y="634682"/>
                  </a:lnTo>
                  <a:lnTo>
                    <a:pt x="108204" y="656996"/>
                  </a:lnTo>
                  <a:lnTo>
                    <a:pt x="113792" y="659790"/>
                  </a:lnTo>
                  <a:lnTo>
                    <a:pt x="128651" y="663968"/>
                  </a:lnTo>
                  <a:lnTo>
                    <a:pt x="149098" y="663968"/>
                  </a:lnTo>
                  <a:lnTo>
                    <a:pt x="158496" y="659790"/>
                  </a:lnTo>
                  <a:lnTo>
                    <a:pt x="167767" y="652818"/>
                  </a:lnTo>
                  <a:lnTo>
                    <a:pt x="167767" y="634682"/>
                  </a:lnTo>
                  <a:lnTo>
                    <a:pt x="387223" y="30683"/>
                  </a:lnTo>
                  <a:lnTo>
                    <a:pt x="1179830" y="37668"/>
                  </a:lnTo>
                  <a:lnTo>
                    <a:pt x="1388237" y="641654"/>
                  </a:lnTo>
                  <a:lnTo>
                    <a:pt x="1391920" y="645833"/>
                  </a:lnTo>
                  <a:lnTo>
                    <a:pt x="1397508" y="659790"/>
                  </a:lnTo>
                  <a:lnTo>
                    <a:pt x="1403096" y="668159"/>
                  </a:lnTo>
                  <a:lnTo>
                    <a:pt x="1412494" y="670941"/>
                  </a:lnTo>
                  <a:lnTo>
                    <a:pt x="1421765" y="675132"/>
                  </a:lnTo>
                  <a:lnTo>
                    <a:pt x="1436624" y="670941"/>
                  </a:lnTo>
                  <a:lnTo>
                    <a:pt x="1442212" y="668159"/>
                  </a:lnTo>
                  <a:lnTo>
                    <a:pt x="1447800" y="659790"/>
                  </a:lnTo>
                  <a:lnTo>
                    <a:pt x="1447800" y="648627"/>
                  </a:lnTo>
                  <a:close/>
                </a:path>
              </a:pathLst>
            </a:custGeom>
            <a:solidFill>
              <a:srgbClr val="DEDEDD"/>
            </a:solidFill>
          </p:spPr>
          <p:txBody>
            <a:bodyPr wrap="square" lIns="0" tIns="0" rIns="0" bIns="0" rtlCol="0"/>
            <a:lstStyle/>
            <a:p>
              <a:endParaRPr/>
            </a:p>
          </p:txBody>
        </p:sp>
        <p:sp>
          <p:nvSpPr>
            <p:cNvPr id="24" name="object 32">
              <a:extLst>
                <a:ext uri="{FF2B5EF4-FFF2-40B4-BE49-F238E27FC236}">
                  <a16:creationId xmlns:a16="http://schemas.microsoft.com/office/drawing/2014/main" id="{7F49A3A4-4BB5-44CA-B5CC-A0C0FC49E6E2}"/>
                </a:ext>
              </a:extLst>
            </p:cNvPr>
            <p:cNvSpPr/>
            <p:nvPr/>
          </p:nvSpPr>
          <p:spPr>
            <a:xfrm>
              <a:off x="1773936" y="4035551"/>
              <a:ext cx="1362710" cy="800100"/>
            </a:xfrm>
            <a:custGeom>
              <a:avLst/>
              <a:gdLst/>
              <a:ahLst/>
              <a:cxnLst/>
              <a:rect l="l" t="t" r="r" b="b"/>
              <a:pathLst>
                <a:path w="1362710" h="800100">
                  <a:moveTo>
                    <a:pt x="1094740" y="148920"/>
                  </a:moveTo>
                  <a:lnTo>
                    <a:pt x="1085469" y="148920"/>
                  </a:lnTo>
                  <a:lnTo>
                    <a:pt x="293624" y="140538"/>
                  </a:lnTo>
                  <a:lnTo>
                    <a:pt x="303022" y="151688"/>
                  </a:lnTo>
                  <a:lnTo>
                    <a:pt x="301485" y="155956"/>
                  </a:lnTo>
                  <a:lnTo>
                    <a:pt x="1075220" y="162750"/>
                  </a:lnTo>
                  <a:lnTo>
                    <a:pt x="1074293" y="160058"/>
                  </a:lnTo>
                  <a:lnTo>
                    <a:pt x="1094740" y="155879"/>
                  </a:lnTo>
                  <a:lnTo>
                    <a:pt x="1094740" y="148920"/>
                  </a:lnTo>
                  <a:close/>
                </a:path>
                <a:path w="1362710" h="800100">
                  <a:moveTo>
                    <a:pt x="1097114" y="162750"/>
                  </a:moveTo>
                  <a:lnTo>
                    <a:pt x="1094740" y="155879"/>
                  </a:lnTo>
                  <a:lnTo>
                    <a:pt x="1085469" y="162839"/>
                  </a:lnTo>
                  <a:lnTo>
                    <a:pt x="1097114" y="162750"/>
                  </a:lnTo>
                  <a:close/>
                </a:path>
                <a:path w="1362710" h="800100">
                  <a:moveTo>
                    <a:pt x="1273175" y="160058"/>
                  </a:moveTo>
                  <a:lnTo>
                    <a:pt x="1258316" y="151688"/>
                  </a:lnTo>
                  <a:lnTo>
                    <a:pt x="1258316" y="148920"/>
                  </a:lnTo>
                  <a:lnTo>
                    <a:pt x="1148715" y="148920"/>
                  </a:lnTo>
                  <a:lnTo>
                    <a:pt x="1159891" y="151688"/>
                  </a:lnTo>
                  <a:lnTo>
                    <a:pt x="1163523" y="162839"/>
                  </a:lnTo>
                  <a:lnTo>
                    <a:pt x="1267714" y="162839"/>
                  </a:lnTo>
                  <a:lnTo>
                    <a:pt x="1273175" y="162839"/>
                  </a:lnTo>
                  <a:lnTo>
                    <a:pt x="1273175" y="160058"/>
                  </a:lnTo>
                  <a:close/>
                </a:path>
                <a:path w="1362710" h="800100">
                  <a:moveTo>
                    <a:pt x="1309878" y="0"/>
                  </a:moveTo>
                  <a:lnTo>
                    <a:pt x="1120013" y="0"/>
                  </a:lnTo>
                  <a:lnTo>
                    <a:pt x="1120013" y="15303"/>
                  </a:lnTo>
                  <a:lnTo>
                    <a:pt x="1290497" y="15303"/>
                  </a:lnTo>
                  <a:lnTo>
                    <a:pt x="1309878" y="0"/>
                  </a:lnTo>
                  <a:close/>
                </a:path>
                <a:path w="1362710" h="800100">
                  <a:moveTo>
                    <a:pt x="1339596" y="0"/>
                  </a:moveTo>
                  <a:lnTo>
                    <a:pt x="1313561" y="0"/>
                  </a:lnTo>
                  <a:lnTo>
                    <a:pt x="1309878" y="0"/>
                  </a:lnTo>
                  <a:lnTo>
                    <a:pt x="1324737" y="11137"/>
                  </a:lnTo>
                  <a:lnTo>
                    <a:pt x="1339596" y="0"/>
                  </a:lnTo>
                  <a:close/>
                </a:path>
                <a:path w="1362710" h="800100">
                  <a:moveTo>
                    <a:pt x="1362456" y="759663"/>
                  </a:moveTo>
                  <a:lnTo>
                    <a:pt x="1356868" y="755472"/>
                  </a:lnTo>
                  <a:lnTo>
                    <a:pt x="1356868" y="748499"/>
                  </a:lnTo>
                  <a:lnTo>
                    <a:pt x="1353185" y="741527"/>
                  </a:lnTo>
                  <a:lnTo>
                    <a:pt x="1353185" y="744321"/>
                  </a:lnTo>
                  <a:lnTo>
                    <a:pt x="1163523" y="162839"/>
                  </a:lnTo>
                  <a:lnTo>
                    <a:pt x="1148715" y="162839"/>
                  </a:lnTo>
                  <a:lnTo>
                    <a:pt x="1148715" y="148920"/>
                  </a:lnTo>
                  <a:lnTo>
                    <a:pt x="1139444" y="155879"/>
                  </a:lnTo>
                  <a:lnTo>
                    <a:pt x="1332738" y="748499"/>
                  </a:lnTo>
                  <a:lnTo>
                    <a:pt x="1338326" y="755472"/>
                  </a:lnTo>
                  <a:lnTo>
                    <a:pt x="1338326" y="759663"/>
                  </a:lnTo>
                  <a:lnTo>
                    <a:pt x="1342009" y="763841"/>
                  </a:lnTo>
                  <a:lnTo>
                    <a:pt x="1342009" y="777786"/>
                  </a:lnTo>
                  <a:lnTo>
                    <a:pt x="1338326" y="781977"/>
                  </a:lnTo>
                  <a:lnTo>
                    <a:pt x="1342009" y="781977"/>
                  </a:lnTo>
                  <a:lnTo>
                    <a:pt x="1338326" y="786155"/>
                  </a:lnTo>
                  <a:lnTo>
                    <a:pt x="1338326" y="781977"/>
                  </a:lnTo>
                  <a:lnTo>
                    <a:pt x="1323467" y="781977"/>
                  </a:lnTo>
                  <a:lnTo>
                    <a:pt x="1317879" y="777786"/>
                  </a:lnTo>
                  <a:lnTo>
                    <a:pt x="1312291" y="775004"/>
                  </a:lnTo>
                  <a:lnTo>
                    <a:pt x="1308608" y="766635"/>
                  </a:lnTo>
                  <a:lnTo>
                    <a:pt x="1308608" y="763841"/>
                  </a:lnTo>
                  <a:lnTo>
                    <a:pt x="1303020" y="759663"/>
                  </a:lnTo>
                  <a:lnTo>
                    <a:pt x="1303020" y="755472"/>
                  </a:lnTo>
                  <a:lnTo>
                    <a:pt x="1104099" y="182854"/>
                  </a:lnTo>
                  <a:lnTo>
                    <a:pt x="1139177" y="155549"/>
                  </a:lnTo>
                  <a:lnTo>
                    <a:pt x="1139444" y="155879"/>
                  </a:lnTo>
                  <a:lnTo>
                    <a:pt x="1148702" y="148920"/>
                  </a:lnTo>
                  <a:lnTo>
                    <a:pt x="1147686" y="148920"/>
                  </a:lnTo>
                  <a:lnTo>
                    <a:pt x="1173048" y="129197"/>
                  </a:lnTo>
                  <a:lnTo>
                    <a:pt x="1249045" y="129374"/>
                  </a:lnTo>
                  <a:lnTo>
                    <a:pt x="1252728" y="133565"/>
                  </a:lnTo>
                  <a:lnTo>
                    <a:pt x="1258316" y="133565"/>
                  </a:lnTo>
                  <a:lnTo>
                    <a:pt x="1258316" y="137744"/>
                  </a:lnTo>
                  <a:lnTo>
                    <a:pt x="1263904" y="137744"/>
                  </a:lnTo>
                  <a:lnTo>
                    <a:pt x="1263904" y="144716"/>
                  </a:lnTo>
                  <a:lnTo>
                    <a:pt x="1258316" y="148920"/>
                  </a:lnTo>
                  <a:lnTo>
                    <a:pt x="1267714" y="148920"/>
                  </a:lnTo>
                  <a:lnTo>
                    <a:pt x="1273175" y="160058"/>
                  </a:lnTo>
                  <a:lnTo>
                    <a:pt x="1278661" y="155956"/>
                  </a:lnTo>
                  <a:lnTo>
                    <a:pt x="1278763" y="151688"/>
                  </a:lnTo>
                  <a:lnTo>
                    <a:pt x="1282573" y="144716"/>
                  </a:lnTo>
                  <a:lnTo>
                    <a:pt x="1282573" y="133565"/>
                  </a:lnTo>
                  <a:lnTo>
                    <a:pt x="1278763" y="129374"/>
                  </a:lnTo>
                  <a:lnTo>
                    <a:pt x="1273187" y="126606"/>
                  </a:lnTo>
                  <a:lnTo>
                    <a:pt x="1273175" y="122402"/>
                  </a:lnTo>
                  <a:lnTo>
                    <a:pt x="1263904" y="118224"/>
                  </a:lnTo>
                  <a:lnTo>
                    <a:pt x="1258316" y="115430"/>
                  </a:lnTo>
                  <a:lnTo>
                    <a:pt x="1252728" y="115430"/>
                  </a:lnTo>
                  <a:lnTo>
                    <a:pt x="1191018" y="115214"/>
                  </a:lnTo>
                  <a:lnTo>
                    <a:pt x="1324737" y="11137"/>
                  </a:lnTo>
                  <a:lnTo>
                    <a:pt x="1313561" y="15303"/>
                  </a:lnTo>
                  <a:lnTo>
                    <a:pt x="1290497" y="15303"/>
                  </a:lnTo>
                  <a:lnTo>
                    <a:pt x="1164158" y="115112"/>
                  </a:lnTo>
                  <a:lnTo>
                    <a:pt x="1146416" y="115049"/>
                  </a:lnTo>
                  <a:lnTo>
                    <a:pt x="1146416" y="129133"/>
                  </a:lnTo>
                  <a:lnTo>
                    <a:pt x="1098562" y="166928"/>
                  </a:lnTo>
                  <a:lnTo>
                    <a:pt x="1097153" y="162839"/>
                  </a:lnTo>
                  <a:lnTo>
                    <a:pt x="1085469" y="162839"/>
                  </a:lnTo>
                  <a:lnTo>
                    <a:pt x="1081963" y="162839"/>
                  </a:lnTo>
                  <a:lnTo>
                    <a:pt x="1081963" y="182156"/>
                  </a:lnTo>
                  <a:lnTo>
                    <a:pt x="1080897" y="180886"/>
                  </a:lnTo>
                  <a:lnTo>
                    <a:pt x="1081379" y="180505"/>
                  </a:lnTo>
                  <a:lnTo>
                    <a:pt x="1081963" y="182156"/>
                  </a:lnTo>
                  <a:lnTo>
                    <a:pt x="1081963" y="162839"/>
                  </a:lnTo>
                  <a:lnTo>
                    <a:pt x="1075258" y="162839"/>
                  </a:lnTo>
                  <a:lnTo>
                    <a:pt x="1080528" y="178041"/>
                  </a:lnTo>
                  <a:lnTo>
                    <a:pt x="295452" y="172681"/>
                  </a:lnTo>
                  <a:lnTo>
                    <a:pt x="301485" y="155956"/>
                  </a:lnTo>
                  <a:lnTo>
                    <a:pt x="293624" y="155879"/>
                  </a:lnTo>
                  <a:lnTo>
                    <a:pt x="293624" y="140538"/>
                  </a:lnTo>
                  <a:lnTo>
                    <a:pt x="288163" y="140538"/>
                  </a:lnTo>
                  <a:lnTo>
                    <a:pt x="282587" y="148907"/>
                  </a:lnTo>
                  <a:lnTo>
                    <a:pt x="274053" y="172542"/>
                  </a:lnTo>
                  <a:lnTo>
                    <a:pt x="269049" y="172516"/>
                  </a:lnTo>
                  <a:lnTo>
                    <a:pt x="269049" y="186410"/>
                  </a:lnTo>
                  <a:lnTo>
                    <a:pt x="65024" y="752690"/>
                  </a:lnTo>
                  <a:lnTo>
                    <a:pt x="65024" y="766635"/>
                  </a:lnTo>
                  <a:lnTo>
                    <a:pt x="59436" y="770813"/>
                  </a:lnTo>
                  <a:lnTo>
                    <a:pt x="59436" y="775004"/>
                  </a:lnTo>
                  <a:lnTo>
                    <a:pt x="50165" y="775004"/>
                  </a:lnTo>
                  <a:lnTo>
                    <a:pt x="35306" y="775004"/>
                  </a:lnTo>
                  <a:lnTo>
                    <a:pt x="29718" y="770813"/>
                  </a:lnTo>
                  <a:lnTo>
                    <a:pt x="26035" y="770813"/>
                  </a:lnTo>
                  <a:lnTo>
                    <a:pt x="26035" y="755472"/>
                  </a:lnTo>
                  <a:lnTo>
                    <a:pt x="26035" y="752690"/>
                  </a:lnTo>
                  <a:lnTo>
                    <a:pt x="230987" y="186143"/>
                  </a:lnTo>
                  <a:lnTo>
                    <a:pt x="269049" y="186410"/>
                  </a:lnTo>
                  <a:lnTo>
                    <a:pt x="269049" y="172516"/>
                  </a:lnTo>
                  <a:lnTo>
                    <a:pt x="236004" y="172275"/>
                  </a:lnTo>
                  <a:lnTo>
                    <a:pt x="243459" y="151688"/>
                  </a:lnTo>
                  <a:lnTo>
                    <a:pt x="228600" y="155879"/>
                  </a:lnTo>
                  <a:lnTo>
                    <a:pt x="215366" y="155879"/>
                  </a:lnTo>
                  <a:lnTo>
                    <a:pt x="209626" y="172097"/>
                  </a:lnTo>
                  <a:lnTo>
                    <a:pt x="185864" y="171945"/>
                  </a:lnTo>
                  <a:lnTo>
                    <a:pt x="204597" y="155879"/>
                  </a:lnTo>
                  <a:lnTo>
                    <a:pt x="215366" y="155879"/>
                  </a:lnTo>
                  <a:lnTo>
                    <a:pt x="219329" y="144716"/>
                  </a:lnTo>
                  <a:lnTo>
                    <a:pt x="243459" y="151688"/>
                  </a:lnTo>
                  <a:lnTo>
                    <a:pt x="243459" y="140538"/>
                  </a:lnTo>
                  <a:lnTo>
                    <a:pt x="234188" y="140538"/>
                  </a:lnTo>
                  <a:lnTo>
                    <a:pt x="222821" y="140271"/>
                  </a:lnTo>
                  <a:lnTo>
                    <a:pt x="238417" y="126911"/>
                  </a:lnTo>
                  <a:lnTo>
                    <a:pt x="1146416" y="129133"/>
                  </a:lnTo>
                  <a:lnTo>
                    <a:pt x="1146416" y="115049"/>
                  </a:lnTo>
                  <a:lnTo>
                    <a:pt x="256082" y="111772"/>
                  </a:lnTo>
                  <a:lnTo>
                    <a:pt x="288036" y="84391"/>
                  </a:lnTo>
                  <a:lnTo>
                    <a:pt x="273177" y="73152"/>
                  </a:lnTo>
                  <a:lnTo>
                    <a:pt x="230085" y="111683"/>
                  </a:lnTo>
                  <a:lnTo>
                    <a:pt x="213118" y="111620"/>
                  </a:lnTo>
                  <a:lnTo>
                    <a:pt x="213118" y="126847"/>
                  </a:lnTo>
                  <a:lnTo>
                    <a:pt x="198767" y="139687"/>
                  </a:lnTo>
                  <a:lnTo>
                    <a:pt x="124866" y="137896"/>
                  </a:lnTo>
                  <a:lnTo>
                    <a:pt x="130175" y="140538"/>
                  </a:lnTo>
                  <a:lnTo>
                    <a:pt x="118999" y="137744"/>
                  </a:lnTo>
                  <a:lnTo>
                    <a:pt x="124866" y="137896"/>
                  </a:lnTo>
                  <a:lnTo>
                    <a:pt x="124587" y="137744"/>
                  </a:lnTo>
                  <a:lnTo>
                    <a:pt x="118999" y="133565"/>
                  </a:lnTo>
                  <a:lnTo>
                    <a:pt x="118999" y="130810"/>
                  </a:lnTo>
                  <a:lnTo>
                    <a:pt x="121793" y="126619"/>
                  </a:lnTo>
                  <a:lnTo>
                    <a:pt x="213118" y="126847"/>
                  </a:lnTo>
                  <a:lnTo>
                    <a:pt x="213118" y="111620"/>
                  </a:lnTo>
                  <a:lnTo>
                    <a:pt x="115189" y="111252"/>
                  </a:lnTo>
                  <a:lnTo>
                    <a:pt x="109728" y="111252"/>
                  </a:lnTo>
                  <a:lnTo>
                    <a:pt x="114401" y="118999"/>
                  </a:lnTo>
                  <a:lnTo>
                    <a:pt x="112204" y="118249"/>
                  </a:lnTo>
                  <a:lnTo>
                    <a:pt x="109728" y="111252"/>
                  </a:lnTo>
                  <a:lnTo>
                    <a:pt x="104140" y="115430"/>
                  </a:lnTo>
                  <a:lnTo>
                    <a:pt x="100330" y="118224"/>
                  </a:lnTo>
                  <a:lnTo>
                    <a:pt x="100330" y="121196"/>
                  </a:lnTo>
                  <a:lnTo>
                    <a:pt x="65024" y="173939"/>
                  </a:lnTo>
                  <a:lnTo>
                    <a:pt x="74295" y="171157"/>
                  </a:lnTo>
                  <a:lnTo>
                    <a:pt x="91897" y="171284"/>
                  </a:lnTo>
                  <a:lnTo>
                    <a:pt x="91973" y="171157"/>
                  </a:lnTo>
                  <a:lnTo>
                    <a:pt x="107149" y="148488"/>
                  </a:lnTo>
                  <a:lnTo>
                    <a:pt x="109728" y="151688"/>
                  </a:lnTo>
                  <a:lnTo>
                    <a:pt x="115189" y="155879"/>
                  </a:lnTo>
                  <a:lnTo>
                    <a:pt x="118999" y="155879"/>
                  </a:lnTo>
                  <a:lnTo>
                    <a:pt x="180644" y="155879"/>
                  </a:lnTo>
                  <a:lnTo>
                    <a:pt x="162877" y="171780"/>
                  </a:lnTo>
                  <a:lnTo>
                    <a:pt x="91897" y="171284"/>
                  </a:lnTo>
                  <a:lnTo>
                    <a:pt x="85471" y="180886"/>
                  </a:lnTo>
                  <a:lnTo>
                    <a:pt x="65024" y="173939"/>
                  </a:lnTo>
                  <a:lnTo>
                    <a:pt x="59436" y="185064"/>
                  </a:lnTo>
                  <a:lnTo>
                    <a:pt x="74295" y="185064"/>
                  </a:lnTo>
                  <a:lnTo>
                    <a:pt x="204711" y="185966"/>
                  </a:lnTo>
                  <a:lnTo>
                    <a:pt x="18072" y="713232"/>
                  </a:lnTo>
                  <a:lnTo>
                    <a:pt x="13716" y="713232"/>
                  </a:lnTo>
                  <a:lnTo>
                    <a:pt x="13716" y="725551"/>
                  </a:lnTo>
                  <a:lnTo>
                    <a:pt x="5588" y="748499"/>
                  </a:lnTo>
                  <a:lnTo>
                    <a:pt x="5588" y="755472"/>
                  </a:lnTo>
                  <a:lnTo>
                    <a:pt x="0" y="759663"/>
                  </a:lnTo>
                  <a:lnTo>
                    <a:pt x="0" y="766635"/>
                  </a:lnTo>
                  <a:lnTo>
                    <a:pt x="5588" y="775004"/>
                  </a:lnTo>
                  <a:lnTo>
                    <a:pt x="5588" y="777786"/>
                  </a:lnTo>
                  <a:lnTo>
                    <a:pt x="11176" y="781977"/>
                  </a:lnTo>
                  <a:lnTo>
                    <a:pt x="14859" y="786155"/>
                  </a:lnTo>
                  <a:lnTo>
                    <a:pt x="26035" y="786155"/>
                  </a:lnTo>
                  <a:lnTo>
                    <a:pt x="29718" y="788949"/>
                  </a:lnTo>
                  <a:lnTo>
                    <a:pt x="50165" y="788949"/>
                  </a:lnTo>
                  <a:lnTo>
                    <a:pt x="65024" y="788949"/>
                  </a:lnTo>
                  <a:lnTo>
                    <a:pt x="70612" y="786155"/>
                  </a:lnTo>
                  <a:lnTo>
                    <a:pt x="74295" y="781977"/>
                  </a:lnTo>
                  <a:lnTo>
                    <a:pt x="79883" y="777786"/>
                  </a:lnTo>
                  <a:lnTo>
                    <a:pt x="79883" y="775004"/>
                  </a:lnTo>
                  <a:lnTo>
                    <a:pt x="85471" y="770813"/>
                  </a:lnTo>
                  <a:lnTo>
                    <a:pt x="85471" y="755472"/>
                  </a:lnTo>
                  <a:lnTo>
                    <a:pt x="86461" y="752690"/>
                  </a:lnTo>
                  <a:lnTo>
                    <a:pt x="290461" y="186550"/>
                  </a:lnTo>
                  <a:lnTo>
                    <a:pt x="1085380" y="191998"/>
                  </a:lnTo>
                  <a:lnTo>
                    <a:pt x="1282573" y="759663"/>
                  </a:lnTo>
                  <a:lnTo>
                    <a:pt x="1288161" y="766635"/>
                  </a:lnTo>
                  <a:lnTo>
                    <a:pt x="1288161" y="775004"/>
                  </a:lnTo>
                  <a:lnTo>
                    <a:pt x="1293622" y="781977"/>
                  </a:lnTo>
                  <a:lnTo>
                    <a:pt x="1297432" y="786155"/>
                  </a:lnTo>
                  <a:lnTo>
                    <a:pt x="1303020" y="788949"/>
                  </a:lnTo>
                  <a:lnTo>
                    <a:pt x="1308608" y="793127"/>
                  </a:lnTo>
                  <a:lnTo>
                    <a:pt x="1312291" y="797306"/>
                  </a:lnTo>
                  <a:lnTo>
                    <a:pt x="1323467" y="797306"/>
                  </a:lnTo>
                  <a:lnTo>
                    <a:pt x="1327150" y="800100"/>
                  </a:lnTo>
                  <a:lnTo>
                    <a:pt x="1338326" y="800100"/>
                  </a:lnTo>
                  <a:lnTo>
                    <a:pt x="1347597" y="797306"/>
                  </a:lnTo>
                  <a:lnTo>
                    <a:pt x="1353185" y="797306"/>
                  </a:lnTo>
                  <a:lnTo>
                    <a:pt x="1353185" y="793127"/>
                  </a:lnTo>
                  <a:lnTo>
                    <a:pt x="1356868" y="793127"/>
                  </a:lnTo>
                  <a:lnTo>
                    <a:pt x="1356868" y="786155"/>
                  </a:lnTo>
                  <a:lnTo>
                    <a:pt x="1362456" y="781977"/>
                  </a:lnTo>
                  <a:lnTo>
                    <a:pt x="1362456" y="759663"/>
                  </a:lnTo>
                  <a:close/>
                </a:path>
              </a:pathLst>
            </a:custGeom>
            <a:solidFill>
              <a:srgbClr val="1F1A17"/>
            </a:solidFill>
          </p:spPr>
          <p:txBody>
            <a:bodyPr wrap="square" lIns="0" tIns="0" rIns="0" bIns="0" rtlCol="0"/>
            <a:lstStyle/>
            <a:p>
              <a:endParaRPr/>
            </a:p>
          </p:txBody>
        </p:sp>
        <p:pic>
          <p:nvPicPr>
            <p:cNvPr id="25" name="object 33">
              <a:extLst>
                <a:ext uri="{FF2B5EF4-FFF2-40B4-BE49-F238E27FC236}">
                  <a16:creationId xmlns:a16="http://schemas.microsoft.com/office/drawing/2014/main" id="{32371EF1-B60A-41F9-A852-4710B4BC5BDF}"/>
                </a:ext>
              </a:extLst>
            </p:cNvPr>
            <p:cNvPicPr/>
            <p:nvPr/>
          </p:nvPicPr>
          <p:blipFill>
            <a:blip r:embed="rId9" cstate="print"/>
            <a:stretch>
              <a:fillRect/>
            </a:stretch>
          </p:blipFill>
          <p:spPr>
            <a:xfrm>
              <a:off x="2630423" y="4035552"/>
              <a:ext cx="342900" cy="188975"/>
            </a:xfrm>
            <a:prstGeom prst="rect">
              <a:avLst/>
            </a:prstGeom>
          </p:spPr>
        </p:pic>
        <p:sp>
          <p:nvSpPr>
            <p:cNvPr id="26" name="object 34">
              <a:extLst>
                <a:ext uri="{FF2B5EF4-FFF2-40B4-BE49-F238E27FC236}">
                  <a16:creationId xmlns:a16="http://schemas.microsoft.com/office/drawing/2014/main" id="{36CF9553-8A73-4C6C-BC28-D68038307EF2}"/>
                </a:ext>
              </a:extLst>
            </p:cNvPr>
            <p:cNvSpPr/>
            <p:nvPr/>
          </p:nvSpPr>
          <p:spPr>
            <a:xfrm>
              <a:off x="1952244" y="4102607"/>
              <a:ext cx="946785" cy="93345"/>
            </a:xfrm>
            <a:custGeom>
              <a:avLst/>
              <a:gdLst/>
              <a:ahLst/>
              <a:cxnLst/>
              <a:rect l="l" t="t" r="r" b="b"/>
              <a:pathLst>
                <a:path w="946785" h="93345">
                  <a:moveTo>
                    <a:pt x="946404" y="10909"/>
                  </a:moveTo>
                  <a:lnTo>
                    <a:pt x="937133" y="6819"/>
                  </a:lnTo>
                  <a:lnTo>
                    <a:pt x="892429" y="6819"/>
                  </a:lnTo>
                  <a:lnTo>
                    <a:pt x="842264" y="4089"/>
                  </a:lnTo>
                  <a:lnTo>
                    <a:pt x="633984" y="4089"/>
                  </a:lnTo>
                  <a:lnTo>
                    <a:pt x="550418" y="0"/>
                  </a:lnTo>
                  <a:lnTo>
                    <a:pt x="0" y="0"/>
                  </a:lnTo>
                  <a:lnTo>
                    <a:pt x="0" y="14998"/>
                  </a:lnTo>
                  <a:lnTo>
                    <a:pt x="377444" y="14998"/>
                  </a:lnTo>
                  <a:lnTo>
                    <a:pt x="461137" y="17729"/>
                  </a:lnTo>
                  <a:lnTo>
                    <a:pt x="661809" y="17729"/>
                  </a:lnTo>
                  <a:lnTo>
                    <a:pt x="600456" y="81749"/>
                  </a:lnTo>
                  <a:lnTo>
                    <a:pt x="615315" y="92964"/>
                  </a:lnTo>
                  <a:lnTo>
                    <a:pt x="690206" y="17729"/>
                  </a:lnTo>
                  <a:lnTo>
                    <a:pt x="782828" y="17729"/>
                  </a:lnTo>
                  <a:lnTo>
                    <a:pt x="842264" y="21818"/>
                  </a:lnTo>
                  <a:lnTo>
                    <a:pt x="925957" y="21818"/>
                  </a:lnTo>
                  <a:lnTo>
                    <a:pt x="931545" y="25908"/>
                  </a:lnTo>
                  <a:lnTo>
                    <a:pt x="937133" y="25908"/>
                  </a:lnTo>
                  <a:lnTo>
                    <a:pt x="946404" y="10909"/>
                  </a:lnTo>
                  <a:close/>
                </a:path>
              </a:pathLst>
            </a:custGeom>
            <a:solidFill>
              <a:srgbClr val="1F1A17"/>
            </a:solidFill>
          </p:spPr>
          <p:txBody>
            <a:bodyPr wrap="square" lIns="0" tIns="0" rIns="0" bIns="0" rtlCol="0"/>
            <a:lstStyle/>
            <a:p>
              <a:endParaRPr/>
            </a:p>
          </p:txBody>
        </p:sp>
        <p:pic>
          <p:nvPicPr>
            <p:cNvPr id="27" name="object 35">
              <a:extLst>
                <a:ext uri="{FF2B5EF4-FFF2-40B4-BE49-F238E27FC236}">
                  <a16:creationId xmlns:a16="http://schemas.microsoft.com/office/drawing/2014/main" id="{54C077A6-C26B-4DA3-BB67-FC984D5DFF02}"/>
                </a:ext>
              </a:extLst>
            </p:cNvPr>
            <p:cNvPicPr/>
            <p:nvPr/>
          </p:nvPicPr>
          <p:blipFill>
            <a:blip r:embed="rId10" cstate="print"/>
            <a:stretch>
              <a:fillRect/>
            </a:stretch>
          </p:blipFill>
          <p:spPr>
            <a:xfrm>
              <a:off x="2046732" y="4105655"/>
              <a:ext cx="470916" cy="114300"/>
            </a:xfrm>
            <a:prstGeom prst="rect">
              <a:avLst/>
            </a:prstGeom>
          </p:spPr>
        </p:pic>
        <p:sp>
          <p:nvSpPr>
            <p:cNvPr id="28" name="object 36">
              <a:extLst>
                <a:ext uri="{FF2B5EF4-FFF2-40B4-BE49-F238E27FC236}">
                  <a16:creationId xmlns:a16="http://schemas.microsoft.com/office/drawing/2014/main" id="{7893766D-2871-4E31-A6D8-8497612ABB2D}"/>
                </a:ext>
              </a:extLst>
            </p:cNvPr>
            <p:cNvSpPr/>
            <p:nvPr/>
          </p:nvSpPr>
          <p:spPr>
            <a:xfrm>
              <a:off x="1877568" y="4108703"/>
              <a:ext cx="1115695" cy="78105"/>
            </a:xfrm>
            <a:custGeom>
              <a:avLst/>
              <a:gdLst/>
              <a:ahLst/>
              <a:cxnLst/>
              <a:rect l="l" t="t" r="r" b="b"/>
              <a:pathLst>
                <a:path w="1115695" h="78104">
                  <a:moveTo>
                    <a:pt x="85344" y="11277"/>
                  </a:moveTo>
                  <a:lnTo>
                    <a:pt x="70485" y="0"/>
                  </a:lnTo>
                  <a:lnTo>
                    <a:pt x="0" y="45110"/>
                  </a:lnTo>
                  <a:lnTo>
                    <a:pt x="11176" y="56388"/>
                  </a:lnTo>
                  <a:lnTo>
                    <a:pt x="85344" y="11277"/>
                  </a:lnTo>
                  <a:close/>
                </a:path>
                <a:path w="1115695" h="78104">
                  <a:moveTo>
                    <a:pt x="118872" y="60972"/>
                  </a:moveTo>
                  <a:lnTo>
                    <a:pt x="100584" y="60972"/>
                  </a:lnTo>
                  <a:lnTo>
                    <a:pt x="100584" y="77724"/>
                  </a:lnTo>
                  <a:lnTo>
                    <a:pt x="118872" y="77724"/>
                  </a:lnTo>
                  <a:lnTo>
                    <a:pt x="118872" y="60972"/>
                  </a:lnTo>
                  <a:close/>
                </a:path>
                <a:path w="1115695" h="78104">
                  <a:moveTo>
                    <a:pt x="896112" y="4572"/>
                  </a:moveTo>
                  <a:lnTo>
                    <a:pt x="877824" y="4572"/>
                  </a:lnTo>
                  <a:lnTo>
                    <a:pt x="877824" y="19812"/>
                  </a:lnTo>
                  <a:lnTo>
                    <a:pt x="896112" y="19812"/>
                  </a:lnTo>
                  <a:lnTo>
                    <a:pt x="896112" y="4572"/>
                  </a:lnTo>
                  <a:close/>
                </a:path>
                <a:path w="1115695" h="78104">
                  <a:moveTo>
                    <a:pt x="926579" y="15240"/>
                  </a:moveTo>
                  <a:lnTo>
                    <a:pt x="911352" y="15240"/>
                  </a:lnTo>
                  <a:lnTo>
                    <a:pt x="911352" y="30480"/>
                  </a:lnTo>
                  <a:lnTo>
                    <a:pt x="926579" y="30480"/>
                  </a:lnTo>
                  <a:lnTo>
                    <a:pt x="926579" y="15240"/>
                  </a:lnTo>
                  <a:close/>
                </a:path>
                <a:path w="1115695" h="78104">
                  <a:moveTo>
                    <a:pt x="955548" y="9144"/>
                  </a:moveTo>
                  <a:lnTo>
                    <a:pt x="941832" y="9144"/>
                  </a:lnTo>
                  <a:lnTo>
                    <a:pt x="941832" y="22860"/>
                  </a:lnTo>
                  <a:lnTo>
                    <a:pt x="955548" y="22860"/>
                  </a:lnTo>
                  <a:lnTo>
                    <a:pt x="955548" y="9144"/>
                  </a:lnTo>
                  <a:close/>
                </a:path>
                <a:path w="1115695" h="78104">
                  <a:moveTo>
                    <a:pt x="1086612" y="27101"/>
                  </a:moveTo>
                  <a:lnTo>
                    <a:pt x="970788" y="22860"/>
                  </a:lnTo>
                  <a:lnTo>
                    <a:pt x="970788" y="38430"/>
                  </a:lnTo>
                  <a:lnTo>
                    <a:pt x="1086612" y="42672"/>
                  </a:lnTo>
                  <a:lnTo>
                    <a:pt x="1086612" y="27101"/>
                  </a:lnTo>
                  <a:close/>
                </a:path>
                <a:path w="1115695" h="78104">
                  <a:moveTo>
                    <a:pt x="1115568" y="0"/>
                  </a:moveTo>
                  <a:lnTo>
                    <a:pt x="1016508" y="0"/>
                  </a:lnTo>
                  <a:lnTo>
                    <a:pt x="1016508" y="15240"/>
                  </a:lnTo>
                  <a:lnTo>
                    <a:pt x="1115568" y="15240"/>
                  </a:lnTo>
                  <a:lnTo>
                    <a:pt x="1115568" y="0"/>
                  </a:lnTo>
                  <a:close/>
                </a:path>
              </a:pathLst>
            </a:custGeom>
            <a:solidFill>
              <a:srgbClr val="1F1A17"/>
            </a:solidFill>
          </p:spPr>
          <p:txBody>
            <a:bodyPr wrap="square" lIns="0" tIns="0" rIns="0" bIns="0" rtlCol="0"/>
            <a:lstStyle/>
            <a:p>
              <a:endParaRPr/>
            </a:p>
          </p:txBody>
        </p:sp>
        <p:pic>
          <p:nvPicPr>
            <p:cNvPr id="29" name="object 37">
              <a:extLst>
                <a:ext uri="{FF2B5EF4-FFF2-40B4-BE49-F238E27FC236}">
                  <a16:creationId xmlns:a16="http://schemas.microsoft.com/office/drawing/2014/main" id="{771230B1-9CF3-4278-A95E-036E3D6E4F38}"/>
                </a:ext>
              </a:extLst>
            </p:cNvPr>
            <p:cNvPicPr/>
            <p:nvPr/>
          </p:nvPicPr>
          <p:blipFill>
            <a:blip r:embed="rId11" cstate="print"/>
            <a:stretch>
              <a:fillRect/>
            </a:stretch>
          </p:blipFill>
          <p:spPr>
            <a:xfrm>
              <a:off x="2735579" y="1940051"/>
              <a:ext cx="228600" cy="170687"/>
            </a:xfrm>
            <a:prstGeom prst="rect">
              <a:avLst/>
            </a:prstGeom>
          </p:spPr>
        </p:pic>
        <p:sp>
          <p:nvSpPr>
            <p:cNvPr id="30" name="object 38">
              <a:extLst>
                <a:ext uri="{FF2B5EF4-FFF2-40B4-BE49-F238E27FC236}">
                  <a16:creationId xmlns:a16="http://schemas.microsoft.com/office/drawing/2014/main" id="{DD7AE90E-47B7-4253-97DD-BAD217A9CF0A}"/>
                </a:ext>
              </a:extLst>
            </p:cNvPr>
            <p:cNvSpPr/>
            <p:nvPr/>
          </p:nvSpPr>
          <p:spPr>
            <a:xfrm>
              <a:off x="2720339" y="1933955"/>
              <a:ext cx="259079" cy="187960"/>
            </a:xfrm>
            <a:custGeom>
              <a:avLst/>
              <a:gdLst/>
              <a:ahLst/>
              <a:cxnLst/>
              <a:rect l="l" t="t" r="r" b="b"/>
              <a:pathLst>
                <a:path w="259080" h="187960">
                  <a:moveTo>
                    <a:pt x="28147" y="111749"/>
                  </a:moveTo>
                  <a:lnTo>
                    <a:pt x="20447" y="117982"/>
                  </a:lnTo>
                  <a:lnTo>
                    <a:pt x="5587" y="117982"/>
                  </a:lnTo>
                  <a:lnTo>
                    <a:pt x="109982" y="183261"/>
                  </a:lnTo>
                  <a:lnTo>
                    <a:pt x="119253" y="187451"/>
                  </a:lnTo>
                  <a:lnTo>
                    <a:pt x="124841" y="183261"/>
                  </a:lnTo>
                  <a:lnTo>
                    <a:pt x="109982" y="172212"/>
                  </a:lnTo>
                  <a:lnTo>
                    <a:pt x="116507" y="167000"/>
                  </a:lnTo>
                  <a:lnTo>
                    <a:pt x="28147" y="111749"/>
                  </a:lnTo>
                  <a:close/>
                </a:path>
                <a:path w="259080" h="187960">
                  <a:moveTo>
                    <a:pt x="230945" y="75608"/>
                  </a:moveTo>
                  <a:lnTo>
                    <a:pt x="116507" y="167000"/>
                  </a:lnTo>
                  <a:lnTo>
                    <a:pt x="124841" y="172212"/>
                  </a:lnTo>
                  <a:lnTo>
                    <a:pt x="124841" y="183261"/>
                  </a:lnTo>
                  <a:lnTo>
                    <a:pt x="253492" y="80518"/>
                  </a:lnTo>
                  <a:lnTo>
                    <a:pt x="238633" y="80518"/>
                  </a:lnTo>
                  <a:lnTo>
                    <a:pt x="230945" y="75608"/>
                  </a:lnTo>
                  <a:close/>
                </a:path>
                <a:path w="259080" h="187960">
                  <a:moveTo>
                    <a:pt x="5587" y="106933"/>
                  </a:moveTo>
                  <a:lnTo>
                    <a:pt x="0" y="113918"/>
                  </a:lnTo>
                  <a:lnTo>
                    <a:pt x="5587" y="117982"/>
                  </a:lnTo>
                  <a:lnTo>
                    <a:pt x="5587" y="106933"/>
                  </a:lnTo>
                  <a:close/>
                </a:path>
                <a:path w="259080" h="187960">
                  <a:moveTo>
                    <a:pt x="134239" y="2793"/>
                  </a:moveTo>
                  <a:lnTo>
                    <a:pt x="5587" y="106933"/>
                  </a:lnTo>
                  <a:lnTo>
                    <a:pt x="5587" y="117982"/>
                  </a:lnTo>
                  <a:lnTo>
                    <a:pt x="20447" y="106933"/>
                  </a:lnTo>
                  <a:lnTo>
                    <a:pt x="34096" y="106933"/>
                  </a:lnTo>
                  <a:lnTo>
                    <a:pt x="142544" y="19147"/>
                  </a:lnTo>
                  <a:lnTo>
                    <a:pt x="134239" y="13843"/>
                  </a:lnTo>
                  <a:lnTo>
                    <a:pt x="134239" y="2793"/>
                  </a:lnTo>
                  <a:close/>
                </a:path>
                <a:path w="259080" h="187960">
                  <a:moveTo>
                    <a:pt x="34096" y="106933"/>
                  </a:moveTo>
                  <a:lnTo>
                    <a:pt x="20447" y="106933"/>
                  </a:lnTo>
                  <a:lnTo>
                    <a:pt x="28147" y="111749"/>
                  </a:lnTo>
                  <a:lnTo>
                    <a:pt x="34096" y="106933"/>
                  </a:lnTo>
                  <a:close/>
                </a:path>
                <a:path w="259080" h="187960">
                  <a:moveTo>
                    <a:pt x="253492" y="69468"/>
                  </a:moveTo>
                  <a:lnTo>
                    <a:pt x="238633" y="80518"/>
                  </a:lnTo>
                  <a:lnTo>
                    <a:pt x="253492" y="80518"/>
                  </a:lnTo>
                  <a:lnTo>
                    <a:pt x="253492" y="69468"/>
                  </a:lnTo>
                  <a:close/>
                </a:path>
                <a:path w="259080" h="187960">
                  <a:moveTo>
                    <a:pt x="253492" y="69468"/>
                  </a:moveTo>
                  <a:lnTo>
                    <a:pt x="253492" y="80518"/>
                  </a:lnTo>
                  <a:lnTo>
                    <a:pt x="259080" y="73532"/>
                  </a:lnTo>
                  <a:lnTo>
                    <a:pt x="253492" y="69468"/>
                  </a:lnTo>
                  <a:close/>
                </a:path>
                <a:path w="259080" h="187960">
                  <a:moveTo>
                    <a:pt x="139827" y="0"/>
                  </a:moveTo>
                  <a:lnTo>
                    <a:pt x="134239" y="2793"/>
                  </a:lnTo>
                  <a:lnTo>
                    <a:pt x="149098" y="13843"/>
                  </a:lnTo>
                  <a:lnTo>
                    <a:pt x="142544" y="19147"/>
                  </a:lnTo>
                  <a:lnTo>
                    <a:pt x="230945" y="75608"/>
                  </a:lnTo>
                  <a:lnTo>
                    <a:pt x="238633" y="69468"/>
                  </a:lnTo>
                  <a:lnTo>
                    <a:pt x="253492" y="69468"/>
                  </a:lnTo>
                  <a:lnTo>
                    <a:pt x="149098" y="2793"/>
                  </a:lnTo>
                  <a:lnTo>
                    <a:pt x="139827" y="0"/>
                  </a:lnTo>
                  <a:close/>
                </a:path>
              </a:pathLst>
            </a:custGeom>
            <a:solidFill>
              <a:srgbClr val="1F1A17"/>
            </a:solidFill>
          </p:spPr>
          <p:txBody>
            <a:bodyPr wrap="square" lIns="0" tIns="0" rIns="0" bIns="0" rtlCol="0"/>
            <a:lstStyle/>
            <a:p>
              <a:endParaRPr/>
            </a:p>
          </p:txBody>
        </p:sp>
        <p:pic>
          <p:nvPicPr>
            <p:cNvPr id="31" name="object 39">
              <a:extLst>
                <a:ext uri="{FF2B5EF4-FFF2-40B4-BE49-F238E27FC236}">
                  <a16:creationId xmlns:a16="http://schemas.microsoft.com/office/drawing/2014/main" id="{3DB08CBD-0E07-4818-A7A6-8A1D85D5CB3A}"/>
                </a:ext>
              </a:extLst>
            </p:cNvPr>
            <p:cNvPicPr/>
            <p:nvPr/>
          </p:nvPicPr>
          <p:blipFill>
            <a:blip r:embed="rId12" cstate="print"/>
            <a:stretch>
              <a:fillRect/>
            </a:stretch>
          </p:blipFill>
          <p:spPr>
            <a:xfrm>
              <a:off x="3947160" y="2927603"/>
              <a:ext cx="213360" cy="147827"/>
            </a:xfrm>
            <a:prstGeom prst="rect">
              <a:avLst/>
            </a:prstGeom>
          </p:spPr>
        </p:pic>
        <p:pic>
          <p:nvPicPr>
            <p:cNvPr id="32" name="object 40">
              <a:extLst>
                <a:ext uri="{FF2B5EF4-FFF2-40B4-BE49-F238E27FC236}">
                  <a16:creationId xmlns:a16="http://schemas.microsoft.com/office/drawing/2014/main" id="{4F6C7F3C-BA9C-4678-B735-576734A53EF4}"/>
                </a:ext>
              </a:extLst>
            </p:cNvPr>
            <p:cNvPicPr/>
            <p:nvPr/>
          </p:nvPicPr>
          <p:blipFill>
            <a:blip r:embed="rId13" cstate="print"/>
            <a:stretch>
              <a:fillRect/>
            </a:stretch>
          </p:blipFill>
          <p:spPr>
            <a:xfrm>
              <a:off x="3982211" y="2679191"/>
              <a:ext cx="202691" cy="131444"/>
            </a:xfrm>
            <a:prstGeom prst="rect">
              <a:avLst/>
            </a:prstGeom>
          </p:spPr>
        </p:pic>
        <p:sp>
          <p:nvSpPr>
            <p:cNvPr id="33" name="object 41">
              <a:extLst>
                <a:ext uri="{FF2B5EF4-FFF2-40B4-BE49-F238E27FC236}">
                  <a16:creationId xmlns:a16="http://schemas.microsoft.com/office/drawing/2014/main" id="{292DACAC-7D4B-427D-AD5C-64C1D251C6BD}"/>
                </a:ext>
              </a:extLst>
            </p:cNvPr>
            <p:cNvSpPr/>
            <p:nvPr/>
          </p:nvSpPr>
          <p:spPr>
            <a:xfrm>
              <a:off x="3688079" y="4768595"/>
              <a:ext cx="723900" cy="64135"/>
            </a:xfrm>
            <a:custGeom>
              <a:avLst/>
              <a:gdLst/>
              <a:ahLst/>
              <a:cxnLst/>
              <a:rect l="l" t="t" r="r" b="b"/>
              <a:pathLst>
                <a:path w="723900" h="64135">
                  <a:moveTo>
                    <a:pt x="723900" y="0"/>
                  </a:moveTo>
                  <a:lnTo>
                    <a:pt x="0" y="0"/>
                  </a:lnTo>
                  <a:lnTo>
                    <a:pt x="0" y="64007"/>
                  </a:lnTo>
                  <a:lnTo>
                    <a:pt x="723900" y="64007"/>
                  </a:lnTo>
                  <a:lnTo>
                    <a:pt x="723900" y="0"/>
                  </a:lnTo>
                  <a:close/>
                </a:path>
              </a:pathLst>
            </a:custGeom>
            <a:solidFill>
              <a:srgbClr val="DEDEDD"/>
            </a:solidFill>
          </p:spPr>
          <p:txBody>
            <a:bodyPr wrap="square" lIns="0" tIns="0" rIns="0" bIns="0" rtlCol="0"/>
            <a:lstStyle/>
            <a:p>
              <a:endParaRPr/>
            </a:p>
          </p:txBody>
        </p:sp>
        <p:sp>
          <p:nvSpPr>
            <p:cNvPr id="34" name="object 42">
              <a:extLst>
                <a:ext uri="{FF2B5EF4-FFF2-40B4-BE49-F238E27FC236}">
                  <a16:creationId xmlns:a16="http://schemas.microsoft.com/office/drawing/2014/main" id="{85BAD4DF-A2B4-4E69-B912-65B6AF32B0E8}"/>
                </a:ext>
              </a:extLst>
            </p:cNvPr>
            <p:cNvSpPr/>
            <p:nvPr/>
          </p:nvSpPr>
          <p:spPr>
            <a:xfrm>
              <a:off x="3678935" y="4762500"/>
              <a:ext cx="745490" cy="78105"/>
            </a:xfrm>
            <a:custGeom>
              <a:avLst/>
              <a:gdLst/>
              <a:ahLst/>
              <a:cxnLst/>
              <a:rect l="l" t="t" r="r" b="b"/>
              <a:pathLst>
                <a:path w="745489" h="78104">
                  <a:moveTo>
                    <a:pt x="0" y="70789"/>
                  </a:moveTo>
                  <a:lnTo>
                    <a:pt x="0" y="77724"/>
                  </a:lnTo>
                  <a:lnTo>
                    <a:pt x="9271" y="77724"/>
                  </a:lnTo>
                  <a:lnTo>
                    <a:pt x="0" y="70789"/>
                  </a:lnTo>
                  <a:close/>
                </a:path>
                <a:path w="745489" h="78104">
                  <a:moveTo>
                    <a:pt x="0" y="6934"/>
                  </a:moveTo>
                  <a:lnTo>
                    <a:pt x="0" y="70789"/>
                  </a:lnTo>
                  <a:lnTo>
                    <a:pt x="9271" y="77724"/>
                  </a:lnTo>
                  <a:lnTo>
                    <a:pt x="9271" y="62458"/>
                  </a:lnTo>
                  <a:lnTo>
                    <a:pt x="20447" y="62458"/>
                  </a:lnTo>
                  <a:lnTo>
                    <a:pt x="20447" y="15265"/>
                  </a:lnTo>
                  <a:lnTo>
                    <a:pt x="9271" y="15265"/>
                  </a:lnTo>
                  <a:lnTo>
                    <a:pt x="0" y="6934"/>
                  </a:lnTo>
                  <a:close/>
                </a:path>
                <a:path w="745489" h="78104">
                  <a:moveTo>
                    <a:pt x="724788" y="62458"/>
                  </a:moveTo>
                  <a:lnTo>
                    <a:pt x="20447" y="62458"/>
                  </a:lnTo>
                  <a:lnTo>
                    <a:pt x="20447" y="70789"/>
                  </a:lnTo>
                  <a:lnTo>
                    <a:pt x="9271" y="77724"/>
                  </a:lnTo>
                  <a:lnTo>
                    <a:pt x="734060" y="77724"/>
                  </a:lnTo>
                  <a:lnTo>
                    <a:pt x="745236" y="70789"/>
                  </a:lnTo>
                  <a:lnTo>
                    <a:pt x="724788" y="70789"/>
                  </a:lnTo>
                  <a:lnTo>
                    <a:pt x="724788" y="62458"/>
                  </a:lnTo>
                  <a:close/>
                </a:path>
                <a:path w="745489" h="78104">
                  <a:moveTo>
                    <a:pt x="745236" y="70789"/>
                  </a:moveTo>
                  <a:lnTo>
                    <a:pt x="734060" y="77724"/>
                  </a:lnTo>
                  <a:lnTo>
                    <a:pt x="745236" y="77724"/>
                  </a:lnTo>
                  <a:lnTo>
                    <a:pt x="745236" y="70789"/>
                  </a:lnTo>
                  <a:close/>
                </a:path>
                <a:path w="745489" h="78104">
                  <a:moveTo>
                    <a:pt x="734060" y="0"/>
                  </a:moveTo>
                  <a:lnTo>
                    <a:pt x="734060" y="15265"/>
                  </a:lnTo>
                  <a:lnTo>
                    <a:pt x="724788" y="15265"/>
                  </a:lnTo>
                  <a:lnTo>
                    <a:pt x="724788" y="62458"/>
                  </a:lnTo>
                  <a:lnTo>
                    <a:pt x="734060" y="62458"/>
                  </a:lnTo>
                  <a:lnTo>
                    <a:pt x="745236" y="70789"/>
                  </a:lnTo>
                  <a:lnTo>
                    <a:pt x="745236" y="6934"/>
                  </a:lnTo>
                  <a:lnTo>
                    <a:pt x="734060" y="0"/>
                  </a:lnTo>
                  <a:close/>
                </a:path>
                <a:path w="745489" h="78104">
                  <a:moveTo>
                    <a:pt x="734060" y="0"/>
                  </a:moveTo>
                  <a:lnTo>
                    <a:pt x="9271" y="0"/>
                  </a:lnTo>
                  <a:lnTo>
                    <a:pt x="0" y="6934"/>
                  </a:lnTo>
                  <a:lnTo>
                    <a:pt x="20447" y="6934"/>
                  </a:lnTo>
                  <a:lnTo>
                    <a:pt x="20447" y="15265"/>
                  </a:lnTo>
                  <a:lnTo>
                    <a:pt x="724788" y="15265"/>
                  </a:lnTo>
                  <a:lnTo>
                    <a:pt x="724788" y="6934"/>
                  </a:lnTo>
                  <a:lnTo>
                    <a:pt x="734060" y="0"/>
                  </a:lnTo>
                  <a:close/>
                </a:path>
                <a:path w="745489" h="78104">
                  <a:moveTo>
                    <a:pt x="9271" y="0"/>
                  </a:moveTo>
                  <a:lnTo>
                    <a:pt x="0" y="0"/>
                  </a:lnTo>
                  <a:lnTo>
                    <a:pt x="0" y="6934"/>
                  </a:lnTo>
                  <a:lnTo>
                    <a:pt x="9271" y="0"/>
                  </a:lnTo>
                  <a:close/>
                </a:path>
                <a:path w="745489" h="78104">
                  <a:moveTo>
                    <a:pt x="745236" y="0"/>
                  </a:moveTo>
                  <a:lnTo>
                    <a:pt x="734060" y="0"/>
                  </a:lnTo>
                  <a:lnTo>
                    <a:pt x="745236" y="6934"/>
                  </a:lnTo>
                  <a:lnTo>
                    <a:pt x="745236" y="0"/>
                  </a:lnTo>
                  <a:close/>
                </a:path>
              </a:pathLst>
            </a:custGeom>
            <a:solidFill>
              <a:srgbClr val="1F1A17"/>
            </a:solidFill>
          </p:spPr>
          <p:txBody>
            <a:bodyPr wrap="square" lIns="0" tIns="0" rIns="0" bIns="0" rtlCol="0"/>
            <a:lstStyle/>
            <a:p>
              <a:endParaRPr/>
            </a:p>
          </p:txBody>
        </p:sp>
        <p:sp>
          <p:nvSpPr>
            <p:cNvPr id="35" name="object 43">
              <a:extLst>
                <a:ext uri="{FF2B5EF4-FFF2-40B4-BE49-F238E27FC236}">
                  <a16:creationId xmlns:a16="http://schemas.microsoft.com/office/drawing/2014/main" id="{07E97D05-D630-4F87-987F-9C31563A9879}"/>
                </a:ext>
              </a:extLst>
            </p:cNvPr>
            <p:cNvSpPr/>
            <p:nvPr/>
          </p:nvSpPr>
          <p:spPr>
            <a:xfrm>
              <a:off x="3922776" y="4739639"/>
              <a:ext cx="253365" cy="29209"/>
            </a:xfrm>
            <a:custGeom>
              <a:avLst/>
              <a:gdLst/>
              <a:ahLst/>
              <a:cxnLst/>
              <a:rect l="l" t="t" r="r" b="b"/>
              <a:pathLst>
                <a:path w="253364" h="29210">
                  <a:moveTo>
                    <a:pt x="252984" y="0"/>
                  </a:moveTo>
                  <a:lnTo>
                    <a:pt x="0" y="0"/>
                  </a:lnTo>
                  <a:lnTo>
                    <a:pt x="0" y="28956"/>
                  </a:lnTo>
                  <a:lnTo>
                    <a:pt x="252984" y="28956"/>
                  </a:lnTo>
                  <a:lnTo>
                    <a:pt x="252984" y="0"/>
                  </a:lnTo>
                  <a:close/>
                </a:path>
              </a:pathLst>
            </a:custGeom>
            <a:solidFill>
              <a:srgbClr val="DEDEDD"/>
            </a:solidFill>
          </p:spPr>
          <p:txBody>
            <a:bodyPr wrap="square" lIns="0" tIns="0" rIns="0" bIns="0" rtlCol="0"/>
            <a:lstStyle/>
            <a:p>
              <a:endParaRPr/>
            </a:p>
          </p:txBody>
        </p:sp>
        <p:sp>
          <p:nvSpPr>
            <p:cNvPr id="36" name="object 44">
              <a:extLst>
                <a:ext uri="{FF2B5EF4-FFF2-40B4-BE49-F238E27FC236}">
                  <a16:creationId xmlns:a16="http://schemas.microsoft.com/office/drawing/2014/main" id="{E9E1BECD-BD77-4D62-819C-561C64C039DC}"/>
                </a:ext>
              </a:extLst>
            </p:cNvPr>
            <p:cNvSpPr/>
            <p:nvPr/>
          </p:nvSpPr>
          <p:spPr>
            <a:xfrm>
              <a:off x="3912107" y="4733544"/>
              <a:ext cx="273050" cy="44450"/>
            </a:xfrm>
            <a:custGeom>
              <a:avLst/>
              <a:gdLst/>
              <a:ahLst/>
              <a:cxnLst/>
              <a:rect l="l" t="t" r="r" b="b"/>
              <a:pathLst>
                <a:path w="273050" h="44450">
                  <a:moveTo>
                    <a:pt x="0" y="35902"/>
                  </a:moveTo>
                  <a:lnTo>
                    <a:pt x="0" y="44195"/>
                  </a:lnTo>
                  <a:lnTo>
                    <a:pt x="11175" y="44195"/>
                  </a:lnTo>
                  <a:lnTo>
                    <a:pt x="0" y="35902"/>
                  </a:lnTo>
                  <a:close/>
                </a:path>
                <a:path w="273050" h="44450">
                  <a:moveTo>
                    <a:pt x="0" y="6908"/>
                  </a:moveTo>
                  <a:lnTo>
                    <a:pt x="0" y="35902"/>
                  </a:lnTo>
                  <a:lnTo>
                    <a:pt x="11175" y="44195"/>
                  </a:lnTo>
                  <a:lnTo>
                    <a:pt x="11175" y="29006"/>
                  </a:lnTo>
                  <a:lnTo>
                    <a:pt x="20446" y="29006"/>
                  </a:lnTo>
                  <a:lnTo>
                    <a:pt x="20446" y="15189"/>
                  </a:lnTo>
                  <a:lnTo>
                    <a:pt x="11175" y="15189"/>
                  </a:lnTo>
                  <a:lnTo>
                    <a:pt x="0" y="6908"/>
                  </a:lnTo>
                  <a:close/>
                </a:path>
                <a:path w="273050" h="44450">
                  <a:moveTo>
                    <a:pt x="252349" y="29006"/>
                  </a:moveTo>
                  <a:lnTo>
                    <a:pt x="20446" y="29006"/>
                  </a:lnTo>
                  <a:lnTo>
                    <a:pt x="20446" y="35902"/>
                  </a:lnTo>
                  <a:lnTo>
                    <a:pt x="11175" y="44195"/>
                  </a:lnTo>
                  <a:lnTo>
                    <a:pt x="263525" y="44195"/>
                  </a:lnTo>
                  <a:lnTo>
                    <a:pt x="272795" y="35902"/>
                  </a:lnTo>
                  <a:lnTo>
                    <a:pt x="252349" y="35902"/>
                  </a:lnTo>
                  <a:lnTo>
                    <a:pt x="252349" y="29006"/>
                  </a:lnTo>
                  <a:close/>
                </a:path>
                <a:path w="273050" h="44450">
                  <a:moveTo>
                    <a:pt x="272795" y="35902"/>
                  </a:moveTo>
                  <a:lnTo>
                    <a:pt x="263525" y="44195"/>
                  </a:lnTo>
                  <a:lnTo>
                    <a:pt x="272795" y="44195"/>
                  </a:lnTo>
                  <a:lnTo>
                    <a:pt x="272795" y="35902"/>
                  </a:lnTo>
                  <a:close/>
                </a:path>
                <a:path w="273050" h="44450">
                  <a:moveTo>
                    <a:pt x="263525" y="0"/>
                  </a:moveTo>
                  <a:lnTo>
                    <a:pt x="263525" y="15189"/>
                  </a:lnTo>
                  <a:lnTo>
                    <a:pt x="252349" y="15189"/>
                  </a:lnTo>
                  <a:lnTo>
                    <a:pt x="252349" y="29006"/>
                  </a:lnTo>
                  <a:lnTo>
                    <a:pt x="263525" y="29006"/>
                  </a:lnTo>
                  <a:lnTo>
                    <a:pt x="272795" y="35902"/>
                  </a:lnTo>
                  <a:lnTo>
                    <a:pt x="272795" y="6908"/>
                  </a:lnTo>
                  <a:lnTo>
                    <a:pt x="263525" y="0"/>
                  </a:lnTo>
                  <a:close/>
                </a:path>
                <a:path w="273050" h="44450">
                  <a:moveTo>
                    <a:pt x="263525" y="0"/>
                  </a:moveTo>
                  <a:lnTo>
                    <a:pt x="11175" y="0"/>
                  </a:lnTo>
                  <a:lnTo>
                    <a:pt x="0" y="6908"/>
                  </a:lnTo>
                  <a:lnTo>
                    <a:pt x="20446" y="6908"/>
                  </a:lnTo>
                  <a:lnTo>
                    <a:pt x="20446" y="15189"/>
                  </a:lnTo>
                  <a:lnTo>
                    <a:pt x="252349" y="15189"/>
                  </a:lnTo>
                  <a:lnTo>
                    <a:pt x="252349" y="6908"/>
                  </a:lnTo>
                  <a:lnTo>
                    <a:pt x="263525" y="0"/>
                  </a:lnTo>
                  <a:close/>
                </a:path>
                <a:path w="273050" h="44450">
                  <a:moveTo>
                    <a:pt x="11175" y="0"/>
                  </a:moveTo>
                  <a:lnTo>
                    <a:pt x="0" y="0"/>
                  </a:lnTo>
                  <a:lnTo>
                    <a:pt x="0" y="6908"/>
                  </a:lnTo>
                  <a:lnTo>
                    <a:pt x="11175" y="0"/>
                  </a:lnTo>
                  <a:close/>
                </a:path>
                <a:path w="273050" h="44450">
                  <a:moveTo>
                    <a:pt x="272795" y="0"/>
                  </a:moveTo>
                  <a:lnTo>
                    <a:pt x="263525" y="0"/>
                  </a:lnTo>
                  <a:lnTo>
                    <a:pt x="272795" y="6908"/>
                  </a:lnTo>
                  <a:lnTo>
                    <a:pt x="272795" y="0"/>
                  </a:lnTo>
                  <a:close/>
                </a:path>
              </a:pathLst>
            </a:custGeom>
            <a:solidFill>
              <a:srgbClr val="1F1A17"/>
            </a:solidFill>
          </p:spPr>
          <p:txBody>
            <a:bodyPr wrap="square" lIns="0" tIns="0" rIns="0" bIns="0" rtlCol="0"/>
            <a:lstStyle/>
            <a:p>
              <a:endParaRPr/>
            </a:p>
          </p:txBody>
        </p:sp>
        <p:sp>
          <p:nvSpPr>
            <p:cNvPr id="37" name="object 45">
              <a:extLst>
                <a:ext uri="{FF2B5EF4-FFF2-40B4-BE49-F238E27FC236}">
                  <a16:creationId xmlns:a16="http://schemas.microsoft.com/office/drawing/2014/main" id="{B42F8991-6CB2-4640-A0EA-EB37AE0C3BBE}"/>
                </a:ext>
              </a:extLst>
            </p:cNvPr>
            <p:cNvSpPr/>
            <p:nvPr/>
          </p:nvSpPr>
          <p:spPr>
            <a:xfrm>
              <a:off x="4028694" y="1422653"/>
              <a:ext cx="91440" cy="3291840"/>
            </a:xfrm>
            <a:custGeom>
              <a:avLst/>
              <a:gdLst/>
              <a:ahLst/>
              <a:cxnLst/>
              <a:rect l="l" t="t" r="r" b="b"/>
              <a:pathLst>
                <a:path w="91439" h="3291840">
                  <a:moveTo>
                    <a:pt x="91439" y="0"/>
                  </a:moveTo>
                  <a:lnTo>
                    <a:pt x="0" y="0"/>
                  </a:lnTo>
                  <a:lnTo>
                    <a:pt x="0" y="3291840"/>
                  </a:lnTo>
                  <a:lnTo>
                    <a:pt x="91439" y="3291840"/>
                  </a:lnTo>
                  <a:lnTo>
                    <a:pt x="91439" y="0"/>
                  </a:lnTo>
                  <a:close/>
                </a:path>
              </a:pathLst>
            </a:custGeom>
            <a:solidFill>
              <a:srgbClr val="BEBEBE"/>
            </a:solidFill>
          </p:spPr>
          <p:txBody>
            <a:bodyPr wrap="square" lIns="0" tIns="0" rIns="0" bIns="0" rtlCol="0"/>
            <a:lstStyle/>
            <a:p>
              <a:endParaRPr/>
            </a:p>
          </p:txBody>
        </p:sp>
        <p:sp>
          <p:nvSpPr>
            <p:cNvPr id="38" name="object 46">
              <a:extLst>
                <a:ext uri="{FF2B5EF4-FFF2-40B4-BE49-F238E27FC236}">
                  <a16:creationId xmlns:a16="http://schemas.microsoft.com/office/drawing/2014/main" id="{59EDE741-4FB3-4B0C-AC52-CA706E4EE1E6}"/>
                </a:ext>
              </a:extLst>
            </p:cNvPr>
            <p:cNvSpPr/>
            <p:nvPr/>
          </p:nvSpPr>
          <p:spPr>
            <a:xfrm>
              <a:off x="4028694" y="1422653"/>
              <a:ext cx="91440" cy="3291840"/>
            </a:xfrm>
            <a:custGeom>
              <a:avLst/>
              <a:gdLst/>
              <a:ahLst/>
              <a:cxnLst/>
              <a:rect l="l" t="t" r="r" b="b"/>
              <a:pathLst>
                <a:path w="91439" h="3291840">
                  <a:moveTo>
                    <a:pt x="0" y="3291840"/>
                  </a:moveTo>
                  <a:lnTo>
                    <a:pt x="91439" y="3291840"/>
                  </a:lnTo>
                  <a:lnTo>
                    <a:pt x="91439" y="0"/>
                  </a:lnTo>
                  <a:lnTo>
                    <a:pt x="0" y="0"/>
                  </a:lnTo>
                  <a:lnTo>
                    <a:pt x="0" y="3291840"/>
                  </a:lnTo>
                  <a:close/>
                </a:path>
              </a:pathLst>
            </a:custGeom>
            <a:ln w="25908">
              <a:solidFill>
                <a:srgbClr val="000000"/>
              </a:solidFill>
            </a:ln>
          </p:spPr>
          <p:txBody>
            <a:bodyPr wrap="square" lIns="0" tIns="0" rIns="0" bIns="0" rtlCol="0"/>
            <a:lstStyle/>
            <a:p>
              <a:endParaRPr/>
            </a:p>
          </p:txBody>
        </p:sp>
        <p:sp>
          <p:nvSpPr>
            <p:cNvPr id="39" name="object 47">
              <a:extLst>
                <a:ext uri="{FF2B5EF4-FFF2-40B4-BE49-F238E27FC236}">
                  <a16:creationId xmlns:a16="http://schemas.microsoft.com/office/drawing/2014/main" id="{1C10840B-F22A-4029-BB1E-4ECD689861D8}"/>
                </a:ext>
              </a:extLst>
            </p:cNvPr>
            <p:cNvSpPr/>
            <p:nvPr/>
          </p:nvSpPr>
          <p:spPr>
            <a:xfrm>
              <a:off x="2071116" y="3412236"/>
              <a:ext cx="733425" cy="678180"/>
            </a:xfrm>
            <a:custGeom>
              <a:avLst/>
              <a:gdLst/>
              <a:ahLst/>
              <a:cxnLst/>
              <a:rect l="l" t="t" r="r" b="b"/>
              <a:pathLst>
                <a:path w="733425" h="678179">
                  <a:moveTo>
                    <a:pt x="44703" y="512127"/>
                  </a:moveTo>
                  <a:lnTo>
                    <a:pt x="24129" y="519099"/>
                  </a:lnTo>
                  <a:lnTo>
                    <a:pt x="29717" y="526072"/>
                  </a:lnTo>
                  <a:lnTo>
                    <a:pt x="50291" y="552589"/>
                  </a:lnTo>
                  <a:lnTo>
                    <a:pt x="68833" y="566547"/>
                  </a:lnTo>
                  <a:lnTo>
                    <a:pt x="74421" y="574916"/>
                  </a:lnTo>
                  <a:lnTo>
                    <a:pt x="83692" y="586079"/>
                  </a:lnTo>
                  <a:lnTo>
                    <a:pt x="98551" y="593064"/>
                  </a:lnTo>
                  <a:lnTo>
                    <a:pt x="109727" y="604227"/>
                  </a:lnTo>
                  <a:lnTo>
                    <a:pt x="124713" y="611200"/>
                  </a:lnTo>
                  <a:lnTo>
                    <a:pt x="133984" y="619569"/>
                  </a:lnTo>
                  <a:lnTo>
                    <a:pt x="148844" y="630732"/>
                  </a:lnTo>
                  <a:lnTo>
                    <a:pt x="169290" y="637717"/>
                  </a:lnTo>
                  <a:lnTo>
                    <a:pt x="184150" y="644690"/>
                  </a:lnTo>
                  <a:lnTo>
                    <a:pt x="202819" y="653059"/>
                  </a:lnTo>
                  <a:lnTo>
                    <a:pt x="223265" y="660044"/>
                  </a:lnTo>
                  <a:lnTo>
                    <a:pt x="243712" y="664222"/>
                  </a:lnTo>
                  <a:lnTo>
                    <a:pt x="262381" y="671207"/>
                  </a:lnTo>
                  <a:lnTo>
                    <a:pt x="288416" y="673988"/>
                  </a:lnTo>
                  <a:lnTo>
                    <a:pt x="306958" y="678179"/>
                  </a:lnTo>
                  <a:lnTo>
                    <a:pt x="416813" y="678179"/>
                  </a:lnTo>
                  <a:lnTo>
                    <a:pt x="431672" y="673988"/>
                  </a:lnTo>
                  <a:lnTo>
                    <a:pt x="446531" y="673988"/>
                  </a:lnTo>
                  <a:lnTo>
                    <a:pt x="461390" y="671207"/>
                  </a:lnTo>
                  <a:lnTo>
                    <a:pt x="476250" y="671207"/>
                  </a:lnTo>
                  <a:lnTo>
                    <a:pt x="491235" y="667016"/>
                  </a:lnTo>
                  <a:lnTo>
                    <a:pt x="506094" y="664222"/>
                  </a:lnTo>
                  <a:lnTo>
                    <a:pt x="312546" y="664222"/>
                  </a:lnTo>
                  <a:lnTo>
                    <a:pt x="288416" y="660044"/>
                  </a:lnTo>
                  <a:lnTo>
                    <a:pt x="267969" y="655853"/>
                  </a:lnTo>
                  <a:lnTo>
                    <a:pt x="247395" y="648881"/>
                  </a:lnTo>
                  <a:lnTo>
                    <a:pt x="228853" y="644690"/>
                  </a:lnTo>
                  <a:lnTo>
                    <a:pt x="213994" y="637717"/>
                  </a:lnTo>
                  <a:lnTo>
                    <a:pt x="193547" y="630732"/>
                  </a:lnTo>
                  <a:lnTo>
                    <a:pt x="178561" y="622363"/>
                  </a:lnTo>
                  <a:lnTo>
                    <a:pt x="148844" y="608406"/>
                  </a:lnTo>
                  <a:lnTo>
                    <a:pt x="133984" y="600036"/>
                  </a:lnTo>
                  <a:lnTo>
                    <a:pt x="124713" y="593064"/>
                  </a:lnTo>
                  <a:lnTo>
                    <a:pt x="113537" y="581901"/>
                  </a:lnTo>
                  <a:lnTo>
                    <a:pt x="98551" y="574916"/>
                  </a:lnTo>
                  <a:lnTo>
                    <a:pt x="94868" y="566547"/>
                  </a:lnTo>
                  <a:lnTo>
                    <a:pt x="83692" y="559561"/>
                  </a:lnTo>
                  <a:lnTo>
                    <a:pt x="74421" y="552589"/>
                  </a:lnTo>
                  <a:lnTo>
                    <a:pt x="68833" y="544220"/>
                  </a:lnTo>
                  <a:lnTo>
                    <a:pt x="50291" y="519099"/>
                  </a:lnTo>
                  <a:lnTo>
                    <a:pt x="44703" y="512127"/>
                  </a:lnTo>
                  <a:close/>
                </a:path>
                <a:path w="733425" h="678179">
                  <a:moveTo>
                    <a:pt x="500506" y="648881"/>
                  </a:moveTo>
                  <a:lnTo>
                    <a:pt x="485647" y="653059"/>
                  </a:lnTo>
                  <a:lnTo>
                    <a:pt x="470661" y="655853"/>
                  </a:lnTo>
                  <a:lnTo>
                    <a:pt x="455802" y="655853"/>
                  </a:lnTo>
                  <a:lnTo>
                    <a:pt x="440944" y="660044"/>
                  </a:lnTo>
                  <a:lnTo>
                    <a:pt x="426084" y="660044"/>
                  </a:lnTo>
                  <a:lnTo>
                    <a:pt x="411225" y="664222"/>
                  </a:lnTo>
                  <a:lnTo>
                    <a:pt x="511682" y="664222"/>
                  </a:lnTo>
                  <a:lnTo>
                    <a:pt x="500506" y="648881"/>
                  </a:lnTo>
                  <a:close/>
                </a:path>
                <a:path w="733425" h="678179">
                  <a:moveTo>
                    <a:pt x="714501" y="318134"/>
                  </a:moveTo>
                  <a:lnTo>
                    <a:pt x="695255" y="325976"/>
                  </a:lnTo>
                  <a:lnTo>
                    <a:pt x="699515" y="337692"/>
                  </a:lnTo>
                  <a:lnTo>
                    <a:pt x="703326" y="348869"/>
                  </a:lnTo>
                  <a:lnTo>
                    <a:pt x="703326" y="355853"/>
                  </a:lnTo>
                  <a:lnTo>
                    <a:pt x="708913" y="367029"/>
                  </a:lnTo>
                  <a:lnTo>
                    <a:pt x="708913" y="389381"/>
                  </a:lnTo>
                  <a:lnTo>
                    <a:pt x="714501" y="396239"/>
                  </a:lnTo>
                  <a:lnTo>
                    <a:pt x="714501" y="433958"/>
                  </a:lnTo>
                  <a:lnTo>
                    <a:pt x="708913" y="445134"/>
                  </a:lnTo>
                  <a:lnTo>
                    <a:pt x="708913" y="459104"/>
                  </a:lnTo>
                  <a:lnTo>
                    <a:pt x="703326" y="478637"/>
                  </a:lnTo>
                  <a:lnTo>
                    <a:pt x="699515" y="492582"/>
                  </a:lnTo>
                  <a:lnTo>
                    <a:pt x="688339" y="507936"/>
                  </a:lnTo>
                  <a:lnTo>
                    <a:pt x="684657" y="519099"/>
                  </a:lnTo>
                  <a:lnTo>
                    <a:pt x="673481" y="534454"/>
                  </a:lnTo>
                  <a:lnTo>
                    <a:pt x="664209" y="544220"/>
                  </a:lnTo>
                  <a:lnTo>
                    <a:pt x="654938" y="555383"/>
                  </a:lnTo>
                  <a:lnTo>
                    <a:pt x="643763" y="566547"/>
                  </a:lnTo>
                  <a:lnTo>
                    <a:pt x="628903" y="577710"/>
                  </a:lnTo>
                  <a:lnTo>
                    <a:pt x="619506" y="586079"/>
                  </a:lnTo>
                  <a:lnTo>
                    <a:pt x="610234" y="593064"/>
                  </a:lnTo>
                  <a:lnTo>
                    <a:pt x="599058" y="600036"/>
                  </a:lnTo>
                  <a:lnTo>
                    <a:pt x="584200" y="608406"/>
                  </a:lnTo>
                  <a:lnTo>
                    <a:pt x="565657" y="622363"/>
                  </a:lnTo>
                  <a:lnTo>
                    <a:pt x="554482" y="626554"/>
                  </a:lnTo>
                  <a:lnTo>
                    <a:pt x="545083" y="630732"/>
                  </a:lnTo>
                  <a:lnTo>
                    <a:pt x="511682" y="644690"/>
                  </a:lnTo>
                  <a:lnTo>
                    <a:pt x="500506" y="648881"/>
                  </a:lnTo>
                  <a:lnTo>
                    <a:pt x="511682" y="664222"/>
                  </a:lnTo>
                  <a:lnTo>
                    <a:pt x="554482" y="644690"/>
                  </a:lnTo>
                  <a:lnTo>
                    <a:pt x="565657" y="641896"/>
                  </a:lnTo>
                  <a:lnTo>
                    <a:pt x="574928" y="633526"/>
                  </a:lnTo>
                  <a:lnTo>
                    <a:pt x="584200" y="626554"/>
                  </a:lnTo>
                  <a:lnTo>
                    <a:pt x="599058" y="622363"/>
                  </a:lnTo>
                  <a:lnTo>
                    <a:pt x="610234" y="615391"/>
                  </a:lnTo>
                  <a:lnTo>
                    <a:pt x="649351" y="586079"/>
                  </a:lnTo>
                  <a:lnTo>
                    <a:pt x="658621" y="577710"/>
                  </a:lnTo>
                  <a:lnTo>
                    <a:pt x="669797" y="563752"/>
                  </a:lnTo>
                  <a:lnTo>
                    <a:pt x="688339" y="541426"/>
                  </a:lnTo>
                  <a:lnTo>
                    <a:pt x="718184" y="496773"/>
                  </a:lnTo>
                  <a:lnTo>
                    <a:pt x="729360" y="463283"/>
                  </a:lnTo>
                  <a:lnTo>
                    <a:pt x="729360" y="445134"/>
                  </a:lnTo>
                  <a:lnTo>
                    <a:pt x="733044" y="436752"/>
                  </a:lnTo>
                  <a:lnTo>
                    <a:pt x="733044" y="385191"/>
                  </a:lnTo>
                  <a:lnTo>
                    <a:pt x="729360" y="378205"/>
                  </a:lnTo>
                  <a:lnTo>
                    <a:pt x="729360" y="367029"/>
                  </a:lnTo>
                  <a:lnTo>
                    <a:pt x="723772" y="355853"/>
                  </a:lnTo>
                  <a:lnTo>
                    <a:pt x="723772" y="344677"/>
                  </a:lnTo>
                  <a:lnTo>
                    <a:pt x="718184" y="333501"/>
                  </a:lnTo>
                  <a:lnTo>
                    <a:pt x="714501" y="318134"/>
                  </a:lnTo>
                  <a:close/>
                </a:path>
                <a:path w="733425" h="678179">
                  <a:moveTo>
                    <a:pt x="236688" y="157574"/>
                  </a:moveTo>
                  <a:lnTo>
                    <a:pt x="232536" y="159130"/>
                  </a:lnTo>
                  <a:lnTo>
                    <a:pt x="193547" y="170179"/>
                  </a:lnTo>
                  <a:lnTo>
                    <a:pt x="184150" y="174370"/>
                  </a:lnTo>
                  <a:lnTo>
                    <a:pt x="172973" y="181355"/>
                  </a:lnTo>
                  <a:lnTo>
                    <a:pt x="158114" y="185547"/>
                  </a:lnTo>
                  <a:lnTo>
                    <a:pt x="143256" y="192531"/>
                  </a:lnTo>
                  <a:lnTo>
                    <a:pt x="133984" y="199516"/>
                  </a:lnTo>
                  <a:lnTo>
                    <a:pt x="119125" y="207898"/>
                  </a:lnTo>
                  <a:lnTo>
                    <a:pt x="104139" y="214883"/>
                  </a:lnTo>
                  <a:lnTo>
                    <a:pt x="94868" y="226059"/>
                  </a:lnTo>
                  <a:lnTo>
                    <a:pt x="65150" y="248411"/>
                  </a:lnTo>
                  <a:lnTo>
                    <a:pt x="53975" y="259587"/>
                  </a:lnTo>
                  <a:lnTo>
                    <a:pt x="44703" y="273557"/>
                  </a:lnTo>
                  <a:lnTo>
                    <a:pt x="35306" y="288797"/>
                  </a:lnTo>
                  <a:lnTo>
                    <a:pt x="24129" y="304164"/>
                  </a:lnTo>
                  <a:lnTo>
                    <a:pt x="20446" y="311150"/>
                  </a:lnTo>
                  <a:lnTo>
                    <a:pt x="14858" y="318134"/>
                  </a:lnTo>
                  <a:lnTo>
                    <a:pt x="14858" y="326516"/>
                  </a:lnTo>
                  <a:lnTo>
                    <a:pt x="11175" y="337692"/>
                  </a:lnTo>
                  <a:lnTo>
                    <a:pt x="11175" y="344677"/>
                  </a:lnTo>
                  <a:lnTo>
                    <a:pt x="5587" y="355853"/>
                  </a:lnTo>
                  <a:lnTo>
                    <a:pt x="5587" y="362838"/>
                  </a:lnTo>
                  <a:lnTo>
                    <a:pt x="0" y="374014"/>
                  </a:lnTo>
                  <a:lnTo>
                    <a:pt x="0" y="429767"/>
                  </a:lnTo>
                  <a:lnTo>
                    <a:pt x="5587" y="440944"/>
                  </a:lnTo>
                  <a:lnTo>
                    <a:pt x="5587" y="452119"/>
                  </a:lnTo>
                  <a:lnTo>
                    <a:pt x="11175" y="463283"/>
                  </a:lnTo>
                  <a:lnTo>
                    <a:pt x="11175" y="478637"/>
                  </a:lnTo>
                  <a:lnTo>
                    <a:pt x="14858" y="489800"/>
                  </a:lnTo>
                  <a:lnTo>
                    <a:pt x="20446" y="503745"/>
                  </a:lnTo>
                  <a:lnTo>
                    <a:pt x="24129" y="514908"/>
                  </a:lnTo>
                  <a:lnTo>
                    <a:pt x="24129" y="519099"/>
                  </a:lnTo>
                  <a:lnTo>
                    <a:pt x="44703" y="512127"/>
                  </a:lnTo>
                  <a:lnTo>
                    <a:pt x="39115" y="500964"/>
                  </a:lnTo>
                  <a:lnTo>
                    <a:pt x="35306" y="485609"/>
                  </a:lnTo>
                  <a:lnTo>
                    <a:pt x="29717" y="474446"/>
                  </a:lnTo>
                  <a:lnTo>
                    <a:pt x="29717" y="463283"/>
                  </a:lnTo>
                  <a:lnTo>
                    <a:pt x="24129" y="447928"/>
                  </a:lnTo>
                  <a:lnTo>
                    <a:pt x="24129" y="425576"/>
                  </a:lnTo>
                  <a:lnTo>
                    <a:pt x="20446" y="414400"/>
                  </a:lnTo>
                  <a:lnTo>
                    <a:pt x="20446" y="385191"/>
                  </a:lnTo>
                  <a:lnTo>
                    <a:pt x="24129" y="374014"/>
                  </a:lnTo>
                  <a:lnTo>
                    <a:pt x="24129" y="355853"/>
                  </a:lnTo>
                  <a:lnTo>
                    <a:pt x="29717" y="348869"/>
                  </a:lnTo>
                  <a:lnTo>
                    <a:pt x="29717" y="340486"/>
                  </a:lnTo>
                  <a:lnTo>
                    <a:pt x="35306" y="333501"/>
                  </a:lnTo>
                  <a:lnTo>
                    <a:pt x="35306" y="322325"/>
                  </a:lnTo>
                  <a:lnTo>
                    <a:pt x="39115" y="315341"/>
                  </a:lnTo>
                  <a:lnTo>
                    <a:pt x="53975" y="292988"/>
                  </a:lnTo>
                  <a:lnTo>
                    <a:pt x="59562" y="281939"/>
                  </a:lnTo>
                  <a:lnTo>
                    <a:pt x="68833" y="266572"/>
                  </a:lnTo>
                  <a:lnTo>
                    <a:pt x="83692" y="255397"/>
                  </a:lnTo>
                  <a:lnTo>
                    <a:pt x="94868" y="244220"/>
                  </a:lnTo>
                  <a:lnTo>
                    <a:pt x="109727" y="237235"/>
                  </a:lnTo>
                  <a:lnTo>
                    <a:pt x="119125" y="226059"/>
                  </a:lnTo>
                  <a:lnTo>
                    <a:pt x="133984" y="219075"/>
                  </a:lnTo>
                  <a:lnTo>
                    <a:pt x="143256" y="210692"/>
                  </a:lnTo>
                  <a:lnTo>
                    <a:pt x="158114" y="203707"/>
                  </a:lnTo>
                  <a:lnTo>
                    <a:pt x="169290" y="199516"/>
                  </a:lnTo>
                  <a:lnTo>
                    <a:pt x="184150" y="192531"/>
                  </a:lnTo>
                  <a:lnTo>
                    <a:pt x="193547" y="188340"/>
                  </a:lnTo>
                  <a:lnTo>
                    <a:pt x="202819" y="185547"/>
                  </a:lnTo>
                  <a:lnTo>
                    <a:pt x="223265" y="177164"/>
                  </a:lnTo>
                  <a:lnTo>
                    <a:pt x="238125" y="174370"/>
                  </a:lnTo>
                  <a:lnTo>
                    <a:pt x="247395" y="170179"/>
                  </a:lnTo>
                  <a:lnTo>
                    <a:pt x="252983" y="170179"/>
                  </a:lnTo>
                  <a:lnTo>
                    <a:pt x="238125" y="163322"/>
                  </a:lnTo>
                  <a:lnTo>
                    <a:pt x="236688" y="157574"/>
                  </a:lnTo>
                  <a:close/>
                </a:path>
                <a:path w="733425" h="678179">
                  <a:moveTo>
                    <a:pt x="496696" y="0"/>
                  </a:moveTo>
                  <a:lnTo>
                    <a:pt x="470661" y="0"/>
                  </a:lnTo>
                  <a:lnTo>
                    <a:pt x="470661" y="163322"/>
                  </a:lnTo>
                  <a:lnTo>
                    <a:pt x="481838" y="170179"/>
                  </a:lnTo>
                  <a:lnTo>
                    <a:pt x="496696" y="170179"/>
                  </a:lnTo>
                  <a:lnTo>
                    <a:pt x="506094" y="174370"/>
                  </a:lnTo>
                  <a:lnTo>
                    <a:pt x="520953" y="177164"/>
                  </a:lnTo>
                  <a:lnTo>
                    <a:pt x="530225" y="181355"/>
                  </a:lnTo>
                  <a:lnTo>
                    <a:pt x="541401" y="188340"/>
                  </a:lnTo>
                  <a:lnTo>
                    <a:pt x="554482" y="192531"/>
                  </a:lnTo>
                  <a:lnTo>
                    <a:pt x="565657" y="196722"/>
                  </a:lnTo>
                  <a:lnTo>
                    <a:pt x="584200" y="210692"/>
                  </a:lnTo>
                  <a:lnTo>
                    <a:pt x="595376" y="214883"/>
                  </a:lnTo>
                  <a:lnTo>
                    <a:pt x="599058" y="221869"/>
                  </a:lnTo>
                  <a:lnTo>
                    <a:pt x="625094" y="241426"/>
                  </a:lnTo>
                  <a:lnTo>
                    <a:pt x="640079" y="255397"/>
                  </a:lnTo>
                  <a:lnTo>
                    <a:pt x="654938" y="270763"/>
                  </a:lnTo>
                  <a:lnTo>
                    <a:pt x="664209" y="281939"/>
                  </a:lnTo>
                  <a:lnTo>
                    <a:pt x="673481" y="292988"/>
                  </a:lnTo>
                  <a:lnTo>
                    <a:pt x="684657" y="304164"/>
                  </a:lnTo>
                  <a:lnTo>
                    <a:pt x="693927" y="318134"/>
                  </a:lnTo>
                  <a:lnTo>
                    <a:pt x="693927" y="322325"/>
                  </a:lnTo>
                  <a:lnTo>
                    <a:pt x="695255" y="325976"/>
                  </a:lnTo>
                  <a:lnTo>
                    <a:pt x="714501" y="318134"/>
                  </a:lnTo>
                  <a:lnTo>
                    <a:pt x="708913" y="311150"/>
                  </a:lnTo>
                  <a:lnTo>
                    <a:pt x="699515" y="295782"/>
                  </a:lnTo>
                  <a:lnTo>
                    <a:pt x="693927" y="284606"/>
                  </a:lnTo>
                  <a:lnTo>
                    <a:pt x="684657" y="273557"/>
                  </a:lnTo>
                  <a:lnTo>
                    <a:pt x="669797" y="259587"/>
                  </a:lnTo>
                  <a:lnTo>
                    <a:pt x="658621" y="248411"/>
                  </a:lnTo>
                  <a:lnTo>
                    <a:pt x="643763" y="233044"/>
                  </a:lnTo>
                  <a:lnTo>
                    <a:pt x="595376" y="196722"/>
                  </a:lnTo>
                  <a:lnTo>
                    <a:pt x="584200" y="192531"/>
                  </a:lnTo>
                  <a:lnTo>
                    <a:pt x="574928" y="185547"/>
                  </a:lnTo>
                  <a:lnTo>
                    <a:pt x="565657" y="177164"/>
                  </a:lnTo>
                  <a:lnTo>
                    <a:pt x="550671" y="174370"/>
                  </a:lnTo>
                  <a:lnTo>
                    <a:pt x="526541" y="163322"/>
                  </a:lnTo>
                  <a:lnTo>
                    <a:pt x="496696" y="163322"/>
                  </a:lnTo>
                  <a:lnTo>
                    <a:pt x="485647" y="154939"/>
                  </a:lnTo>
                  <a:lnTo>
                    <a:pt x="496696" y="154939"/>
                  </a:lnTo>
                  <a:lnTo>
                    <a:pt x="496696" y="0"/>
                  </a:lnTo>
                  <a:close/>
                </a:path>
                <a:path w="733425" h="678179">
                  <a:moveTo>
                    <a:pt x="257524" y="154939"/>
                  </a:moveTo>
                  <a:lnTo>
                    <a:pt x="247395" y="154939"/>
                  </a:lnTo>
                  <a:lnTo>
                    <a:pt x="252983" y="170179"/>
                  </a:lnTo>
                  <a:lnTo>
                    <a:pt x="258571" y="159130"/>
                  </a:lnTo>
                  <a:lnTo>
                    <a:pt x="257524" y="154939"/>
                  </a:lnTo>
                  <a:close/>
                </a:path>
                <a:path w="733425" h="678179">
                  <a:moveTo>
                    <a:pt x="258571" y="159130"/>
                  </a:moveTo>
                  <a:lnTo>
                    <a:pt x="252983" y="170179"/>
                  </a:lnTo>
                  <a:lnTo>
                    <a:pt x="262381" y="166115"/>
                  </a:lnTo>
                  <a:lnTo>
                    <a:pt x="258571" y="159130"/>
                  </a:lnTo>
                  <a:close/>
                </a:path>
                <a:path w="733425" h="678179">
                  <a:moveTo>
                    <a:pt x="470661" y="163322"/>
                  </a:moveTo>
                  <a:lnTo>
                    <a:pt x="470661" y="166115"/>
                  </a:lnTo>
                  <a:lnTo>
                    <a:pt x="481838" y="170179"/>
                  </a:lnTo>
                  <a:lnTo>
                    <a:pt x="470661" y="163322"/>
                  </a:lnTo>
                  <a:close/>
                </a:path>
                <a:path w="733425" h="678179">
                  <a:moveTo>
                    <a:pt x="500506" y="154939"/>
                  </a:moveTo>
                  <a:lnTo>
                    <a:pt x="496696" y="154939"/>
                  </a:lnTo>
                  <a:lnTo>
                    <a:pt x="496696" y="163322"/>
                  </a:lnTo>
                  <a:lnTo>
                    <a:pt x="526541" y="163322"/>
                  </a:lnTo>
                  <a:lnTo>
                    <a:pt x="515365" y="159130"/>
                  </a:lnTo>
                  <a:lnTo>
                    <a:pt x="500506" y="154939"/>
                  </a:lnTo>
                  <a:close/>
                </a:path>
                <a:path w="733425" h="678179">
                  <a:moveTo>
                    <a:pt x="252983" y="136778"/>
                  </a:moveTo>
                  <a:lnTo>
                    <a:pt x="232536" y="140969"/>
                  </a:lnTo>
                  <a:lnTo>
                    <a:pt x="236688" y="157574"/>
                  </a:lnTo>
                  <a:lnTo>
                    <a:pt x="243712" y="154939"/>
                  </a:lnTo>
                  <a:lnTo>
                    <a:pt x="257524" y="154939"/>
                  </a:lnTo>
                  <a:lnTo>
                    <a:pt x="252983" y="136778"/>
                  </a:lnTo>
                  <a:close/>
                </a:path>
              </a:pathLst>
            </a:custGeom>
            <a:solidFill>
              <a:srgbClr val="1F1A17"/>
            </a:solidFill>
          </p:spPr>
          <p:txBody>
            <a:bodyPr wrap="square" lIns="0" tIns="0" rIns="0" bIns="0" rtlCol="0"/>
            <a:lstStyle/>
            <a:p>
              <a:endParaRPr/>
            </a:p>
          </p:txBody>
        </p:sp>
        <p:sp>
          <p:nvSpPr>
            <p:cNvPr id="40" name="object 48">
              <a:extLst>
                <a:ext uri="{FF2B5EF4-FFF2-40B4-BE49-F238E27FC236}">
                  <a16:creationId xmlns:a16="http://schemas.microsoft.com/office/drawing/2014/main" id="{B4EC3326-E04A-4D39-8E17-1B731645A95F}"/>
                </a:ext>
              </a:extLst>
            </p:cNvPr>
            <p:cNvSpPr/>
            <p:nvPr/>
          </p:nvSpPr>
          <p:spPr>
            <a:xfrm>
              <a:off x="952500" y="4841747"/>
              <a:ext cx="5848350" cy="15875"/>
            </a:xfrm>
            <a:custGeom>
              <a:avLst/>
              <a:gdLst/>
              <a:ahLst/>
              <a:cxnLst/>
              <a:rect l="l" t="t" r="r" b="b"/>
              <a:pathLst>
                <a:path w="5848350" h="15875">
                  <a:moveTo>
                    <a:pt x="0" y="0"/>
                  </a:moveTo>
                  <a:lnTo>
                    <a:pt x="5848223" y="0"/>
                  </a:lnTo>
                </a:path>
                <a:path w="5848350" h="15875">
                  <a:moveTo>
                    <a:pt x="0" y="15646"/>
                  </a:moveTo>
                  <a:lnTo>
                    <a:pt x="5848223" y="15646"/>
                  </a:lnTo>
                </a:path>
              </a:pathLst>
            </a:custGeom>
            <a:ln w="9144">
              <a:solidFill>
                <a:srgbClr val="000000"/>
              </a:solidFill>
            </a:ln>
          </p:spPr>
          <p:txBody>
            <a:bodyPr wrap="square" lIns="0" tIns="0" rIns="0" bIns="0" rtlCol="0"/>
            <a:lstStyle/>
            <a:p>
              <a:endParaRPr/>
            </a:p>
          </p:txBody>
        </p:sp>
        <p:sp>
          <p:nvSpPr>
            <p:cNvPr id="41" name="object 49">
              <a:extLst>
                <a:ext uri="{FF2B5EF4-FFF2-40B4-BE49-F238E27FC236}">
                  <a16:creationId xmlns:a16="http://schemas.microsoft.com/office/drawing/2014/main" id="{B8130336-97E6-48F8-BE8C-CFE4FCE656C3}"/>
                </a:ext>
              </a:extLst>
            </p:cNvPr>
            <p:cNvSpPr/>
            <p:nvPr/>
          </p:nvSpPr>
          <p:spPr>
            <a:xfrm>
              <a:off x="1441704" y="4777739"/>
              <a:ext cx="1967864" cy="68580"/>
            </a:xfrm>
            <a:custGeom>
              <a:avLst/>
              <a:gdLst/>
              <a:ahLst/>
              <a:cxnLst/>
              <a:rect l="l" t="t" r="r" b="b"/>
              <a:pathLst>
                <a:path w="1967864" h="68579">
                  <a:moveTo>
                    <a:pt x="1967484" y="0"/>
                  </a:moveTo>
                  <a:lnTo>
                    <a:pt x="0" y="0"/>
                  </a:lnTo>
                  <a:lnTo>
                    <a:pt x="0" y="68580"/>
                  </a:lnTo>
                  <a:lnTo>
                    <a:pt x="1967484" y="68580"/>
                  </a:lnTo>
                  <a:lnTo>
                    <a:pt x="1967484" y="0"/>
                  </a:lnTo>
                  <a:close/>
                </a:path>
              </a:pathLst>
            </a:custGeom>
            <a:solidFill>
              <a:srgbClr val="DEDEDD"/>
            </a:solidFill>
          </p:spPr>
          <p:txBody>
            <a:bodyPr wrap="square" lIns="0" tIns="0" rIns="0" bIns="0" rtlCol="0"/>
            <a:lstStyle/>
            <a:p>
              <a:endParaRPr/>
            </a:p>
          </p:txBody>
        </p:sp>
        <p:sp>
          <p:nvSpPr>
            <p:cNvPr id="42" name="object 50">
              <a:extLst>
                <a:ext uri="{FF2B5EF4-FFF2-40B4-BE49-F238E27FC236}">
                  <a16:creationId xmlns:a16="http://schemas.microsoft.com/office/drawing/2014/main" id="{B1C88A7D-D20C-4292-BA1B-5B7A683B7DFD}"/>
                </a:ext>
              </a:extLst>
            </p:cNvPr>
            <p:cNvSpPr/>
            <p:nvPr/>
          </p:nvSpPr>
          <p:spPr>
            <a:xfrm>
              <a:off x="1432559" y="4768595"/>
              <a:ext cx="1987550" cy="85725"/>
            </a:xfrm>
            <a:custGeom>
              <a:avLst/>
              <a:gdLst/>
              <a:ahLst/>
              <a:cxnLst/>
              <a:rect l="l" t="t" r="r" b="b"/>
              <a:pathLst>
                <a:path w="1987550" h="85725">
                  <a:moveTo>
                    <a:pt x="0" y="78346"/>
                  </a:moveTo>
                  <a:lnTo>
                    <a:pt x="0" y="85343"/>
                  </a:lnTo>
                  <a:lnTo>
                    <a:pt x="9271" y="85343"/>
                  </a:lnTo>
                  <a:lnTo>
                    <a:pt x="0" y="78346"/>
                  </a:lnTo>
                  <a:close/>
                </a:path>
                <a:path w="1987550" h="85725">
                  <a:moveTo>
                    <a:pt x="0" y="8394"/>
                  </a:moveTo>
                  <a:lnTo>
                    <a:pt x="0" y="78346"/>
                  </a:lnTo>
                  <a:lnTo>
                    <a:pt x="9271" y="85343"/>
                  </a:lnTo>
                  <a:lnTo>
                    <a:pt x="9271" y="67157"/>
                  </a:lnTo>
                  <a:lnTo>
                    <a:pt x="18668" y="67157"/>
                  </a:lnTo>
                  <a:lnTo>
                    <a:pt x="18668" y="15392"/>
                  </a:lnTo>
                  <a:lnTo>
                    <a:pt x="9271" y="15392"/>
                  </a:lnTo>
                  <a:lnTo>
                    <a:pt x="0" y="8394"/>
                  </a:lnTo>
                  <a:close/>
                </a:path>
                <a:path w="1987550" h="85725">
                  <a:moveTo>
                    <a:pt x="1966849" y="67157"/>
                  </a:moveTo>
                  <a:lnTo>
                    <a:pt x="18668" y="67157"/>
                  </a:lnTo>
                  <a:lnTo>
                    <a:pt x="18668" y="78346"/>
                  </a:lnTo>
                  <a:lnTo>
                    <a:pt x="9271" y="85343"/>
                  </a:lnTo>
                  <a:lnTo>
                    <a:pt x="1976119" y="85343"/>
                  </a:lnTo>
                  <a:lnTo>
                    <a:pt x="1987295" y="78346"/>
                  </a:lnTo>
                  <a:lnTo>
                    <a:pt x="1966849" y="78346"/>
                  </a:lnTo>
                  <a:lnTo>
                    <a:pt x="1966849" y="67157"/>
                  </a:lnTo>
                  <a:close/>
                </a:path>
                <a:path w="1987550" h="85725">
                  <a:moveTo>
                    <a:pt x="1987295" y="78346"/>
                  </a:moveTo>
                  <a:lnTo>
                    <a:pt x="1976119" y="85343"/>
                  </a:lnTo>
                  <a:lnTo>
                    <a:pt x="1987295" y="85343"/>
                  </a:lnTo>
                  <a:lnTo>
                    <a:pt x="1987295" y="78346"/>
                  </a:lnTo>
                  <a:close/>
                </a:path>
                <a:path w="1987550" h="85725">
                  <a:moveTo>
                    <a:pt x="1976119" y="0"/>
                  </a:moveTo>
                  <a:lnTo>
                    <a:pt x="1976119" y="15392"/>
                  </a:lnTo>
                  <a:lnTo>
                    <a:pt x="1966849" y="15392"/>
                  </a:lnTo>
                  <a:lnTo>
                    <a:pt x="1966849" y="67157"/>
                  </a:lnTo>
                  <a:lnTo>
                    <a:pt x="1976119" y="67157"/>
                  </a:lnTo>
                  <a:lnTo>
                    <a:pt x="1987295" y="78346"/>
                  </a:lnTo>
                  <a:lnTo>
                    <a:pt x="1987295" y="8394"/>
                  </a:lnTo>
                  <a:lnTo>
                    <a:pt x="1976119" y="0"/>
                  </a:lnTo>
                  <a:close/>
                </a:path>
                <a:path w="1987550" h="85725">
                  <a:moveTo>
                    <a:pt x="1976119" y="0"/>
                  </a:moveTo>
                  <a:lnTo>
                    <a:pt x="9271" y="0"/>
                  </a:lnTo>
                  <a:lnTo>
                    <a:pt x="0" y="8394"/>
                  </a:lnTo>
                  <a:lnTo>
                    <a:pt x="18668" y="8394"/>
                  </a:lnTo>
                  <a:lnTo>
                    <a:pt x="18668" y="15392"/>
                  </a:lnTo>
                  <a:lnTo>
                    <a:pt x="1966849" y="15392"/>
                  </a:lnTo>
                  <a:lnTo>
                    <a:pt x="1966849" y="8394"/>
                  </a:lnTo>
                  <a:lnTo>
                    <a:pt x="1976119" y="0"/>
                  </a:lnTo>
                  <a:close/>
                </a:path>
                <a:path w="1987550" h="85725">
                  <a:moveTo>
                    <a:pt x="9271" y="0"/>
                  </a:moveTo>
                  <a:lnTo>
                    <a:pt x="0" y="0"/>
                  </a:lnTo>
                  <a:lnTo>
                    <a:pt x="0" y="8394"/>
                  </a:lnTo>
                  <a:lnTo>
                    <a:pt x="9271" y="0"/>
                  </a:lnTo>
                  <a:close/>
                </a:path>
                <a:path w="1987550" h="85725">
                  <a:moveTo>
                    <a:pt x="1987295" y="0"/>
                  </a:moveTo>
                  <a:lnTo>
                    <a:pt x="1976119" y="0"/>
                  </a:lnTo>
                  <a:lnTo>
                    <a:pt x="1987295" y="8394"/>
                  </a:lnTo>
                  <a:lnTo>
                    <a:pt x="1987295" y="0"/>
                  </a:lnTo>
                  <a:close/>
                </a:path>
              </a:pathLst>
            </a:custGeom>
            <a:solidFill>
              <a:srgbClr val="1F1A17"/>
            </a:solidFill>
          </p:spPr>
          <p:txBody>
            <a:bodyPr wrap="square" lIns="0" tIns="0" rIns="0" bIns="0" rtlCol="0"/>
            <a:lstStyle/>
            <a:p>
              <a:endParaRPr/>
            </a:p>
          </p:txBody>
        </p:sp>
        <p:pic>
          <p:nvPicPr>
            <p:cNvPr id="43" name="object 51">
              <a:extLst>
                <a:ext uri="{FF2B5EF4-FFF2-40B4-BE49-F238E27FC236}">
                  <a16:creationId xmlns:a16="http://schemas.microsoft.com/office/drawing/2014/main" id="{0DE4BD01-EEC6-4561-80E3-EF41907D0EC0}"/>
                </a:ext>
              </a:extLst>
            </p:cNvPr>
            <p:cNvPicPr/>
            <p:nvPr/>
          </p:nvPicPr>
          <p:blipFill>
            <a:blip r:embed="rId14" cstate="print"/>
            <a:stretch>
              <a:fillRect/>
            </a:stretch>
          </p:blipFill>
          <p:spPr>
            <a:xfrm>
              <a:off x="1668780" y="4716780"/>
              <a:ext cx="175259" cy="67056"/>
            </a:xfrm>
            <a:prstGeom prst="rect">
              <a:avLst/>
            </a:prstGeom>
          </p:spPr>
        </p:pic>
        <p:sp>
          <p:nvSpPr>
            <p:cNvPr id="44" name="object 52">
              <a:extLst>
                <a:ext uri="{FF2B5EF4-FFF2-40B4-BE49-F238E27FC236}">
                  <a16:creationId xmlns:a16="http://schemas.microsoft.com/office/drawing/2014/main" id="{B1C03C09-8F72-46A8-A1E4-6E24FB11AF94}"/>
                </a:ext>
              </a:extLst>
            </p:cNvPr>
            <p:cNvSpPr/>
            <p:nvPr/>
          </p:nvSpPr>
          <p:spPr>
            <a:xfrm>
              <a:off x="1967483" y="3936491"/>
              <a:ext cx="914400" cy="1270"/>
            </a:xfrm>
            <a:custGeom>
              <a:avLst/>
              <a:gdLst/>
              <a:ahLst/>
              <a:cxnLst/>
              <a:rect l="l" t="t" r="r" b="b"/>
              <a:pathLst>
                <a:path w="914400" h="1270">
                  <a:moveTo>
                    <a:pt x="0" y="0"/>
                  </a:moveTo>
                  <a:lnTo>
                    <a:pt x="914400" y="1193"/>
                  </a:lnTo>
                </a:path>
              </a:pathLst>
            </a:custGeom>
            <a:ln w="9144">
              <a:solidFill>
                <a:srgbClr val="000000"/>
              </a:solidFill>
            </a:ln>
          </p:spPr>
          <p:txBody>
            <a:bodyPr wrap="square" lIns="0" tIns="0" rIns="0" bIns="0" rtlCol="0"/>
            <a:lstStyle/>
            <a:p>
              <a:endParaRPr/>
            </a:p>
          </p:txBody>
        </p:sp>
        <p:sp>
          <p:nvSpPr>
            <p:cNvPr id="45" name="object 53">
              <a:extLst>
                <a:ext uri="{FF2B5EF4-FFF2-40B4-BE49-F238E27FC236}">
                  <a16:creationId xmlns:a16="http://schemas.microsoft.com/office/drawing/2014/main" id="{9FD9C1E5-8383-4C16-87B6-221774B740A7}"/>
                </a:ext>
              </a:extLst>
            </p:cNvPr>
            <p:cNvSpPr/>
            <p:nvPr/>
          </p:nvSpPr>
          <p:spPr>
            <a:xfrm>
              <a:off x="1970532" y="4064508"/>
              <a:ext cx="914400" cy="1270"/>
            </a:xfrm>
            <a:custGeom>
              <a:avLst/>
              <a:gdLst/>
              <a:ahLst/>
              <a:cxnLst/>
              <a:rect l="l" t="t" r="r" b="b"/>
              <a:pathLst>
                <a:path w="914400" h="1270">
                  <a:moveTo>
                    <a:pt x="0" y="0"/>
                  </a:moveTo>
                  <a:lnTo>
                    <a:pt x="914400" y="1193"/>
                  </a:lnTo>
                </a:path>
              </a:pathLst>
            </a:custGeom>
            <a:ln w="9144">
              <a:solidFill>
                <a:srgbClr val="006FC0"/>
              </a:solidFill>
              <a:prstDash val="sysDash"/>
            </a:ln>
          </p:spPr>
          <p:txBody>
            <a:bodyPr wrap="square" lIns="0" tIns="0" rIns="0" bIns="0" rtlCol="0"/>
            <a:lstStyle/>
            <a:p>
              <a:endParaRPr/>
            </a:p>
          </p:txBody>
        </p:sp>
        <p:pic>
          <p:nvPicPr>
            <p:cNvPr id="46" name="object 54">
              <a:extLst>
                <a:ext uri="{FF2B5EF4-FFF2-40B4-BE49-F238E27FC236}">
                  <a16:creationId xmlns:a16="http://schemas.microsoft.com/office/drawing/2014/main" id="{189EB9F7-80C5-4CCC-852A-27572C486EA6}"/>
                </a:ext>
              </a:extLst>
            </p:cNvPr>
            <p:cNvPicPr/>
            <p:nvPr/>
          </p:nvPicPr>
          <p:blipFill>
            <a:blip r:embed="rId15" cstate="print"/>
            <a:stretch>
              <a:fillRect/>
            </a:stretch>
          </p:blipFill>
          <p:spPr>
            <a:xfrm>
              <a:off x="2249424" y="4186427"/>
              <a:ext cx="670560" cy="652272"/>
            </a:xfrm>
            <a:prstGeom prst="rect">
              <a:avLst/>
            </a:prstGeom>
          </p:spPr>
        </p:pic>
        <p:pic>
          <p:nvPicPr>
            <p:cNvPr id="47" name="object 55">
              <a:extLst>
                <a:ext uri="{FF2B5EF4-FFF2-40B4-BE49-F238E27FC236}">
                  <a16:creationId xmlns:a16="http://schemas.microsoft.com/office/drawing/2014/main" id="{A84D00DE-5D45-42CF-873F-1EDC0D66D81B}"/>
                </a:ext>
              </a:extLst>
            </p:cNvPr>
            <p:cNvPicPr/>
            <p:nvPr/>
          </p:nvPicPr>
          <p:blipFill>
            <a:blip r:embed="rId16" cstate="print"/>
            <a:stretch>
              <a:fillRect/>
            </a:stretch>
          </p:blipFill>
          <p:spPr>
            <a:xfrm>
              <a:off x="2180844" y="1619503"/>
              <a:ext cx="920495" cy="2247265"/>
            </a:xfrm>
            <a:prstGeom prst="rect">
              <a:avLst/>
            </a:prstGeom>
          </p:spPr>
        </p:pic>
        <p:pic>
          <p:nvPicPr>
            <p:cNvPr id="48" name="object 56">
              <a:extLst>
                <a:ext uri="{FF2B5EF4-FFF2-40B4-BE49-F238E27FC236}">
                  <a16:creationId xmlns:a16="http://schemas.microsoft.com/office/drawing/2014/main" id="{9CE8E2D6-1639-432E-BBA4-CB2B7D549721}"/>
                </a:ext>
              </a:extLst>
            </p:cNvPr>
            <p:cNvPicPr/>
            <p:nvPr/>
          </p:nvPicPr>
          <p:blipFill>
            <a:blip r:embed="rId17" cstate="print"/>
            <a:stretch>
              <a:fillRect/>
            </a:stretch>
          </p:blipFill>
          <p:spPr>
            <a:xfrm>
              <a:off x="5347715" y="3951731"/>
              <a:ext cx="1207833" cy="899160"/>
            </a:xfrm>
            <a:prstGeom prst="rect">
              <a:avLst/>
            </a:prstGeom>
          </p:spPr>
        </p:pic>
      </p:grpSp>
      <p:sp>
        <p:nvSpPr>
          <p:cNvPr id="49" name="object 57">
            <a:extLst>
              <a:ext uri="{FF2B5EF4-FFF2-40B4-BE49-F238E27FC236}">
                <a16:creationId xmlns:a16="http://schemas.microsoft.com/office/drawing/2014/main" id="{178A9D59-9D5E-42B1-B730-6F1FDBB857EB}"/>
              </a:ext>
            </a:extLst>
          </p:cNvPr>
          <p:cNvSpPr txBox="1"/>
          <p:nvPr/>
        </p:nvSpPr>
        <p:spPr>
          <a:xfrm>
            <a:off x="1953260" y="3815283"/>
            <a:ext cx="996950" cy="269240"/>
          </a:xfrm>
          <a:prstGeom prst="rect">
            <a:avLst/>
          </a:prstGeom>
        </p:spPr>
        <p:txBody>
          <a:bodyPr vert="horz" wrap="square" lIns="0" tIns="12065" rIns="0" bIns="0" rtlCol="0">
            <a:spAutoFit/>
          </a:bodyPr>
          <a:lstStyle/>
          <a:p>
            <a:pPr marL="12700">
              <a:lnSpc>
                <a:spcPct val="100000"/>
              </a:lnSpc>
              <a:spcBef>
                <a:spcPts val="95"/>
              </a:spcBef>
              <a:tabLst>
                <a:tab pos="983615" algn="l"/>
              </a:tabLst>
            </a:pPr>
            <a:r>
              <a:rPr sz="1600" b="1" u="dbl" spc="-5" dirty="0">
                <a:uFill>
                  <a:solidFill>
                    <a:srgbClr val="006FC0"/>
                  </a:solidFill>
                </a:uFill>
                <a:latin typeface="Times New Roman"/>
                <a:cs typeface="Times New Roman"/>
              </a:rPr>
              <a:t> 	</a:t>
            </a:r>
            <a:endParaRPr sz="1600">
              <a:latin typeface="Times New Roman"/>
              <a:cs typeface="Times New Roman"/>
            </a:endParaRPr>
          </a:p>
        </p:txBody>
      </p:sp>
      <p:sp>
        <p:nvSpPr>
          <p:cNvPr id="50" name="object 58">
            <a:extLst>
              <a:ext uri="{FF2B5EF4-FFF2-40B4-BE49-F238E27FC236}">
                <a16:creationId xmlns:a16="http://schemas.microsoft.com/office/drawing/2014/main" id="{C516A2F6-77C4-4667-B31A-FAE6AF99DD7F}"/>
              </a:ext>
            </a:extLst>
          </p:cNvPr>
          <p:cNvSpPr txBox="1"/>
          <p:nvPr/>
        </p:nvSpPr>
        <p:spPr>
          <a:xfrm>
            <a:off x="612140" y="3571113"/>
            <a:ext cx="955040" cy="756920"/>
          </a:xfrm>
          <a:prstGeom prst="rect">
            <a:avLst/>
          </a:prstGeom>
        </p:spPr>
        <p:txBody>
          <a:bodyPr vert="horz" wrap="square" lIns="0" tIns="12065" rIns="0" bIns="0" rtlCol="0">
            <a:spAutoFit/>
          </a:bodyPr>
          <a:lstStyle/>
          <a:p>
            <a:pPr marL="12700" marR="5080" algn="just">
              <a:lnSpc>
                <a:spcPct val="100000"/>
              </a:lnSpc>
              <a:spcBef>
                <a:spcPts val="95"/>
              </a:spcBef>
            </a:pPr>
            <a:r>
              <a:rPr sz="1600" b="1" spc="-10" dirty="0">
                <a:latin typeface="Times New Roman"/>
                <a:cs typeface="Times New Roman"/>
              </a:rPr>
              <a:t>Mixture</a:t>
            </a:r>
            <a:r>
              <a:rPr sz="1600" b="1" spc="-50" dirty="0">
                <a:latin typeface="Times New Roman"/>
                <a:cs typeface="Times New Roman"/>
              </a:rPr>
              <a:t> </a:t>
            </a:r>
            <a:r>
              <a:rPr sz="1600" b="1" spc="-5" dirty="0">
                <a:latin typeface="Times New Roman"/>
                <a:cs typeface="Times New Roman"/>
              </a:rPr>
              <a:t>of  acetone &amp;  benzene</a:t>
            </a:r>
            <a:endParaRPr sz="1600">
              <a:latin typeface="Times New Roman"/>
              <a:cs typeface="Times New Roman"/>
            </a:endParaRPr>
          </a:p>
        </p:txBody>
      </p:sp>
      <p:grpSp>
        <p:nvGrpSpPr>
          <p:cNvPr id="51" name="object 59">
            <a:extLst>
              <a:ext uri="{FF2B5EF4-FFF2-40B4-BE49-F238E27FC236}">
                <a16:creationId xmlns:a16="http://schemas.microsoft.com/office/drawing/2014/main" id="{5067A5AC-81B3-4594-B21F-8464F8ECD4BB}"/>
              </a:ext>
            </a:extLst>
          </p:cNvPr>
          <p:cNvGrpSpPr/>
          <p:nvPr/>
        </p:nvGrpSpPr>
        <p:grpSpPr>
          <a:xfrm>
            <a:off x="2581655" y="1222247"/>
            <a:ext cx="2333625" cy="1877695"/>
            <a:chOff x="2581655" y="1222247"/>
            <a:chExt cx="2333625" cy="1877695"/>
          </a:xfrm>
        </p:grpSpPr>
        <p:sp>
          <p:nvSpPr>
            <p:cNvPr id="52" name="object 60">
              <a:extLst>
                <a:ext uri="{FF2B5EF4-FFF2-40B4-BE49-F238E27FC236}">
                  <a16:creationId xmlns:a16="http://schemas.microsoft.com/office/drawing/2014/main" id="{51D41BE0-6378-4AFF-82F0-3D80B8122252}"/>
                </a:ext>
              </a:extLst>
            </p:cNvPr>
            <p:cNvSpPr/>
            <p:nvPr/>
          </p:nvSpPr>
          <p:spPr>
            <a:xfrm>
              <a:off x="2596133" y="1236725"/>
              <a:ext cx="528955" cy="120650"/>
            </a:xfrm>
            <a:custGeom>
              <a:avLst/>
              <a:gdLst/>
              <a:ahLst/>
              <a:cxnLst/>
              <a:rect l="l" t="t" r="r" b="b"/>
              <a:pathLst>
                <a:path w="528955" h="120650">
                  <a:moveTo>
                    <a:pt x="34798" y="53086"/>
                  </a:moveTo>
                  <a:lnTo>
                    <a:pt x="20574" y="72009"/>
                  </a:lnTo>
                  <a:lnTo>
                    <a:pt x="129793" y="120396"/>
                  </a:lnTo>
                  <a:lnTo>
                    <a:pt x="148844" y="106172"/>
                  </a:lnTo>
                  <a:lnTo>
                    <a:pt x="75450" y="72009"/>
                  </a:lnTo>
                  <a:lnTo>
                    <a:pt x="34798" y="72009"/>
                  </a:lnTo>
                  <a:lnTo>
                    <a:pt x="34798" y="53086"/>
                  </a:lnTo>
                  <a:close/>
                </a:path>
                <a:path w="528955" h="120650">
                  <a:moveTo>
                    <a:pt x="20574" y="53086"/>
                  </a:moveTo>
                  <a:lnTo>
                    <a:pt x="0" y="62611"/>
                  </a:lnTo>
                  <a:lnTo>
                    <a:pt x="20574" y="72009"/>
                  </a:lnTo>
                  <a:lnTo>
                    <a:pt x="20574" y="53086"/>
                  </a:lnTo>
                  <a:close/>
                </a:path>
                <a:path w="528955" h="120650">
                  <a:moveTo>
                    <a:pt x="129793" y="0"/>
                  </a:moveTo>
                  <a:lnTo>
                    <a:pt x="20574" y="53086"/>
                  </a:lnTo>
                  <a:lnTo>
                    <a:pt x="20574" y="72009"/>
                  </a:lnTo>
                  <a:lnTo>
                    <a:pt x="34798" y="53086"/>
                  </a:lnTo>
                  <a:lnTo>
                    <a:pt x="75450" y="53086"/>
                  </a:lnTo>
                  <a:lnTo>
                    <a:pt x="148844" y="18923"/>
                  </a:lnTo>
                  <a:lnTo>
                    <a:pt x="129793" y="0"/>
                  </a:lnTo>
                  <a:close/>
                </a:path>
                <a:path w="528955" h="120650">
                  <a:moveTo>
                    <a:pt x="47498" y="66097"/>
                  </a:moveTo>
                  <a:lnTo>
                    <a:pt x="34798" y="72009"/>
                  </a:lnTo>
                  <a:lnTo>
                    <a:pt x="47498" y="72009"/>
                  </a:lnTo>
                  <a:lnTo>
                    <a:pt x="47498" y="66097"/>
                  </a:lnTo>
                  <a:close/>
                </a:path>
                <a:path w="528955" h="120650">
                  <a:moveTo>
                    <a:pt x="528828" y="53086"/>
                  </a:moveTo>
                  <a:lnTo>
                    <a:pt x="75450" y="53086"/>
                  </a:lnTo>
                  <a:lnTo>
                    <a:pt x="55124" y="62547"/>
                  </a:lnTo>
                  <a:lnTo>
                    <a:pt x="75450" y="72009"/>
                  </a:lnTo>
                  <a:lnTo>
                    <a:pt x="528828" y="72009"/>
                  </a:lnTo>
                  <a:lnTo>
                    <a:pt x="528828" y="53086"/>
                  </a:lnTo>
                  <a:close/>
                </a:path>
                <a:path w="528955" h="120650">
                  <a:moveTo>
                    <a:pt x="47498" y="58997"/>
                  </a:moveTo>
                  <a:lnTo>
                    <a:pt x="47498" y="66097"/>
                  </a:lnTo>
                  <a:lnTo>
                    <a:pt x="55124" y="62547"/>
                  </a:lnTo>
                  <a:lnTo>
                    <a:pt x="47498" y="58997"/>
                  </a:lnTo>
                  <a:close/>
                </a:path>
                <a:path w="528955" h="120650">
                  <a:moveTo>
                    <a:pt x="47498" y="53086"/>
                  </a:moveTo>
                  <a:lnTo>
                    <a:pt x="34798" y="53086"/>
                  </a:lnTo>
                  <a:lnTo>
                    <a:pt x="47498" y="58997"/>
                  </a:lnTo>
                  <a:lnTo>
                    <a:pt x="47498" y="53086"/>
                  </a:lnTo>
                  <a:close/>
                </a:path>
              </a:pathLst>
            </a:custGeom>
            <a:solidFill>
              <a:srgbClr val="FF0066"/>
            </a:solidFill>
          </p:spPr>
          <p:txBody>
            <a:bodyPr wrap="square" lIns="0" tIns="0" rIns="0" bIns="0" rtlCol="0"/>
            <a:lstStyle/>
            <a:p>
              <a:endParaRPr/>
            </a:p>
          </p:txBody>
        </p:sp>
        <p:pic>
          <p:nvPicPr>
            <p:cNvPr id="53" name="object 61">
              <a:extLst>
                <a:ext uri="{FF2B5EF4-FFF2-40B4-BE49-F238E27FC236}">
                  <a16:creationId xmlns:a16="http://schemas.microsoft.com/office/drawing/2014/main" id="{538B60F9-CF5A-4907-B660-1BD580AE1C22}"/>
                </a:ext>
              </a:extLst>
            </p:cNvPr>
            <p:cNvPicPr/>
            <p:nvPr/>
          </p:nvPicPr>
          <p:blipFill>
            <a:blip r:embed="rId18" cstate="print"/>
            <a:stretch>
              <a:fillRect/>
            </a:stretch>
          </p:blipFill>
          <p:spPr>
            <a:xfrm>
              <a:off x="2581655" y="1222247"/>
              <a:ext cx="177799" cy="149351"/>
            </a:xfrm>
            <a:prstGeom prst="rect">
              <a:avLst/>
            </a:prstGeom>
          </p:spPr>
        </p:pic>
        <p:sp>
          <p:nvSpPr>
            <p:cNvPr id="54" name="object 62">
              <a:extLst>
                <a:ext uri="{FF2B5EF4-FFF2-40B4-BE49-F238E27FC236}">
                  <a16:creationId xmlns:a16="http://schemas.microsoft.com/office/drawing/2014/main" id="{1F413B16-EC7C-4150-B05F-E56F8D934673}"/>
                </a:ext>
              </a:extLst>
            </p:cNvPr>
            <p:cNvSpPr/>
            <p:nvPr/>
          </p:nvSpPr>
          <p:spPr>
            <a:xfrm>
              <a:off x="2643631" y="1289811"/>
              <a:ext cx="481330" cy="19050"/>
            </a:xfrm>
            <a:custGeom>
              <a:avLst/>
              <a:gdLst/>
              <a:ahLst/>
              <a:cxnLst/>
              <a:rect l="l" t="t" r="r" b="b"/>
              <a:pathLst>
                <a:path w="481330" h="19050">
                  <a:moveTo>
                    <a:pt x="481330" y="0"/>
                  </a:moveTo>
                  <a:lnTo>
                    <a:pt x="481330" y="18923"/>
                  </a:lnTo>
                  <a:lnTo>
                    <a:pt x="460756" y="18923"/>
                  </a:lnTo>
                  <a:lnTo>
                    <a:pt x="406907" y="18923"/>
                  </a:lnTo>
                  <a:lnTo>
                    <a:pt x="0" y="18923"/>
                  </a:lnTo>
                  <a:lnTo>
                    <a:pt x="0" y="0"/>
                  </a:lnTo>
                  <a:lnTo>
                    <a:pt x="460756" y="0"/>
                  </a:lnTo>
                  <a:lnTo>
                    <a:pt x="481330" y="0"/>
                  </a:lnTo>
                  <a:close/>
                </a:path>
              </a:pathLst>
            </a:custGeom>
            <a:ln w="28956">
              <a:solidFill>
                <a:srgbClr val="FF0000"/>
              </a:solidFill>
            </a:ln>
          </p:spPr>
          <p:txBody>
            <a:bodyPr wrap="square" lIns="0" tIns="0" rIns="0" bIns="0" rtlCol="0"/>
            <a:lstStyle/>
            <a:p>
              <a:endParaRPr/>
            </a:p>
          </p:txBody>
        </p:sp>
        <p:sp>
          <p:nvSpPr>
            <p:cNvPr id="55" name="object 63">
              <a:extLst>
                <a:ext uri="{FF2B5EF4-FFF2-40B4-BE49-F238E27FC236}">
                  <a16:creationId xmlns:a16="http://schemas.microsoft.com/office/drawing/2014/main" id="{46BC61C1-3F42-48B0-B544-7BA43964662C}"/>
                </a:ext>
              </a:extLst>
            </p:cNvPr>
            <p:cNvSpPr/>
            <p:nvPr/>
          </p:nvSpPr>
          <p:spPr>
            <a:xfrm>
              <a:off x="4644389" y="2716530"/>
              <a:ext cx="256540" cy="368935"/>
            </a:xfrm>
            <a:custGeom>
              <a:avLst/>
              <a:gdLst/>
              <a:ahLst/>
              <a:cxnLst/>
              <a:rect l="l" t="t" r="r" b="b"/>
              <a:pathLst>
                <a:path w="256539" h="368935">
                  <a:moveTo>
                    <a:pt x="20574" y="354583"/>
                  </a:moveTo>
                  <a:lnTo>
                    <a:pt x="26924" y="368807"/>
                  </a:lnTo>
                  <a:lnTo>
                    <a:pt x="41148" y="359282"/>
                  </a:lnTo>
                  <a:lnTo>
                    <a:pt x="20574" y="354583"/>
                  </a:lnTo>
                  <a:close/>
                </a:path>
                <a:path w="256539" h="368935">
                  <a:moveTo>
                    <a:pt x="26924" y="256920"/>
                  </a:moveTo>
                  <a:lnTo>
                    <a:pt x="0" y="261746"/>
                  </a:lnTo>
                  <a:lnTo>
                    <a:pt x="20574" y="354583"/>
                  </a:lnTo>
                  <a:lnTo>
                    <a:pt x="41148" y="359282"/>
                  </a:lnTo>
                  <a:lnTo>
                    <a:pt x="26924" y="345058"/>
                  </a:lnTo>
                  <a:lnTo>
                    <a:pt x="41884" y="337596"/>
                  </a:lnTo>
                  <a:lnTo>
                    <a:pt x="26924" y="334263"/>
                  </a:lnTo>
                  <a:lnTo>
                    <a:pt x="39411" y="313618"/>
                  </a:lnTo>
                  <a:lnTo>
                    <a:pt x="26924" y="256920"/>
                  </a:lnTo>
                  <a:close/>
                </a:path>
                <a:path w="256539" h="368935">
                  <a:moveTo>
                    <a:pt x="26924" y="345058"/>
                  </a:moveTo>
                  <a:lnTo>
                    <a:pt x="41148" y="359282"/>
                  </a:lnTo>
                  <a:lnTo>
                    <a:pt x="61419" y="349757"/>
                  </a:lnTo>
                  <a:lnTo>
                    <a:pt x="47371" y="349757"/>
                  </a:lnTo>
                  <a:lnTo>
                    <a:pt x="26924" y="345058"/>
                  </a:lnTo>
                  <a:close/>
                </a:path>
                <a:path w="256539" h="368935">
                  <a:moveTo>
                    <a:pt x="44837" y="338254"/>
                  </a:moveTo>
                  <a:lnTo>
                    <a:pt x="47371" y="349757"/>
                  </a:lnTo>
                  <a:lnTo>
                    <a:pt x="61419" y="349757"/>
                  </a:lnTo>
                  <a:lnTo>
                    <a:pt x="81691" y="340232"/>
                  </a:lnTo>
                  <a:lnTo>
                    <a:pt x="53721" y="340232"/>
                  </a:lnTo>
                  <a:lnTo>
                    <a:pt x="44837" y="338254"/>
                  </a:lnTo>
                  <a:close/>
                </a:path>
                <a:path w="256539" h="368935">
                  <a:moveTo>
                    <a:pt x="134365" y="291464"/>
                  </a:moveTo>
                  <a:lnTo>
                    <a:pt x="61278" y="327922"/>
                  </a:lnTo>
                  <a:lnTo>
                    <a:pt x="53721" y="340232"/>
                  </a:lnTo>
                  <a:lnTo>
                    <a:pt x="81691" y="340232"/>
                  </a:lnTo>
                  <a:lnTo>
                    <a:pt x="154939" y="305815"/>
                  </a:lnTo>
                  <a:lnTo>
                    <a:pt x="142239" y="300989"/>
                  </a:lnTo>
                  <a:lnTo>
                    <a:pt x="134365" y="291464"/>
                  </a:lnTo>
                  <a:close/>
                </a:path>
                <a:path w="256539" h="368935">
                  <a:moveTo>
                    <a:pt x="44414" y="336334"/>
                  </a:moveTo>
                  <a:lnTo>
                    <a:pt x="41884" y="337596"/>
                  </a:lnTo>
                  <a:lnTo>
                    <a:pt x="44837" y="338254"/>
                  </a:lnTo>
                  <a:lnTo>
                    <a:pt x="44414" y="336334"/>
                  </a:lnTo>
                  <a:close/>
                </a:path>
                <a:path w="256539" h="368935">
                  <a:moveTo>
                    <a:pt x="229108" y="0"/>
                  </a:moveTo>
                  <a:lnTo>
                    <a:pt x="39411" y="313618"/>
                  </a:lnTo>
                  <a:lnTo>
                    <a:pt x="44414" y="336334"/>
                  </a:lnTo>
                  <a:lnTo>
                    <a:pt x="61278" y="327922"/>
                  </a:lnTo>
                  <a:lnTo>
                    <a:pt x="256032" y="10668"/>
                  </a:lnTo>
                  <a:lnTo>
                    <a:pt x="229108" y="0"/>
                  </a:lnTo>
                  <a:close/>
                </a:path>
              </a:pathLst>
            </a:custGeom>
            <a:solidFill>
              <a:srgbClr val="FF0066"/>
            </a:solidFill>
          </p:spPr>
          <p:txBody>
            <a:bodyPr wrap="square" lIns="0" tIns="0" rIns="0" bIns="0" rtlCol="0"/>
            <a:lstStyle/>
            <a:p>
              <a:endParaRPr/>
            </a:p>
          </p:txBody>
        </p:sp>
        <p:pic>
          <p:nvPicPr>
            <p:cNvPr id="56" name="object 64">
              <a:extLst>
                <a:ext uri="{FF2B5EF4-FFF2-40B4-BE49-F238E27FC236}">
                  <a16:creationId xmlns:a16="http://schemas.microsoft.com/office/drawing/2014/main" id="{2B9506F6-45EA-488E-9589-2B51D8707D8A}"/>
                </a:ext>
              </a:extLst>
            </p:cNvPr>
            <p:cNvPicPr/>
            <p:nvPr/>
          </p:nvPicPr>
          <p:blipFill>
            <a:blip r:embed="rId19" cstate="print"/>
            <a:stretch>
              <a:fillRect/>
            </a:stretch>
          </p:blipFill>
          <p:spPr>
            <a:xfrm>
              <a:off x="4629911" y="2958972"/>
              <a:ext cx="183895" cy="140842"/>
            </a:xfrm>
            <a:prstGeom prst="rect">
              <a:avLst/>
            </a:prstGeom>
          </p:spPr>
        </p:pic>
        <p:sp>
          <p:nvSpPr>
            <p:cNvPr id="57" name="object 65">
              <a:extLst>
                <a:ext uri="{FF2B5EF4-FFF2-40B4-BE49-F238E27FC236}">
                  <a16:creationId xmlns:a16="http://schemas.microsoft.com/office/drawing/2014/main" id="{7DD1753C-1D66-49F3-B7A8-B4F592EA1647}"/>
                </a:ext>
              </a:extLst>
            </p:cNvPr>
            <p:cNvSpPr/>
            <p:nvPr/>
          </p:nvSpPr>
          <p:spPr>
            <a:xfrm>
              <a:off x="4671313" y="2716530"/>
              <a:ext cx="229235" cy="340360"/>
            </a:xfrm>
            <a:custGeom>
              <a:avLst/>
              <a:gdLst/>
              <a:ahLst/>
              <a:cxnLst/>
              <a:rect l="l" t="t" r="r" b="b"/>
              <a:pathLst>
                <a:path w="229235" h="340360">
                  <a:moveTo>
                    <a:pt x="229108" y="10668"/>
                  </a:moveTo>
                  <a:lnTo>
                    <a:pt x="26797" y="340232"/>
                  </a:lnTo>
                  <a:lnTo>
                    <a:pt x="0" y="334263"/>
                  </a:lnTo>
                  <a:lnTo>
                    <a:pt x="202184" y="0"/>
                  </a:lnTo>
                  <a:lnTo>
                    <a:pt x="229108" y="10668"/>
                  </a:lnTo>
                  <a:close/>
                </a:path>
              </a:pathLst>
            </a:custGeom>
            <a:ln w="28956">
              <a:solidFill>
                <a:srgbClr val="FF0000"/>
              </a:solidFill>
            </a:ln>
          </p:spPr>
          <p:txBody>
            <a:bodyPr wrap="square" lIns="0" tIns="0" rIns="0" bIns="0" rtlCol="0"/>
            <a:lstStyle/>
            <a:p>
              <a:endParaRPr/>
            </a:p>
          </p:txBody>
        </p:sp>
      </p:grpSp>
      <p:sp>
        <p:nvSpPr>
          <p:cNvPr id="58" name="object 66">
            <a:extLst>
              <a:ext uri="{FF2B5EF4-FFF2-40B4-BE49-F238E27FC236}">
                <a16:creationId xmlns:a16="http://schemas.microsoft.com/office/drawing/2014/main" id="{E29D3147-7174-4DC9-8260-2A65BC54C492}"/>
              </a:ext>
            </a:extLst>
          </p:cNvPr>
          <p:cNvSpPr txBox="1"/>
          <p:nvPr/>
        </p:nvSpPr>
        <p:spPr>
          <a:xfrm>
            <a:off x="2691510" y="1125093"/>
            <a:ext cx="3530600" cy="2132330"/>
          </a:xfrm>
          <a:prstGeom prst="rect">
            <a:avLst/>
          </a:prstGeom>
        </p:spPr>
        <p:txBody>
          <a:bodyPr vert="horz" wrap="square" lIns="0" tIns="13335" rIns="0" bIns="0" rtlCol="0">
            <a:spAutoFit/>
          </a:bodyPr>
          <a:lstStyle/>
          <a:p>
            <a:pPr marL="494030">
              <a:lnSpc>
                <a:spcPct val="100000"/>
              </a:lnSpc>
              <a:spcBef>
                <a:spcPts val="105"/>
              </a:spcBef>
            </a:pPr>
            <a:r>
              <a:rPr sz="2000" b="1" dirty="0">
                <a:latin typeface="Times New Roman"/>
                <a:cs typeface="Times New Roman"/>
              </a:rPr>
              <a:t>Thermometer</a:t>
            </a:r>
            <a:endParaRPr sz="2000">
              <a:latin typeface="Times New Roman"/>
              <a:cs typeface="Times New Roman"/>
            </a:endParaRPr>
          </a:p>
          <a:p>
            <a:pPr>
              <a:lnSpc>
                <a:spcPct val="100000"/>
              </a:lnSpc>
              <a:spcBef>
                <a:spcPts val="55"/>
              </a:spcBef>
            </a:pPr>
            <a:endParaRPr sz="3000">
              <a:latin typeface="Times New Roman"/>
              <a:cs typeface="Times New Roman"/>
            </a:endParaRPr>
          </a:p>
          <a:p>
            <a:pPr marL="2140585">
              <a:lnSpc>
                <a:spcPct val="100000"/>
              </a:lnSpc>
            </a:pPr>
            <a:r>
              <a:rPr sz="2000" b="1" spc="-5" dirty="0">
                <a:latin typeface="Times New Roman"/>
                <a:cs typeface="Times New Roman"/>
              </a:rPr>
              <a:t>Leibig</a:t>
            </a:r>
            <a:r>
              <a:rPr sz="2000" b="1" spc="-65" dirty="0">
                <a:latin typeface="Times New Roman"/>
                <a:cs typeface="Times New Roman"/>
              </a:rPr>
              <a:t> </a:t>
            </a:r>
            <a:r>
              <a:rPr sz="2000" b="1" dirty="0">
                <a:latin typeface="Times New Roman"/>
                <a:cs typeface="Times New Roman"/>
              </a:rPr>
              <a:t>water</a:t>
            </a:r>
            <a:endParaRPr sz="2000">
              <a:latin typeface="Times New Roman"/>
              <a:cs typeface="Times New Roman"/>
            </a:endParaRPr>
          </a:p>
          <a:p>
            <a:pPr marL="2140585">
              <a:lnSpc>
                <a:spcPct val="100000"/>
              </a:lnSpc>
            </a:pPr>
            <a:r>
              <a:rPr sz="2000" b="1" dirty="0">
                <a:latin typeface="Times New Roman"/>
                <a:cs typeface="Times New Roman"/>
              </a:rPr>
              <a:t>condenser</a:t>
            </a:r>
            <a:endParaRPr sz="2000">
              <a:latin typeface="Times New Roman"/>
              <a:cs typeface="Times New Roman"/>
            </a:endParaRPr>
          </a:p>
          <a:p>
            <a:pPr>
              <a:lnSpc>
                <a:spcPct val="100000"/>
              </a:lnSpc>
              <a:spcBef>
                <a:spcPts val="20"/>
              </a:spcBef>
            </a:pPr>
            <a:endParaRPr sz="1750">
              <a:latin typeface="Times New Roman"/>
              <a:cs typeface="Times New Roman"/>
            </a:endParaRPr>
          </a:p>
          <a:p>
            <a:pPr marL="12700">
              <a:lnSpc>
                <a:spcPct val="100000"/>
              </a:lnSpc>
            </a:pPr>
            <a:r>
              <a:rPr sz="1600" b="1" spc="-5" dirty="0">
                <a:latin typeface="Times New Roman"/>
                <a:cs typeface="Times New Roman"/>
              </a:rPr>
              <a:t>Fractionating</a:t>
            </a:r>
            <a:endParaRPr sz="1600">
              <a:latin typeface="Times New Roman"/>
              <a:cs typeface="Times New Roman"/>
            </a:endParaRPr>
          </a:p>
          <a:p>
            <a:pPr marL="12700">
              <a:lnSpc>
                <a:spcPct val="100000"/>
              </a:lnSpc>
              <a:spcBef>
                <a:spcPts val="5"/>
              </a:spcBef>
            </a:pPr>
            <a:r>
              <a:rPr sz="1600" b="1" spc="-10" dirty="0">
                <a:latin typeface="Times New Roman"/>
                <a:cs typeface="Times New Roman"/>
              </a:rPr>
              <a:t>column</a:t>
            </a:r>
            <a:endParaRPr sz="1600">
              <a:latin typeface="Times New Roman"/>
              <a:cs typeface="Times New Roman"/>
            </a:endParaRPr>
          </a:p>
        </p:txBody>
      </p:sp>
      <p:sp>
        <p:nvSpPr>
          <p:cNvPr id="59" name="object 67">
            <a:extLst>
              <a:ext uri="{FF2B5EF4-FFF2-40B4-BE49-F238E27FC236}">
                <a16:creationId xmlns:a16="http://schemas.microsoft.com/office/drawing/2014/main" id="{084448A4-5542-4D6E-8780-7B5D15AF332A}"/>
              </a:ext>
            </a:extLst>
          </p:cNvPr>
          <p:cNvSpPr/>
          <p:nvPr/>
        </p:nvSpPr>
        <p:spPr>
          <a:xfrm>
            <a:off x="3830955" y="2074163"/>
            <a:ext cx="450850" cy="1424305"/>
          </a:xfrm>
          <a:custGeom>
            <a:avLst/>
            <a:gdLst/>
            <a:ahLst/>
            <a:cxnLst/>
            <a:rect l="l" t="t" r="r" b="b"/>
            <a:pathLst>
              <a:path w="450850" h="1424304">
                <a:moveTo>
                  <a:pt x="385191" y="1296162"/>
                </a:moveTo>
                <a:lnTo>
                  <a:pt x="362089" y="1290574"/>
                </a:lnTo>
                <a:lnTo>
                  <a:pt x="263398" y="1266698"/>
                </a:lnTo>
                <a:lnTo>
                  <a:pt x="255524" y="1264920"/>
                </a:lnTo>
                <a:lnTo>
                  <a:pt x="247777" y="1269619"/>
                </a:lnTo>
                <a:lnTo>
                  <a:pt x="245872" y="1277493"/>
                </a:lnTo>
                <a:lnTo>
                  <a:pt x="243967" y="1285240"/>
                </a:lnTo>
                <a:lnTo>
                  <a:pt x="248793" y="1292987"/>
                </a:lnTo>
                <a:lnTo>
                  <a:pt x="302298" y="1305953"/>
                </a:lnTo>
                <a:lnTo>
                  <a:pt x="0" y="1396619"/>
                </a:lnTo>
                <a:lnTo>
                  <a:pt x="8382" y="1424305"/>
                </a:lnTo>
                <a:lnTo>
                  <a:pt x="310553" y="1333677"/>
                </a:lnTo>
                <a:lnTo>
                  <a:pt x="273050" y="1373886"/>
                </a:lnTo>
                <a:lnTo>
                  <a:pt x="273304" y="1383030"/>
                </a:lnTo>
                <a:lnTo>
                  <a:pt x="284988" y="1393952"/>
                </a:lnTo>
                <a:lnTo>
                  <a:pt x="294259" y="1393571"/>
                </a:lnTo>
                <a:lnTo>
                  <a:pt x="385191" y="1296162"/>
                </a:lnTo>
                <a:close/>
              </a:path>
              <a:path w="450850" h="1424304">
                <a:moveTo>
                  <a:pt x="450723" y="31242"/>
                </a:moveTo>
                <a:lnTo>
                  <a:pt x="427621" y="25654"/>
                </a:lnTo>
                <a:lnTo>
                  <a:pt x="328930" y="1778"/>
                </a:lnTo>
                <a:lnTo>
                  <a:pt x="321183" y="0"/>
                </a:lnTo>
                <a:lnTo>
                  <a:pt x="313309" y="4699"/>
                </a:lnTo>
                <a:lnTo>
                  <a:pt x="311404" y="12573"/>
                </a:lnTo>
                <a:lnTo>
                  <a:pt x="309499" y="20320"/>
                </a:lnTo>
                <a:lnTo>
                  <a:pt x="314325" y="28067"/>
                </a:lnTo>
                <a:lnTo>
                  <a:pt x="367830" y="41033"/>
                </a:lnTo>
                <a:lnTo>
                  <a:pt x="65532" y="131699"/>
                </a:lnTo>
                <a:lnTo>
                  <a:pt x="73914" y="159385"/>
                </a:lnTo>
                <a:lnTo>
                  <a:pt x="376085" y="68757"/>
                </a:lnTo>
                <a:lnTo>
                  <a:pt x="338582" y="108966"/>
                </a:lnTo>
                <a:lnTo>
                  <a:pt x="338836" y="118110"/>
                </a:lnTo>
                <a:lnTo>
                  <a:pt x="350520" y="129032"/>
                </a:lnTo>
                <a:lnTo>
                  <a:pt x="359791" y="128651"/>
                </a:lnTo>
                <a:lnTo>
                  <a:pt x="450723" y="31242"/>
                </a:lnTo>
                <a:close/>
              </a:path>
            </a:pathLst>
          </a:custGeom>
          <a:solidFill>
            <a:srgbClr val="00AFEF"/>
          </a:solidFill>
        </p:spPr>
        <p:txBody>
          <a:bodyPr wrap="square" lIns="0" tIns="0" rIns="0" bIns="0" rtlCol="0"/>
          <a:lstStyle/>
          <a:p>
            <a:endParaRPr/>
          </a:p>
        </p:txBody>
      </p:sp>
      <p:sp>
        <p:nvSpPr>
          <p:cNvPr id="60" name="object 69">
            <a:extLst>
              <a:ext uri="{FF2B5EF4-FFF2-40B4-BE49-F238E27FC236}">
                <a16:creationId xmlns:a16="http://schemas.microsoft.com/office/drawing/2014/main" id="{14EC466D-C9E1-4C52-B310-5E059DC601E6}"/>
              </a:ext>
            </a:extLst>
          </p:cNvPr>
          <p:cNvSpPr txBox="1"/>
          <p:nvPr/>
        </p:nvSpPr>
        <p:spPr>
          <a:xfrm>
            <a:off x="6511290" y="4058208"/>
            <a:ext cx="966469" cy="732155"/>
          </a:xfrm>
          <a:prstGeom prst="rect">
            <a:avLst/>
          </a:prstGeom>
        </p:spPr>
        <p:txBody>
          <a:bodyPr vert="horz" wrap="square" lIns="0" tIns="12700" rIns="0" bIns="0" rtlCol="0">
            <a:spAutoFit/>
          </a:bodyPr>
          <a:lstStyle/>
          <a:p>
            <a:pPr marL="74930" marR="5080" indent="-62865">
              <a:lnSpc>
                <a:spcPct val="115900"/>
              </a:lnSpc>
              <a:spcBef>
                <a:spcPts val="100"/>
              </a:spcBef>
            </a:pPr>
            <a:r>
              <a:rPr sz="2000" b="1" spc="-5" dirty="0">
                <a:solidFill>
                  <a:srgbClr val="00CC00"/>
                </a:solidFill>
                <a:latin typeface="Times New Roman"/>
                <a:cs typeface="Times New Roman"/>
              </a:rPr>
              <a:t>Benzene  </a:t>
            </a:r>
            <a:r>
              <a:rPr sz="2000" b="1" spc="5" dirty="0">
                <a:solidFill>
                  <a:srgbClr val="C00000"/>
                </a:solidFill>
                <a:latin typeface="Times New Roman"/>
                <a:cs typeface="Times New Roman"/>
              </a:rPr>
              <a:t>A</a:t>
            </a:r>
            <a:r>
              <a:rPr sz="2000" b="1" dirty="0">
                <a:solidFill>
                  <a:srgbClr val="C00000"/>
                </a:solidFill>
                <a:latin typeface="Times New Roman"/>
                <a:cs typeface="Times New Roman"/>
              </a:rPr>
              <a:t>cet</a:t>
            </a:r>
            <a:r>
              <a:rPr sz="2000" b="1" spc="5" dirty="0">
                <a:solidFill>
                  <a:srgbClr val="C00000"/>
                </a:solidFill>
                <a:latin typeface="Times New Roman"/>
                <a:cs typeface="Times New Roman"/>
              </a:rPr>
              <a:t>o</a:t>
            </a:r>
            <a:r>
              <a:rPr sz="2000" b="1" dirty="0">
                <a:solidFill>
                  <a:srgbClr val="C00000"/>
                </a:solidFill>
                <a:latin typeface="Times New Roman"/>
                <a:cs typeface="Times New Roman"/>
              </a:rPr>
              <a:t>ne</a:t>
            </a:r>
            <a:endParaRPr sz="2000">
              <a:latin typeface="Times New Roman"/>
              <a:cs typeface="Times New Roman"/>
            </a:endParaRPr>
          </a:p>
        </p:txBody>
      </p:sp>
      <p:sp>
        <p:nvSpPr>
          <p:cNvPr id="61" name="object 68">
            <a:extLst>
              <a:ext uri="{FF2B5EF4-FFF2-40B4-BE49-F238E27FC236}">
                <a16:creationId xmlns:a16="http://schemas.microsoft.com/office/drawing/2014/main" id="{72282E7C-474F-4787-914D-9BCD33DFEEB0}"/>
              </a:ext>
            </a:extLst>
          </p:cNvPr>
          <p:cNvSpPr txBox="1"/>
          <p:nvPr/>
        </p:nvSpPr>
        <p:spPr>
          <a:xfrm>
            <a:off x="5361432" y="4869306"/>
            <a:ext cx="97218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Receiver</a:t>
            </a:r>
            <a:endParaRPr sz="2000" dirty="0">
              <a:latin typeface="Times New Roman"/>
              <a:cs typeface="Times New Roman"/>
            </a:endParaRPr>
          </a:p>
        </p:txBody>
      </p:sp>
      <p:pic>
        <p:nvPicPr>
          <p:cNvPr id="10242" name="Picture 2" descr="How will you effect the separation of a mixture of acetone and ...">
            <a:extLst>
              <a:ext uri="{FF2B5EF4-FFF2-40B4-BE49-F238E27FC236}">
                <a16:creationId xmlns:a16="http://schemas.microsoft.com/office/drawing/2014/main" id="{5A50DC2A-3A64-4A9A-89B0-95B5A9B9DD0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33082" y="518949"/>
            <a:ext cx="4894677" cy="5468179"/>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a:extLst>
              <a:ext uri="{FF2B5EF4-FFF2-40B4-BE49-F238E27FC236}">
                <a16:creationId xmlns:a16="http://schemas.microsoft.com/office/drawing/2014/main" id="{5D789C81-CB6D-40C6-8104-064299601B50}"/>
              </a:ext>
            </a:extLst>
          </p:cNvPr>
          <p:cNvSpPr/>
          <p:nvPr/>
        </p:nvSpPr>
        <p:spPr>
          <a:xfrm>
            <a:off x="67224" y="135797"/>
            <a:ext cx="3642344" cy="523220"/>
          </a:xfrm>
          <a:prstGeom prst="rect">
            <a:avLst/>
          </a:prstGeom>
        </p:spPr>
        <p:txBody>
          <a:bodyPr wrap="none">
            <a:spAutoFit/>
          </a:bodyPr>
          <a:lstStyle/>
          <a:p>
            <a:pPr marL="91440">
              <a:lnSpc>
                <a:spcPct val="100000"/>
              </a:lnSpc>
              <a:spcBef>
                <a:spcPts val="290"/>
              </a:spcBef>
            </a:pPr>
            <a:r>
              <a:rPr lang="en-IN" sz="2800" b="1" dirty="0">
                <a:solidFill>
                  <a:srgbClr val="00B050"/>
                </a:solidFill>
                <a:effectLst>
                  <a:outerShdw blurRad="38100" dist="38100" dir="2700000" algn="tl">
                    <a:srgbClr val="000000">
                      <a:alpha val="43137"/>
                    </a:srgbClr>
                  </a:outerShdw>
                </a:effectLst>
                <a:latin typeface="Times New Roman"/>
                <a:cs typeface="Times New Roman"/>
              </a:rPr>
              <a:t>Fractional</a:t>
            </a:r>
            <a:r>
              <a:rPr lang="en-IN" sz="2800" b="1" spc="-60" dirty="0">
                <a:solidFill>
                  <a:srgbClr val="00B050"/>
                </a:solidFill>
                <a:effectLst>
                  <a:outerShdw blurRad="38100" dist="38100" dir="2700000" algn="tl">
                    <a:srgbClr val="000000">
                      <a:alpha val="43137"/>
                    </a:srgbClr>
                  </a:outerShdw>
                </a:effectLst>
                <a:latin typeface="Times New Roman"/>
                <a:cs typeface="Times New Roman"/>
              </a:rPr>
              <a:t> </a:t>
            </a:r>
            <a:r>
              <a:rPr lang="en-IN" sz="2800" b="1" spc="-5" dirty="0">
                <a:solidFill>
                  <a:srgbClr val="00B050"/>
                </a:solidFill>
                <a:effectLst>
                  <a:outerShdw blurRad="38100" dist="38100" dir="2700000" algn="tl">
                    <a:srgbClr val="000000">
                      <a:alpha val="43137"/>
                    </a:srgbClr>
                  </a:outerShdw>
                </a:effectLst>
                <a:latin typeface="Times New Roman"/>
                <a:cs typeface="Times New Roman"/>
              </a:rPr>
              <a:t>Distillation</a:t>
            </a:r>
            <a:endParaRPr lang="en-IN" sz="2800" dirty="0">
              <a:solidFill>
                <a:srgbClr val="00B05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2893931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CEA180-6266-401D-8E2D-D4E56078F9DC}"/>
              </a:ext>
            </a:extLst>
          </p:cNvPr>
          <p:cNvSpPr/>
          <p:nvPr/>
        </p:nvSpPr>
        <p:spPr>
          <a:xfrm>
            <a:off x="88491" y="190399"/>
            <a:ext cx="12015018" cy="1631216"/>
          </a:xfrm>
          <a:prstGeom prst="rect">
            <a:avLst/>
          </a:prstGeom>
        </p:spPr>
        <p:txBody>
          <a:bodyPr wrap="square">
            <a:spAutoFit/>
          </a:bodyPr>
          <a:lstStyle/>
          <a:p>
            <a:pPr marL="285750" indent="-285750" algn="just">
              <a:buFont typeface="Wingdings" panose="05000000000000000000" pitchFamily="2" charset="2"/>
              <a:buChar char="Ø"/>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If the difference in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points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two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liquids is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not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much,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simple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distillation  cannot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be used to separate them.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such liquids are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formed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within the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same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temperature  range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and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are condensed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simultaneously.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technique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fractional distillation is used in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such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cases.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this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technique, vapours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a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liquid mixture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are passed through a fractionating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 before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condensation.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fractionating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is fitted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over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mouth of 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round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bottom</a:t>
            </a:r>
            <a:r>
              <a:rPr lang="en-US" sz="2000" b="1" spc="-12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flask</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
        <p:nvSpPr>
          <p:cNvPr id="3" name="Rectangle 2">
            <a:extLst>
              <a:ext uri="{FF2B5EF4-FFF2-40B4-BE49-F238E27FC236}">
                <a16:creationId xmlns:a16="http://schemas.microsoft.com/office/drawing/2014/main" id="{21185B8B-AE87-4D3A-BCBB-365B6368B4CE}"/>
              </a:ext>
            </a:extLst>
          </p:cNvPr>
          <p:cNvSpPr/>
          <p:nvPr/>
        </p:nvSpPr>
        <p:spPr>
          <a:xfrm>
            <a:off x="44246" y="1995718"/>
            <a:ext cx="12103508" cy="4478149"/>
          </a:xfrm>
          <a:prstGeom prst="rect">
            <a:avLst/>
          </a:prstGeom>
        </p:spPr>
        <p:txBody>
          <a:bodyPr wrap="square">
            <a:spAutoFit/>
          </a:bodyPr>
          <a:lstStyle/>
          <a:p>
            <a:pPr marL="298450" marR="5080" indent="-285750" algn="just">
              <a:spcBef>
                <a:spcPts val="480"/>
              </a:spcBef>
              <a:buFont typeface="Wingdings" panose="05000000000000000000" pitchFamily="2" charset="2"/>
              <a:buChar char="Ø"/>
              <a:tabLst>
                <a:tab pos="469265" algn="l"/>
                <a:tab pos="469900" algn="l"/>
              </a:tabLst>
            </a:pP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liquid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with higher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point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condense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before 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liquid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with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lower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point.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rising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up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fractionating column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become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richer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more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volatile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component. By the  time 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reach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to the top of the fractionating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these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are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rich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the more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volatile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component. A fractionating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 provides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many surfaces for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heat exchange between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ascending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and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descending condensed</a:t>
            </a:r>
            <a:r>
              <a:rPr lang="en-US" sz="2000" b="1" spc="3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liquid.</a:t>
            </a:r>
          </a:p>
          <a:p>
            <a:pPr marL="298450" marR="5080" indent="-285750" algn="just">
              <a:spcBef>
                <a:spcPts val="480"/>
              </a:spcBef>
              <a:buFont typeface="Wingdings" panose="05000000000000000000" pitchFamily="2" charset="2"/>
              <a:buChar char="Ø"/>
              <a:tabLst>
                <a:tab pos="469265" algn="l"/>
                <a:tab pos="469900" algn="l"/>
              </a:tabLst>
            </a:pP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98450" marR="132715" indent="-285750" algn="just">
              <a:buClr>
                <a:srgbClr val="CCFFCC"/>
              </a:buClr>
              <a:buFont typeface="Wingdings" panose="05000000000000000000" pitchFamily="2" charset="2"/>
              <a:buChar char="Ø"/>
              <a:tabLst>
                <a:tab pos="520065" algn="l"/>
                <a:tab pos="520700" algn="l"/>
              </a:tabLst>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Some of the condensing liquid in the fractionating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 obtains heat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from 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ascending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and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re-</a:t>
            </a:r>
            <a:r>
              <a:rPr lang="en-US" sz="2000" b="1" spc="-15" dirty="0" err="1">
                <a:latin typeface="Maiandra GD" panose="020E0502030308020204" pitchFamily="34" charset="0"/>
                <a:ea typeface="Microsoft Sans Serif" panose="020B0604020202020204" pitchFamily="34" charset="0"/>
                <a:cs typeface="Microsoft Sans Serif" panose="020B0604020202020204" pitchFamily="34" charset="0"/>
              </a:rPr>
              <a:t>vaporises</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thus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become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richer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low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component.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low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component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ascend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to the top of 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 On reaching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25" dirty="0">
                <a:latin typeface="Maiandra GD" panose="020E0502030308020204" pitchFamily="34" charset="0"/>
                <a:ea typeface="Microsoft Sans Serif" panose="020B0604020202020204" pitchFamily="34" charset="0"/>
                <a:cs typeface="Microsoft Sans Serif" panose="020B0604020202020204" pitchFamily="34" charset="0"/>
              </a:rPr>
              <a:t>top,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vapours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become pure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low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component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and pass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through the condenser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and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pure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liquid is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collected in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a:t>
            </a:r>
            <a:r>
              <a:rPr lang="en-US" sz="2000" b="1" spc="114"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receiver.</a:t>
            </a: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algn="just">
              <a:spcBef>
                <a:spcPts val="55"/>
              </a:spcBef>
              <a:buClr>
                <a:srgbClr val="CCFFCC"/>
              </a:buClr>
              <a:buFont typeface="Wingdings"/>
              <a:buChar char=""/>
            </a:pP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298450" marR="15875" indent="-285750" algn="just">
              <a:buFont typeface="Wingdings" panose="05000000000000000000" pitchFamily="2" charset="2"/>
              <a:buChar char="Ø"/>
              <a:tabLst>
                <a:tab pos="469265" algn="l"/>
                <a:tab pos="469900" algn="l"/>
              </a:tabLst>
            </a:pP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After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series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successive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distillations,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remaining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liquid in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distillation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flask gets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enriched in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high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boiling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component.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Each successive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condensation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and </a:t>
            </a:r>
            <a:r>
              <a:rPr lang="en-US" sz="2000" b="1" spc="-10" dirty="0" err="1">
                <a:latin typeface="Maiandra GD" panose="020E0502030308020204" pitchFamily="34" charset="0"/>
                <a:ea typeface="Microsoft Sans Serif" panose="020B0604020202020204" pitchFamily="34" charset="0"/>
                <a:cs typeface="Microsoft Sans Serif" panose="020B0604020202020204" pitchFamily="34" charset="0"/>
              </a:rPr>
              <a:t>vaporisation</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unit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in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fractionating column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is called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 </a:t>
            </a:r>
            <a:r>
              <a:rPr lang="en-US" sz="2000" b="1" i="1" spc="-25" dirty="0">
                <a:latin typeface="Maiandra GD" panose="020E0502030308020204" pitchFamily="34" charset="0"/>
                <a:ea typeface="Microsoft Sans Serif" panose="020B0604020202020204" pitchFamily="34" charset="0"/>
                <a:cs typeface="Microsoft Sans Serif" panose="020B0604020202020204" pitchFamily="34" charset="0"/>
              </a:rPr>
              <a:t>theoretical plate</a:t>
            </a:r>
            <a:r>
              <a:rPr lang="en-US" sz="2000" b="1" spc="-2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Commercially,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columns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with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hundreds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plates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are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available</a:t>
            </a:r>
            <a:endParaRPr lang="en-IN" sz="2000" b="1" dirty="0">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82275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80D8C0F-2545-4494-B063-9F0E0318113F}"/>
              </a:ext>
            </a:extLst>
          </p:cNvPr>
          <p:cNvSpPr txBox="1"/>
          <p:nvPr/>
        </p:nvSpPr>
        <p:spPr>
          <a:xfrm>
            <a:off x="194268" y="295276"/>
            <a:ext cx="11860079" cy="1744067"/>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Fractionating</a:t>
            </a:r>
            <a:r>
              <a:rPr sz="2400" b="1" spc="-5"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 columns</a:t>
            </a:r>
            <a:endParaRPr sz="2400" b="1" dirty="0">
              <a:effectLst>
                <a:outerShdw blurRad="38100" dist="38100" dir="2700000" algn="tl">
                  <a:srgbClr val="000000">
                    <a:alpha val="43137"/>
                  </a:srgbClr>
                </a:outerShdw>
              </a:effectLst>
              <a:latin typeface="Maiandra GD" panose="020E0502030308020204" pitchFamily="34" charset="0"/>
              <a:cs typeface="Arial"/>
            </a:endParaRPr>
          </a:p>
          <a:p>
            <a:pPr>
              <a:lnSpc>
                <a:spcPct val="100000"/>
              </a:lnSpc>
              <a:spcBef>
                <a:spcPts val="40"/>
              </a:spcBef>
            </a:pPr>
            <a:endParaRPr sz="1600" b="1" dirty="0">
              <a:latin typeface="Maiandra GD" panose="020E0502030308020204" pitchFamily="34" charset="0"/>
              <a:cs typeface="Arial"/>
            </a:endParaRPr>
          </a:p>
          <a:p>
            <a:pPr marL="469900" indent="-457200">
              <a:spcBef>
                <a:spcPts val="5"/>
              </a:spcBef>
              <a:buFont typeface="Wingdings"/>
              <a:buChar char=""/>
              <a:tabLst>
                <a:tab pos="469265" algn="l"/>
                <a:tab pos="469900" algn="l"/>
                <a:tab pos="5525135" algn="l"/>
              </a:tabLst>
            </a:pPr>
            <a:r>
              <a:rPr sz="1800" b="1" dirty="0">
                <a:latin typeface="Maiandra GD" panose="020E0502030308020204" pitchFamily="34" charset="0"/>
                <a:cs typeface="Arial"/>
              </a:rPr>
              <a:t>In </a:t>
            </a:r>
            <a:r>
              <a:rPr sz="1800" b="1" spc="-5" dirty="0">
                <a:latin typeface="Maiandra GD" panose="020E0502030308020204" pitchFamily="34" charset="0"/>
                <a:cs typeface="Arial"/>
              </a:rPr>
              <a:t>fractional distillation, special </a:t>
            </a:r>
            <a:r>
              <a:rPr sz="1800" b="1" spc="-10" dirty="0">
                <a:latin typeface="Maiandra GD" panose="020E0502030308020204" pitchFamily="34" charset="0"/>
                <a:cs typeface="Arial"/>
              </a:rPr>
              <a:t>type</a:t>
            </a:r>
            <a:r>
              <a:rPr sz="1800" b="1" spc="150" dirty="0">
                <a:latin typeface="Maiandra GD" panose="020E0502030308020204" pitchFamily="34" charset="0"/>
                <a:cs typeface="Arial"/>
              </a:rPr>
              <a:t> </a:t>
            </a:r>
            <a:r>
              <a:rPr sz="1800" b="1" dirty="0">
                <a:latin typeface="Maiandra GD" panose="020E0502030308020204" pitchFamily="34" charset="0"/>
                <a:cs typeface="Arial"/>
              </a:rPr>
              <a:t>of</a:t>
            </a:r>
            <a:r>
              <a:rPr sz="1800" b="1" spc="5" dirty="0">
                <a:latin typeface="Maiandra GD" panose="020E0502030308020204" pitchFamily="34" charset="0"/>
                <a:cs typeface="Arial"/>
              </a:rPr>
              <a:t> </a:t>
            </a:r>
            <a:r>
              <a:rPr sz="1800" b="1" spc="-5" dirty="0">
                <a:latin typeface="Maiandra GD" panose="020E0502030308020204" pitchFamily="34" charset="0"/>
                <a:cs typeface="Arial"/>
              </a:rPr>
              <a:t>still-heads	are required</a:t>
            </a:r>
            <a:r>
              <a:rPr sz="1800" b="1" spc="-40" dirty="0">
                <a:latin typeface="Maiandra GD" panose="020E0502030308020204" pitchFamily="34" charset="0"/>
                <a:cs typeface="Arial"/>
              </a:rPr>
              <a:t> </a:t>
            </a:r>
            <a:r>
              <a:rPr sz="1800" b="1" spc="-5" dirty="0">
                <a:latin typeface="Maiandra GD" panose="020E0502030308020204" pitchFamily="34" charset="0"/>
                <a:cs typeface="Arial"/>
              </a:rPr>
              <a:t>so</a:t>
            </a:r>
            <a:r>
              <a:rPr lang="en-US" sz="1800" b="1" spc="-5" dirty="0">
                <a:latin typeface="Maiandra GD" panose="020E0502030308020204" pitchFamily="34" charset="0"/>
                <a:cs typeface="Arial"/>
              </a:rPr>
              <a:t> </a:t>
            </a:r>
            <a:r>
              <a:rPr lang="en-IN" b="1" spc="5" dirty="0">
                <a:latin typeface="Maiandra GD" panose="020E0502030308020204" pitchFamily="34" charset="0"/>
                <a:cs typeface="Arial"/>
              </a:rPr>
              <a:t>t</a:t>
            </a:r>
            <a:r>
              <a:rPr lang="en-IN" b="1" spc="-5" dirty="0">
                <a:latin typeface="Maiandra GD" panose="020E0502030308020204" pitchFamily="34" charset="0"/>
                <a:cs typeface="Arial"/>
              </a:rPr>
              <a:t>h</a:t>
            </a:r>
            <a:r>
              <a:rPr lang="en-IN" b="1" spc="-15" dirty="0">
                <a:latin typeface="Maiandra GD" panose="020E0502030308020204" pitchFamily="34" charset="0"/>
                <a:cs typeface="Arial"/>
              </a:rPr>
              <a:t>a</a:t>
            </a:r>
            <a:r>
              <a:rPr lang="en-IN" b="1" dirty="0">
                <a:latin typeface="Maiandra GD" panose="020E0502030308020204" pitchFamily="34" charset="0"/>
                <a:cs typeface="Arial"/>
              </a:rPr>
              <a:t>t </a:t>
            </a:r>
            <a:r>
              <a:rPr sz="1800" b="1" spc="-5" dirty="0">
                <a:latin typeface="Maiandra GD" panose="020E0502030308020204" pitchFamily="34" charset="0"/>
                <a:cs typeface="Arial"/>
              </a:rPr>
              <a:t>condensation </a:t>
            </a:r>
            <a:r>
              <a:rPr sz="1800" b="1" spc="-10" dirty="0">
                <a:latin typeface="Maiandra GD" panose="020E0502030308020204" pitchFamily="34" charset="0"/>
                <a:cs typeface="Arial"/>
              </a:rPr>
              <a:t>and </a:t>
            </a:r>
            <a:r>
              <a:rPr sz="1800" b="1" spc="-5" dirty="0">
                <a:latin typeface="Maiandra GD" panose="020E0502030308020204" pitchFamily="34" charset="0"/>
                <a:cs typeface="Arial"/>
              </a:rPr>
              <a:t>re-vaporisation are </a:t>
            </a:r>
            <a:r>
              <a:rPr sz="1800" b="1" spc="-10" dirty="0">
                <a:latin typeface="Maiandra GD" panose="020E0502030308020204" pitchFamily="34" charset="0"/>
                <a:cs typeface="Arial"/>
              </a:rPr>
              <a:t>affected</a:t>
            </a:r>
            <a:r>
              <a:rPr sz="1800" b="1" spc="75" dirty="0">
                <a:latin typeface="Maiandra GD" panose="020E0502030308020204" pitchFamily="34" charset="0"/>
                <a:cs typeface="Arial"/>
              </a:rPr>
              <a:t> </a:t>
            </a:r>
            <a:r>
              <a:rPr sz="1800" b="1" spc="-20" dirty="0">
                <a:latin typeface="Maiandra GD" panose="020E0502030308020204" pitchFamily="34" charset="0"/>
                <a:cs typeface="Arial"/>
              </a:rPr>
              <a:t>continuously.</a:t>
            </a:r>
            <a:endParaRPr sz="1800" b="1" dirty="0">
              <a:latin typeface="Maiandra GD" panose="020E0502030308020204" pitchFamily="34" charset="0"/>
              <a:cs typeface="Arial"/>
            </a:endParaRPr>
          </a:p>
          <a:p>
            <a:pPr>
              <a:lnSpc>
                <a:spcPct val="100000"/>
              </a:lnSpc>
              <a:spcBef>
                <a:spcPts val="35"/>
              </a:spcBef>
            </a:pPr>
            <a:endParaRPr sz="1850" b="1" dirty="0">
              <a:latin typeface="Maiandra GD" panose="020E0502030308020204" pitchFamily="34" charset="0"/>
              <a:cs typeface="Arial"/>
            </a:endParaRPr>
          </a:p>
          <a:p>
            <a:pPr marL="469900" indent="-457200">
              <a:lnSpc>
                <a:spcPct val="100000"/>
              </a:lnSpc>
              <a:buFont typeface="Wingdings"/>
              <a:buChar char=""/>
              <a:tabLst>
                <a:tab pos="469265" algn="l"/>
                <a:tab pos="469900" algn="l"/>
              </a:tabLst>
            </a:pPr>
            <a:r>
              <a:rPr sz="1800" b="1" dirty="0">
                <a:latin typeface="Maiandra GD" panose="020E0502030308020204" pitchFamily="34" charset="0"/>
                <a:cs typeface="Arial"/>
              </a:rPr>
              <a:t>These </a:t>
            </a:r>
            <a:r>
              <a:rPr sz="1800" b="1" spc="-5" dirty="0">
                <a:latin typeface="Maiandra GD" panose="020E0502030308020204" pitchFamily="34" charset="0"/>
                <a:cs typeface="Arial"/>
              </a:rPr>
              <a:t>are </a:t>
            </a:r>
            <a:r>
              <a:rPr sz="1800" b="1" spc="-15" dirty="0">
                <a:latin typeface="Maiandra GD" panose="020E0502030308020204" pitchFamily="34" charset="0"/>
                <a:cs typeface="Arial"/>
              </a:rPr>
              <a:t>known </a:t>
            </a:r>
            <a:r>
              <a:rPr sz="1800" b="1" i="1" spc="-5" dirty="0">
                <a:latin typeface="Maiandra GD" panose="020E0502030308020204" pitchFamily="34" charset="0"/>
                <a:cs typeface="Arial"/>
              </a:rPr>
              <a:t>as fractionating</a:t>
            </a:r>
            <a:r>
              <a:rPr sz="1800" b="1" i="1" spc="65" dirty="0">
                <a:latin typeface="Maiandra GD" panose="020E0502030308020204" pitchFamily="34" charset="0"/>
                <a:cs typeface="Arial"/>
              </a:rPr>
              <a:t> </a:t>
            </a:r>
            <a:r>
              <a:rPr sz="1800" b="1" i="1" spc="-5" dirty="0">
                <a:latin typeface="Maiandra GD" panose="020E0502030308020204" pitchFamily="34" charset="0"/>
                <a:cs typeface="Arial"/>
              </a:rPr>
              <a:t>columns.</a:t>
            </a:r>
            <a:endParaRPr sz="1800" b="1" dirty="0">
              <a:latin typeface="Maiandra GD" panose="020E0502030308020204" pitchFamily="34" charset="0"/>
              <a:cs typeface="Arial"/>
            </a:endParaRPr>
          </a:p>
        </p:txBody>
      </p:sp>
      <p:sp>
        <p:nvSpPr>
          <p:cNvPr id="5" name="object 5">
            <a:extLst>
              <a:ext uri="{FF2B5EF4-FFF2-40B4-BE49-F238E27FC236}">
                <a16:creationId xmlns:a16="http://schemas.microsoft.com/office/drawing/2014/main" id="{4F421894-844D-49AB-AB11-271842FB5398}"/>
              </a:ext>
            </a:extLst>
          </p:cNvPr>
          <p:cNvSpPr txBox="1"/>
          <p:nvPr/>
        </p:nvSpPr>
        <p:spPr>
          <a:xfrm>
            <a:off x="194268" y="2153522"/>
            <a:ext cx="11594607" cy="1097095"/>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265" algn="l"/>
                <a:tab pos="469900" algn="l"/>
              </a:tabLst>
            </a:pPr>
            <a:r>
              <a:rPr sz="1800" b="1" dirty="0">
                <a:latin typeface="Maiandra GD" panose="020E0502030308020204" pitchFamily="34" charset="0"/>
                <a:cs typeface="Arial"/>
              </a:rPr>
              <a:t>A </a:t>
            </a:r>
            <a:r>
              <a:rPr sz="1800" b="1" spc="-5" dirty="0">
                <a:latin typeface="Maiandra GD" panose="020E0502030308020204" pitchFamily="34" charset="0"/>
                <a:cs typeface="Arial"/>
              </a:rPr>
              <a:t>fractionating column is essentially a long vertical tube in </a:t>
            </a:r>
            <a:r>
              <a:rPr sz="1800" b="1" spc="-15" dirty="0">
                <a:latin typeface="Maiandra GD" panose="020E0502030308020204" pitchFamily="34" charset="0"/>
                <a:cs typeface="Arial"/>
              </a:rPr>
              <a:t>which</a:t>
            </a:r>
            <a:r>
              <a:rPr sz="1800" b="1" spc="85" dirty="0">
                <a:latin typeface="Maiandra GD" panose="020E0502030308020204" pitchFamily="34" charset="0"/>
                <a:cs typeface="Arial"/>
              </a:rPr>
              <a:t> </a:t>
            </a:r>
            <a:r>
              <a:rPr sz="1800" b="1" dirty="0">
                <a:latin typeface="Maiandra GD" panose="020E0502030308020204" pitchFamily="34" charset="0"/>
                <a:cs typeface="Arial"/>
              </a:rPr>
              <a:t>the</a:t>
            </a:r>
            <a:r>
              <a:rPr lang="en-US" sz="1800" b="1" dirty="0">
                <a:latin typeface="Maiandra GD" panose="020E0502030308020204" pitchFamily="34" charset="0"/>
                <a:cs typeface="Arial"/>
              </a:rPr>
              <a:t> </a:t>
            </a:r>
            <a:r>
              <a:rPr sz="1800" b="1" spc="-5" dirty="0">
                <a:latin typeface="Maiandra GD" panose="020E0502030308020204" pitchFamily="34" charset="0"/>
                <a:cs typeface="Arial"/>
              </a:rPr>
              <a:t>vapour passes </a:t>
            </a:r>
            <a:r>
              <a:rPr sz="1800" b="1" spc="-10" dirty="0">
                <a:latin typeface="Maiandra GD" panose="020E0502030308020204" pitchFamily="34" charset="0"/>
                <a:cs typeface="Arial"/>
              </a:rPr>
              <a:t>upward </a:t>
            </a:r>
            <a:r>
              <a:rPr sz="1800" b="1" spc="-5" dirty="0">
                <a:latin typeface="Maiandra GD" panose="020E0502030308020204" pitchFamily="34" charset="0"/>
                <a:cs typeface="Arial"/>
              </a:rPr>
              <a:t>and partially condensed. </a:t>
            </a:r>
            <a:r>
              <a:rPr sz="1800" b="1" dirty="0">
                <a:latin typeface="Maiandra GD" panose="020E0502030308020204" pitchFamily="34" charset="0"/>
                <a:cs typeface="Arial"/>
              </a:rPr>
              <a:t>The </a:t>
            </a:r>
            <a:r>
              <a:rPr sz="1800" b="1" spc="-5" dirty="0">
                <a:latin typeface="Maiandra GD" panose="020E0502030308020204" pitchFamily="34" charset="0"/>
                <a:cs typeface="Arial"/>
              </a:rPr>
              <a:t>condensate </a:t>
            </a:r>
            <a:r>
              <a:rPr sz="1800" b="1" spc="-10" dirty="0">
                <a:latin typeface="Maiandra GD" panose="020E0502030308020204" pitchFamily="34" charset="0"/>
                <a:cs typeface="Arial"/>
              </a:rPr>
              <a:t>flows </a:t>
            </a:r>
            <a:r>
              <a:rPr sz="1800" b="1" spc="-15" dirty="0">
                <a:latin typeface="Maiandra GD" panose="020E0502030308020204" pitchFamily="34" charset="0"/>
                <a:cs typeface="Arial"/>
              </a:rPr>
              <a:t>down  </a:t>
            </a:r>
            <a:r>
              <a:rPr sz="1800" b="1" spc="-5" dirty="0">
                <a:latin typeface="Maiandra GD" panose="020E0502030308020204" pitchFamily="34" charset="0"/>
                <a:cs typeface="Arial"/>
              </a:rPr>
              <a:t>the column and is returned eventually </a:t>
            </a:r>
            <a:r>
              <a:rPr sz="1800" b="1" dirty="0">
                <a:latin typeface="Maiandra GD" panose="020E0502030308020204" pitchFamily="34" charset="0"/>
                <a:cs typeface="Arial"/>
              </a:rPr>
              <a:t>to </a:t>
            </a:r>
            <a:r>
              <a:rPr sz="1800" b="1" spc="-5" dirty="0">
                <a:latin typeface="Maiandra GD" panose="020E0502030308020204" pitchFamily="34" charset="0"/>
                <a:cs typeface="Arial"/>
              </a:rPr>
              <a:t>the</a:t>
            </a:r>
            <a:r>
              <a:rPr sz="1800" b="1" spc="40" dirty="0">
                <a:latin typeface="Maiandra GD" panose="020E0502030308020204" pitchFamily="34" charset="0"/>
                <a:cs typeface="Arial"/>
              </a:rPr>
              <a:t> </a:t>
            </a:r>
            <a:r>
              <a:rPr sz="1800" b="1" spc="-5" dirty="0">
                <a:latin typeface="Maiandra GD" panose="020E0502030308020204" pitchFamily="34" charset="0"/>
                <a:cs typeface="Arial"/>
              </a:rPr>
              <a:t>flask.</a:t>
            </a:r>
            <a:endParaRPr sz="1800" b="1" dirty="0">
              <a:latin typeface="Maiandra GD" panose="020E0502030308020204" pitchFamily="34" charset="0"/>
              <a:cs typeface="Arial"/>
            </a:endParaRPr>
          </a:p>
          <a:p>
            <a:pPr marL="12700" marR="368935">
              <a:lnSpc>
                <a:spcPts val="4320"/>
              </a:lnSpc>
              <a:spcBef>
                <a:spcPts val="505"/>
              </a:spcBef>
              <a:buFont typeface="Wingdings"/>
              <a:buChar char=""/>
              <a:tabLst>
                <a:tab pos="469265" algn="l"/>
                <a:tab pos="469900" algn="l"/>
              </a:tabLst>
            </a:pPr>
            <a:r>
              <a:rPr sz="1800" b="1" dirty="0">
                <a:latin typeface="Maiandra GD" panose="020E0502030308020204" pitchFamily="34" charset="0"/>
                <a:cs typeface="Arial"/>
              </a:rPr>
              <a:t>The </a:t>
            </a:r>
            <a:r>
              <a:rPr sz="1800" b="1" spc="-5" dirty="0">
                <a:latin typeface="Maiandra GD" panose="020E0502030308020204" pitchFamily="34" charset="0"/>
                <a:cs typeface="Arial"/>
              </a:rPr>
              <a:t>columns are constructed so </a:t>
            </a:r>
            <a:r>
              <a:rPr sz="1800" b="1" spc="-10" dirty="0">
                <a:latin typeface="Maiandra GD" panose="020E0502030308020204" pitchFamily="34" charset="0"/>
                <a:cs typeface="Arial"/>
              </a:rPr>
              <a:t>as </a:t>
            </a:r>
            <a:r>
              <a:rPr sz="1800" b="1" dirty="0">
                <a:latin typeface="Maiandra GD" panose="020E0502030308020204" pitchFamily="34" charset="0"/>
                <a:cs typeface="Arial"/>
              </a:rPr>
              <a:t>to </a:t>
            </a:r>
            <a:r>
              <a:rPr sz="1800" b="1" spc="-10" dirty="0">
                <a:latin typeface="Maiandra GD" panose="020E0502030308020204" pitchFamily="34" charset="0"/>
                <a:cs typeface="Arial"/>
              </a:rPr>
              <a:t>offer </a:t>
            </a:r>
            <a:r>
              <a:rPr sz="1800" b="1" dirty="0">
                <a:latin typeface="Maiandra GD" panose="020E0502030308020204" pitchFamily="34" charset="0"/>
                <a:cs typeface="Arial"/>
              </a:rPr>
              <a:t>the </a:t>
            </a:r>
            <a:r>
              <a:rPr sz="1800" b="1" spc="-10" dirty="0">
                <a:latin typeface="Maiandra GD" panose="020E0502030308020204" pitchFamily="34" charset="0"/>
                <a:cs typeface="Arial"/>
              </a:rPr>
              <a:t>following </a:t>
            </a:r>
            <a:r>
              <a:rPr sz="1800" b="1" spc="-5" dirty="0">
                <a:latin typeface="Maiandra GD" panose="020E0502030308020204" pitchFamily="34" charset="0"/>
                <a:cs typeface="Arial"/>
              </a:rPr>
              <a:t>advantages  </a:t>
            </a:r>
            <a:r>
              <a:rPr sz="1800" b="1" spc="-15" dirty="0">
                <a:latin typeface="Maiandra GD" panose="020E0502030308020204" pitchFamily="34" charset="0"/>
                <a:cs typeface="Arial"/>
              </a:rPr>
              <a:t>simultaneously.</a:t>
            </a:r>
            <a:endParaRPr sz="1800" b="1" dirty="0">
              <a:latin typeface="Maiandra GD" panose="020E0502030308020204" pitchFamily="34" charset="0"/>
              <a:cs typeface="Arial"/>
            </a:endParaRPr>
          </a:p>
        </p:txBody>
      </p:sp>
      <p:sp>
        <p:nvSpPr>
          <p:cNvPr id="6" name="object 6">
            <a:extLst>
              <a:ext uri="{FF2B5EF4-FFF2-40B4-BE49-F238E27FC236}">
                <a16:creationId xmlns:a16="http://schemas.microsoft.com/office/drawing/2014/main" id="{690C3448-7209-4A78-B16F-B414FB54C53D}"/>
              </a:ext>
            </a:extLst>
          </p:cNvPr>
          <p:cNvSpPr txBox="1"/>
          <p:nvPr/>
        </p:nvSpPr>
        <p:spPr>
          <a:xfrm>
            <a:off x="567895" y="3429000"/>
            <a:ext cx="633095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aiandra GD" panose="020E0502030308020204" pitchFamily="34" charset="0"/>
                <a:cs typeface="Arial"/>
              </a:rPr>
              <a:t>(1) </a:t>
            </a:r>
            <a:r>
              <a:rPr sz="1800" b="1" dirty="0">
                <a:latin typeface="Maiandra GD" panose="020E0502030308020204" pitchFamily="34" charset="0"/>
                <a:cs typeface="Arial"/>
              </a:rPr>
              <a:t>It </a:t>
            </a:r>
            <a:r>
              <a:rPr sz="1800" b="1" spc="-10" dirty="0">
                <a:latin typeface="Maiandra GD" panose="020E0502030308020204" pitchFamily="34" charset="0"/>
                <a:cs typeface="Arial"/>
              </a:rPr>
              <a:t>offers </a:t>
            </a:r>
            <a:r>
              <a:rPr sz="1800" b="1" spc="-5" dirty="0">
                <a:latin typeface="Maiandra GD" panose="020E0502030308020204" pitchFamily="34" charset="0"/>
                <a:cs typeface="Arial"/>
              </a:rPr>
              <a:t>a </a:t>
            </a:r>
            <a:r>
              <a:rPr sz="1800" b="1" spc="-5" dirty="0">
                <a:solidFill>
                  <a:srgbClr val="006FC0"/>
                </a:solidFill>
                <a:latin typeface="Maiandra GD" panose="020E0502030308020204" pitchFamily="34" charset="0"/>
                <a:cs typeface="Arial"/>
              </a:rPr>
              <a:t>large cooling surface </a:t>
            </a:r>
            <a:r>
              <a:rPr sz="1800" b="1" dirty="0">
                <a:latin typeface="Maiandra GD" panose="020E0502030308020204" pitchFamily="34" charset="0"/>
                <a:cs typeface="Arial"/>
              </a:rPr>
              <a:t>for the </a:t>
            </a:r>
            <a:r>
              <a:rPr sz="1800" b="1" spc="-5" dirty="0">
                <a:latin typeface="Maiandra GD" panose="020E0502030308020204" pitchFamily="34" charset="0"/>
                <a:cs typeface="Arial"/>
              </a:rPr>
              <a:t>vapour </a:t>
            </a:r>
            <a:r>
              <a:rPr sz="1800" b="1" dirty="0">
                <a:latin typeface="Maiandra GD" panose="020E0502030308020204" pitchFamily="34" charset="0"/>
                <a:cs typeface="Arial"/>
              </a:rPr>
              <a:t>to</a:t>
            </a:r>
            <a:r>
              <a:rPr sz="1800" b="1" spc="70" dirty="0">
                <a:latin typeface="Maiandra GD" panose="020E0502030308020204" pitchFamily="34" charset="0"/>
                <a:cs typeface="Arial"/>
              </a:rPr>
              <a:t> </a:t>
            </a:r>
            <a:r>
              <a:rPr sz="1800" b="1" spc="-5" dirty="0">
                <a:latin typeface="Maiandra GD" panose="020E0502030308020204" pitchFamily="34" charset="0"/>
                <a:cs typeface="Arial"/>
              </a:rPr>
              <a:t>condense.</a:t>
            </a:r>
            <a:endParaRPr sz="1800" b="1" dirty="0">
              <a:latin typeface="Maiandra GD" panose="020E0502030308020204" pitchFamily="34" charset="0"/>
              <a:cs typeface="Arial"/>
            </a:endParaRPr>
          </a:p>
        </p:txBody>
      </p:sp>
      <p:sp>
        <p:nvSpPr>
          <p:cNvPr id="7" name="object 7">
            <a:extLst>
              <a:ext uri="{FF2B5EF4-FFF2-40B4-BE49-F238E27FC236}">
                <a16:creationId xmlns:a16="http://schemas.microsoft.com/office/drawing/2014/main" id="{9BBD83D1-4B86-4F3E-934D-6888243DE93B}"/>
              </a:ext>
            </a:extLst>
          </p:cNvPr>
          <p:cNvSpPr txBox="1"/>
          <p:nvPr/>
        </p:nvSpPr>
        <p:spPr>
          <a:xfrm>
            <a:off x="567895" y="3977640"/>
            <a:ext cx="704469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Maiandra GD" panose="020E0502030308020204" pitchFamily="34" charset="0"/>
                <a:cs typeface="Arial"/>
              </a:rPr>
              <a:t>(2) An obstruction </a:t>
            </a:r>
            <a:r>
              <a:rPr sz="1800" b="1" dirty="0">
                <a:latin typeface="Maiandra GD" panose="020E0502030308020204" pitchFamily="34" charset="0"/>
                <a:cs typeface="Arial"/>
              </a:rPr>
              <a:t>to the </a:t>
            </a:r>
            <a:r>
              <a:rPr sz="1800" b="1" spc="-5" dirty="0">
                <a:latin typeface="Maiandra GD" panose="020E0502030308020204" pitchFamily="34" charset="0"/>
                <a:cs typeface="Arial"/>
              </a:rPr>
              <a:t>ascending vapour </a:t>
            </a:r>
            <a:r>
              <a:rPr sz="1800" b="1" spc="-15" dirty="0">
                <a:latin typeface="Maiandra GD" panose="020E0502030308020204" pitchFamily="34" charset="0"/>
                <a:cs typeface="Arial"/>
              </a:rPr>
              <a:t>allows </a:t>
            </a:r>
            <a:r>
              <a:rPr sz="1800" b="1" spc="-5" dirty="0">
                <a:latin typeface="Maiandra GD" panose="020E0502030308020204" pitchFamily="34" charset="0"/>
                <a:cs typeface="Arial"/>
              </a:rPr>
              <a:t>easy</a:t>
            </a:r>
            <a:r>
              <a:rPr sz="1800" b="1" spc="45" dirty="0">
                <a:latin typeface="Maiandra GD" panose="020E0502030308020204" pitchFamily="34" charset="0"/>
                <a:cs typeface="Arial"/>
              </a:rPr>
              <a:t> </a:t>
            </a:r>
            <a:r>
              <a:rPr sz="1800" b="1" spc="-5" dirty="0">
                <a:latin typeface="Maiandra GD" panose="020E0502030308020204" pitchFamily="34" charset="0"/>
                <a:cs typeface="Arial"/>
              </a:rPr>
              <a:t>condensation.</a:t>
            </a:r>
            <a:endParaRPr sz="1800" b="1">
              <a:latin typeface="Maiandra GD" panose="020E0502030308020204" pitchFamily="34" charset="0"/>
              <a:cs typeface="Arial"/>
            </a:endParaRPr>
          </a:p>
        </p:txBody>
      </p:sp>
      <p:sp>
        <p:nvSpPr>
          <p:cNvPr id="8" name="object 8">
            <a:extLst>
              <a:ext uri="{FF2B5EF4-FFF2-40B4-BE49-F238E27FC236}">
                <a16:creationId xmlns:a16="http://schemas.microsoft.com/office/drawing/2014/main" id="{046959FD-9DE9-486D-B96F-BF80CF619A36}"/>
              </a:ext>
            </a:extLst>
          </p:cNvPr>
          <p:cNvSpPr txBox="1"/>
          <p:nvPr/>
        </p:nvSpPr>
        <p:spPr>
          <a:xfrm>
            <a:off x="8322309" y="5870244"/>
            <a:ext cx="22352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Maiandra GD" panose="020E0502030308020204" pitchFamily="34" charset="0"/>
                <a:cs typeface="Arial"/>
              </a:rPr>
              <a:t>68</a:t>
            </a:r>
            <a:endParaRPr sz="1400" b="1">
              <a:latin typeface="Maiandra GD" panose="020E0502030308020204" pitchFamily="34" charset="0"/>
              <a:cs typeface="Arial"/>
            </a:endParaRPr>
          </a:p>
        </p:txBody>
      </p:sp>
      <p:sp>
        <p:nvSpPr>
          <p:cNvPr id="9" name="Rectangle 8">
            <a:extLst>
              <a:ext uri="{FF2B5EF4-FFF2-40B4-BE49-F238E27FC236}">
                <a16:creationId xmlns:a16="http://schemas.microsoft.com/office/drawing/2014/main" id="{61249D19-6EB8-498E-B84C-0F03452696EB}"/>
              </a:ext>
            </a:extLst>
          </p:cNvPr>
          <p:cNvSpPr/>
          <p:nvPr/>
        </p:nvSpPr>
        <p:spPr>
          <a:xfrm>
            <a:off x="136871" y="4526280"/>
            <a:ext cx="6096000" cy="1236236"/>
          </a:xfrm>
          <a:prstGeom prst="rect">
            <a:avLst/>
          </a:prstGeom>
        </p:spPr>
        <p:txBody>
          <a:bodyPr>
            <a:spAutoFit/>
          </a:bodyPr>
          <a:lstStyle/>
          <a:p>
            <a:pPr marL="12700">
              <a:lnSpc>
                <a:spcPct val="100000"/>
              </a:lnSpc>
              <a:spcBef>
                <a:spcPts val="1180"/>
              </a:spcBef>
            </a:pPr>
            <a:r>
              <a:rPr lang="en-US" sz="2000" b="1"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Fractionating </a:t>
            </a:r>
            <a:r>
              <a:rPr lang="en-US" sz="2000" b="1" spc="-5"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columns</a:t>
            </a:r>
            <a:r>
              <a:rPr lang="en-US" sz="2000" b="1" spc="-75"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 </a:t>
            </a:r>
            <a:r>
              <a:rPr lang="en-US" sz="2000" b="1" spc="-30"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Types</a:t>
            </a:r>
            <a:endParaRPr lang="en-US" sz="2000" b="1" dirty="0">
              <a:effectLst>
                <a:outerShdw blurRad="38100" dist="38100" dir="2700000" algn="tl">
                  <a:srgbClr val="000000">
                    <a:alpha val="43137"/>
                  </a:srgbClr>
                </a:outerShdw>
              </a:effectLst>
              <a:latin typeface="Maiandra GD" panose="020E0502030308020204" pitchFamily="34" charset="0"/>
              <a:cs typeface="Arial"/>
            </a:endParaRPr>
          </a:p>
          <a:p>
            <a:pPr marL="481330" indent="-469265">
              <a:lnSpc>
                <a:spcPct val="100000"/>
              </a:lnSpc>
              <a:spcBef>
                <a:spcPts val="1080"/>
              </a:spcBef>
              <a:buAutoNum type="alphaUcPeriod"/>
              <a:tabLst>
                <a:tab pos="481330" algn="l"/>
                <a:tab pos="481965" algn="l"/>
              </a:tabLst>
            </a:pPr>
            <a:r>
              <a:rPr lang="en-US" b="1" spc="-5" dirty="0">
                <a:latin typeface="Maiandra GD" panose="020E0502030308020204" pitchFamily="34" charset="0"/>
                <a:cs typeface="Arial"/>
              </a:rPr>
              <a:t>Packed columns</a:t>
            </a:r>
            <a:r>
              <a:rPr lang="en-US" b="1" spc="5" dirty="0">
                <a:latin typeface="Maiandra GD" panose="020E0502030308020204" pitchFamily="34" charset="0"/>
                <a:cs typeface="Arial"/>
              </a:rPr>
              <a:t> </a:t>
            </a:r>
            <a:r>
              <a:rPr lang="en-US" b="1" spc="-5" dirty="0">
                <a:latin typeface="Maiandra GD" panose="020E0502030308020204" pitchFamily="34" charset="0"/>
                <a:cs typeface="Arial"/>
              </a:rPr>
              <a:t>and</a:t>
            </a:r>
            <a:endParaRPr lang="en-US" b="1" dirty="0">
              <a:latin typeface="Maiandra GD" panose="020E0502030308020204" pitchFamily="34" charset="0"/>
              <a:cs typeface="Arial"/>
            </a:endParaRPr>
          </a:p>
          <a:p>
            <a:pPr marL="481330" indent="-469265">
              <a:lnSpc>
                <a:spcPct val="100000"/>
              </a:lnSpc>
              <a:spcBef>
                <a:spcPts val="1080"/>
              </a:spcBef>
              <a:buAutoNum type="alphaUcPeriod"/>
              <a:tabLst>
                <a:tab pos="481330" algn="l"/>
                <a:tab pos="481965" algn="l"/>
              </a:tabLst>
            </a:pPr>
            <a:r>
              <a:rPr lang="en-US" b="1" spc="-5" dirty="0">
                <a:latin typeface="Maiandra GD" panose="020E0502030308020204" pitchFamily="34" charset="0"/>
                <a:cs typeface="Arial"/>
              </a:rPr>
              <a:t>Plate</a:t>
            </a:r>
            <a:r>
              <a:rPr lang="en-US" b="1" spc="5" dirty="0">
                <a:latin typeface="Maiandra GD" panose="020E0502030308020204" pitchFamily="34" charset="0"/>
                <a:cs typeface="Arial"/>
              </a:rPr>
              <a:t> </a:t>
            </a:r>
            <a:r>
              <a:rPr lang="en-US" b="1" spc="-5" dirty="0">
                <a:latin typeface="Maiandra GD" panose="020E0502030308020204" pitchFamily="34" charset="0"/>
                <a:cs typeface="Arial"/>
              </a:rPr>
              <a:t>columns</a:t>
            </a:r>
            <a:endParaRPr lang="en-US" b="1" dirty="0">
              <a:latin typeface="Maiandra GD" panose="020E0502030308020204" pitchFamily="34" charset="0"/>
              <a:cs typeface="Arial"/>
            </a:endParaRPr>
          </a:p>
        </p:txBody>
      </p:sp>
    </p:spTree>
    <p:extLst>
      <p:ext uri="{BB962C8B-B14F-4D97-AF65-F5344CB8AC3E}">
        <p14:creationId xmlns:p14="http://schemas.microsoft.com/office/powerpoint/2010/main" val="160048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757D4F-30D4-489B-B34E-2FE0536D8FC6}"/>
              </a:ext>
            </a:extLst>
          </p:cNvPr>
          <p:cNvSpPr/>
          <p:nvPr/>
        </p:nvSpPr>
        <p:spPr>
          <a:xfrm>
            <a:off x="0" y="74768"/>
            <a:ext cx="11912600" cy="584775"/>
          </a:xfrm>
          <a:prstGeom prst="rect">
            <a:avLst/>
          </a:prstGeom>
        </p:spPr>
        <p:txBody>
          <a:bodyPr wrap="square">
            <a:spAutoFit/>
          </a:bodyPr>
          <a:lstStyle/>
          <a:p>
            <a:r>
              <a:rPr lang="en-US" sz="3200" b="1" dirty="0">
                <a:solidFill>
                  <a:srgbClr val="0070C0"/>
                </a:solidFill>
                <a:effectLst>
                  <a:outerShdw blurRad="38100" dist="38100" dir="2700000" algn="tl">
                    <a:srgbClr val="000000">
                      <a:alpha val="43137"/>
                    </a:srgbClr>
                  </a:outerShdw>
                </a:effectLst>
                <a:latin typeface="Maiandra GD" panose="020E0502030308020204" pitchFamily="34" charset="0"/>
                <a:cs typeface="Garamond"/>
              </a:rPr>
              <a:t>METHODS OF </a:t>
            </a:r>
            <a:r>
              <a:rPr lang="en-US" sz="3200" b="1" spc="-5" dirty="0">
                <a:solidFill>
                  <a:srgbClr val="0070C0"/>
                </a:solidFill>
                <a:effectLst>
                  <a:outerShdw blurRad="38100" dist="38100" dir="2700000" algn="tl">
                    <a:srgbClr val="000000">
                      <a:alpha val="43137"/>
                    </a:srgbClr>
                  </a:outerShdw>
                </a:effectLst>
                <a:latin typeface="Maiandra GD" panose="020E0502030308020204" pitchFamily="34" charset="0"/>
                <a:cs typeface="Garamond"/>
              </a:rPr>
              <a:t>PURIFICATION</a:t>
            </a:r>
            <a:r>
              <a:rPr lang="en-US" sz="3200" b="1" spc="-100" dirty="0">
                <a:solidFill>
                  <a:srgbClr val="0070C0"/>
                </a:solidFill>
                <a:effectLst>
                  <a:outerShdw blurRad="38100" dist="38100" dir="2700000" algn="tl">
                    <a:srgbClr val="000000">
                      <a:alpha val="43137"/>
                    </a:srgbClr>
                  </a:outerShdw>
                </a:effectLst>
                <a:latin typeface="Maiandra GD" panose="020E0502030308020204" pitchFamily="34" charset="0"/>
                <a:cs typeface="Garamond"/>
              </a:rPr>
              <a:t> </a:t>
            </a:r>
            <a:r>
              <a:rPr lang="en-US" sz="3200" b="1" dirty="0">
                <a:solidFill>
                  <a:srgbClr val="0070C0"/>
                </a:solidFill>
                <a:effectLst>
                  <a:outerShdw blurRad="38100" dist="38100" dir="2700000" algn="tl">
                    <a:srgbClr val="000000">
                      <a:alpha val="43137"/>
                    </a:srgbClr>
                  </a:outerShdw>
                </a:effectLst>
                <a:latin typeface="Maiandra GD" panose="020E0502030308020204" pitchFamily="34" charset="0"/>
                <a:cs typeface="Garamond"/>
              </a:rPr>
              <a:t>OF  </a:t>
            </a:r>
            <a:r>
              <a:rPr lang="en-US" sz="3200" b="1" spc="-10" dirty="0">
                <a:solidFill>
                  <a:srgbClr val="0070C0"/>
                </a:solidFill>
                <a:effectLst>
                  <a:outerShdw blurRad="38100" dist="38100" dir="2700000" algn="tl">
                    <a:srgbClr val="000000">
                      <a:alpha val="43137"/>
                    </a:srgbClr>
                  </a:outerShdw>
                </a:effectLst>
                <a:latin typeface="Maiandra GD" panose="020E0502030308020204" pitchFamily="34" charset="0"/>
                <a:cs typeface="Garamond"/>
              </a:rPr>
              <a:t>ORGANIC</a:t>
            </a:r>
            <a:r>
              <a:rPr lang="en-US" sz="3200" b="1" spc="-5" dirty="0">
                <a:solidFill>
                  <a:srgbClr val="0070C0"/>
                </a:solidFill>
                <a:effectLst>
                  <a:outerShdw blurRad="38100" dist="38100" dir="2700000" algn="tl">
                    <a:srgbClr val="000000">
                      <a:alpha val="43137"/>
                    </a:srgbClr>
                  </a:outerShdw>
                </a:effectLst>
                <a:latin typeface="Maiandra GD" panose="020E0502030308020204" pitchFamily="34" charset="0"/>
                <a:cs typeface="Garamond"/>
              </a:rPr>
              <a:t> COMPOUNDS</a:t>
            </a:r>
            <a:endParaRPr lang="en-IN" sz="3200" b="1" dirty="0">
              <a:solidFill>
                <a:srgbClr val="0070C0"/>
              </a:solidFill>
              <a:effectLst>
                <a:outerShdw blurRad="38100" dist="38100" dir="2700000" algn="tl">
                  <a:srgbClr val="000000">
                    <a:alpha val="43137"/>
                  </a:srgbClr>
                </a:outerShdw>
              </a:effectLst>
              <a:latin typeface="Maiandra GD" panose="020E0502030308020204" pitchFamily="34" charset="0"/>
            </a:endParaRPr>
          </a:p>
        </p:txBody>
      </p:sp>
      <p:sp>
        <p:nvSpPr>
          <p:cNvPr id="3" name="Rectangle 2">
            <a:extLst>
              <a:ext uri="{FF2B5EF4-FFF2-40B4-BE49-F238E27FC236}">
                <a16:creationId xmlns:a16="http://schemas.microsoft.com/office/drawing/2014/main" id="{E033E8BE-C61C-4E06-A580-6CB95B7FBB3A}"/>
              </a:ext>
            </a:extLst>
          </p:cNvPr>
          <p:cNvSpPr/>
          <p:nvPr/>
        </p:nvSpPr>
        <p:spPr>
          <a:xfrm>
            <a:off x="0" y="659543"/>
            <a:ext cx="12132733" cy="1569660"/>
          </a:xfrm>
          <a:prstGeom prst="rect">
            <a:avLst/>
          </a:prstGeom>
        </p:spPr>
        <p:txBody>
          <a:bodyPr wrap="square">
            <a:spAutoFit/>
          </a:bodyPr>
          <a:lstStyle/>
          <a:p>
            <a:pPr marL="12700" marR="5080" algn="just">
              <a:lnSpc>
                <a:spcPct val="100000"/>
              </a:lnSpc>
              <a:spcBef>
                <a:spcPts val="100"/>
              </a:spcBef>
            </a:pPr>
            <a:r>
              <a:rPr lang="en-US" b="1" spc="-5" dirty="0">
                <a:solidFill>
                  <a:srgbClr val="524239"/>
                </a:solidFill>
                <a:latin typeface="Maiandra GD" panose="020E0502030308020204" pitchFamily="34" charset="0"/>
                <a:cs typeface="Garamond"/>
              </a:rPr>
              <a:t>          Once an </a:t>
            </a:r>
            <a:r>
              <a:rPr lang="en-US" b="1" spc="5" dirty="0">
                <a:solidFill>
                  <a:srgbClr val="524239"/>
                </a:solidFill>
                <a:latin typeface="Maiandra GD" panose="020E0502030308020204" pitchFamily="34" charset="0"/>
                <a:cs typeface="Garamond"/>
              </a:rPr>
              <a:t>organic </a:t>
            </a:r>
            <a:r>
              <a:rPr lang="en-US" b="1" spc="-5" dirty="0">
                <a:solidFill>
                  <a:srgbClr val="524239"/>
                </a:solidFill>
                <a:latin typeface="Maiandra GD" panose="020E0502030308020204" pitchFamily="34" charset="0"/>
                <a:cs typeface="Garamond"/>
              </a:rPr>
              <a:t>compound </a:t>
            </a:r>
            <a:r>
              <a:rPr lang="en-US" b="1" dirty="0">
                <a:solidFill>
                  <a:srgbClr val="524239"/>
                </a:solidFill>
                <a:latin typeface="Maiandra GD" panose="020E0502030308020204" pitchFamily="34" charset="0"/>
                <a:cs typeface="Garamond"/>
              </a:rPr>
              <a:t>is </a:t>
            </a:r>
            <a:r>
              <a:rPr lang="en-US" b="1" spc="-5" dirty="0">
                <a:solidFill>
                  <a:srgbClr val="524239"/>
                </a:solidFill>
                <a:latin typeface="Maiandra GD" panose="020E0502030308020204" pitchFamily="34" charset="0"/>
                <a:cs typeface="Garamond"/>
              </a:rPr>
              <a:t>extracted </a:t>
            </a:r>
            <a:r>
              <a:rPr lang="en-US" b="1" dirty="0">
                <a:solidFill>
                  <a:srgbClr val="524239"/>
                </a:solidFill>
                <a:latin typeface="Maiandra GD" panose="020E0502030308020204" pitchFamily="34" charset="0"/>
                <a:cs typeface="Garamond"/>
              </a:rPr>
              <a:t>from a </a:t>
            </a:r>
            <a:r>
              <a:rPr lang="en-US" b="1" spc="-5" dirty="0">
                <a:solidFill>
                  <a:srgbClr val="524239"/>
                </a:solidFill>
                <a:latin typeface="Maiandra GD" panose="020E0502030308020204" pitchFamily="34" charset="0"/>
                <a:cs typeface="Garamond"/>
              </a:rPr>
              <a:t>natural </a:t>
            </a:r>
            <a:r>
              <a:rPr lang="en-US" b="1" dirty="0">
                <a:solidFill>
                  <a:srgbClr val="524239"/>
                </a:solidFill>
                <a:latin typeface="Maiandra GD" panose="020E0502030308020204" pitchFamily="34" charset="0"/>
                <a:cs typeface="Garamond"/>
              </a:rPr>
              <a:t>source </a:t>
            </a:r>
            <a:r>
              <a:rPr lang="en-US" b="1" spc="-5" dirty="0">
                <a:solidFill>
                  <a:srgbClr val="524239"/>
                </a:solidFill>
                <a:latin typeface="Maiandra GD" panose="020E0502030308020204" pitchFamily="34" charset="0"/>
                <a:cs typeface="Garamond"/>
              </a:rPr>
              <a:t>or  synthesized </a:t>
            </a:r>
            <a:r>
              <a:rPr lang="en-US" b="1" dirty="0">
                <a:solidFill>
                  <a:srgbClr val="524239"/>
                </a:solidFill>
                <a:latin typeface="Maiandra GD" panose="020E0502030308020204" pitchFamily="34" charset="0"/>
                <a:cs typeface="Garamond"/>
              </a:rPr>
              <a:t>in the </a:t>
            </a:r>
            <a:r>
              <a:rPr lang="en-US" b="1" spc="-15" dirty="0">
                <a:solidFill>
                  <a:srgbClr val="524239"/>
                </a:solidFill>
                <a:latin typeface="Maiandra GD" panose="020E0502030308020204" pitchFamily="34" charset="0"/>
                <a:cs typeface="Garamond"/>
              </a:rPr>
              <a:t>laboratory, </a:t>
            </a:r>
            <a:r>
              <a:rPr lang="en-US" b="1" dirty="0">
                <a:solidFill>
                  <a:srgbClr val="524239"/>
                </a:solidFill>
                <a:latin typeface="Maiandra GD" panose="020E0502030308020204" pitchFamily="34" charset="0"/>
                <a:cs typeface="Garamond"/>
              </a:rPr>
              <a:t>it is </a:t>
            </a:r>
            <a:r>
              <a:rPr lang="en-US" b="1" spc="-5" dirty="0">
                <a:solidFill>
                  <a:srgbClr val="524239"/>
                </a:solidFill>
                <a:latin typeface="Maiandra GD" panose="020E0502030308020204" pitchFamily="34" charset="0"/>
                <a:cs typeface="Garamond"/>
              </a:rPr>
              <a:t>essential </a:t>
            </a:r>
            <a:r>
              <a:rPr lang="en-US" b="1" dirty="0">
                <a:solidFill>
                  <a:srgbClr val="524239"/>
                </a:solidFill>
                <a:latin typeface="Maiandra GD" panose="020E0502030308020204" pitchFamily="34" charset="0"/>
                <a:cs typeface="Garamond"/>
              </a:rPr>
              <a:t>to </a:t>
            </a:r>
            <a:r>
              <a:rPr lang="en-US" b="1" spc="-5" dirty="0">
                <a:solidFill>
                  <a:srgbClr val="524239"/>
                </a:solidFill>
                <a:latin typeface="Maiandra GD" panose="020E0502030308020204" pitchFamily="34" charset="0"/>
                <a:cs typeface="Garamond"/>
              </a:rPr>
              <a:t>purify </a:t>
            </a:r>
            <a:r>
              <a:rPr lang="en-US" b="1" dirty="0">
                <a:solidFill>
                  <a:srgbClr val="524239"/>
                </a:solidFill>
                <a:latin typeface="Maiandra GD" panose="020E0502030308020204" pitchFamily="34" charset="0"/>
                <a:cs typeface="Garamond"/>
              </a:rPr>
              <a:t>it. </a:t>
            </a:r>
            <a:r>
              <a:rPr lang="en-US" b="1" spc="-30" dirty="0">
                <a:solidFill>
                  <a:srgbClr val="524239"/>
                </a:solidFill>
                <a:latin typeface="Maiandra GD" panose="020E0502030308020204" pitchFamily="34" charset="0"/>
                <a:cs typeface="Garamond"/>
              </a:rPr>
              <a:t>Various </a:t>
            </a:r>
            <a:r>
              <a:rPr lang="en-US" b="1" spc="-5" dirty="0">
                <a:solidFill>
                  <a:srgbClr val="524239"/>
                </a:solidFill>
                <a:latin typeface="Maiandra GD" panose="020E0502030308020204" pitchFamily="34" charset="0"/>
                <a:cs typeface="Garamond"/>
              </a:rPr>
              <a:t>methods  </a:t>
            </a:r>
            <a:r>
              <a:rPr lang="en-US" b="1" dirty="0">
                <a:solidFill>
                  <a:srgbClr val="524239"/>
                </a:solidFill>
                <a:latin typeface="Maiandra GD" panose="020E0502030308020204" pitchFamily="34" charset="0"/>
                <a:cs typeface="Garamond"/>
              </a:rPr>
              <a:t>used for the </a:t>
            </a:r>
            <a:r>
              <a:rPr lang="en-US" b="1" spc="-5" dirty="0">
                <a:solidFill>
                  <a:srgbClr val="524239"/>
                </a:solidFill>
                <a:latin typeface="Maiandra GD" panose="020E0502030308020204" pitchFamily="34" charset="0"/>
                <a:cs typeface="Garamond"/>
              </a:rPr>
              <a:t>purification of </a:t>
            </a:r>
            <a:r>
              <a:rPr lang="en-US" b="1" dirty="0">
                <a:solidFill>
                  <a:srgbClr val="524239"/>
                </a:solidFill>
                <a:latin typeface="Maiandra GD" panose="020E0502030308020204" pitchFamily="34" charset="0"/>
                <a:cs typeface="Garamond"/>
              </a:rPr>
              <a:t>organic </a:t>
            </a:r>
            <a:r>
              <a:rPr lang="en-US" b="1" spc="-5" dirty="0">
                <a:solidFill>
                  <a:srgbClr val="524239"/>
                </a:solidFill>
                <a:latin typeface="Maiandra GD" panose="020E0502030308020204" pitchFamily="34" charset="0"/>
                <a:cs typeface="Garamond"/>
              </a:rPr>
              <a:t>compounds are based on </a:t>
            </a:r>
            <a:r>
              <a:rPr lang="en-US" b="1" dirty="0">
                <a:solidFill>
                  <a:srgbClr val="524239"/>
                </a:solidFill>
                <a:latin typeface="Maiandra GD" panose="020E0502030308020204" pitchFamily="34" charset="0"/>
                <a:cs typeface="Garamond"/>
              </a:rPr>
              <a:t>the </a:t>
            </a:r>
            <a:r>
              <a:rPr lang="en-US" b="1" spc="-5" dirty="0">
                <a:solidFill>
                  <a:srgbClr val="524239"/>
                </a:solidFill>
                <a:latin typeface="Maiandra GD" panose="020E0502030308020204" pitchFamily="34" charset="0"/>
                <a:cs typeface="Garamond"/>
              </a:rPr>
              <a:t>nature of  </a:t>
            </a:r>
            <a:r>
              <a:rPr lang="en-US" b="1" dirty="0">
                <a:solidFill>
                  <a:srgbClr val="524239"/>
                </a:solidFill>
                <a:latin typeface="Maiandra GD" panose="020E0502030308020204" pitchFamily="34" charset="0"/>
                <a:cs typeface="Garamond"/>
              </a:rPr>
              <a:t>the </a:t>
            </a:r>
            <a:r>
              <a:rPr lang="en-US" b="1" spc="-5" dirty="0">
                <a:solidFill>
                  <a:srgbClr val="524239"/>
                </a:solidFill>
                <a:latin typeface="Maiandra GD" panose="020E0502030308020204" pitchFamily="34" charset="0"/>
                <a:cs typeface="Garamond"/>
              </a:rPr>
              <a:t>compound and the </a:t>
            </a:r>
            <a:r>
              <a:rPr lang="en-US" b="1" dirty="0">
                <a:solidFill>
                  <a:srgbClr val="524239"/>
                </a:solidFill>
                <a:latin typeface="Maiandra GD" panose="020E0502030308020204" pitchFamily="34" charset="0"/>
                <a:cs typeface="Garamond"/>
              </a:rPr>
              <a:t>impurity </a:t>
            </a:r>
            <a:r>
              <a:rPr lang="en-US" b="1" spc="-10" dirty="0">
                <a:solidFill>
                  <a:srgbClr val="524239"/>
                </a:solidFill>
                <a:latin typeface="Maiandra GD" panose="020E0502030308020204" pitchFamily="34" charset="0"/>
                <a:cs typeface="Garamond"/>
              </a:rPr>
              <a:t>present </a:t>
            </a:r>
            <a:r>
              <a:rPr lang="en-US" b="1" dirty="0">
                <a:solidFill>
                  <a:srgbClr val="524239"/>
                </a:solidFill>
                <a:latin typeface="Maiandra GD" panose="020E0502030308020204" pitchFamily="34" charset="0"/>
                <a:cs typeface="Garamond"/>
              </a:rPr>
              <a:t>in</a:t>
            </a:r>
            <a:r>
              <a:rPr lang="en-US" b="1" spc="-10" dirty="0">
                <a:solidFill>
                  <a:srgbClr val="524239"/>
                </a:solidFill>
                <a:latin typeface="Maiandra GD" panose="020E0502030308020204" pitchFamily="34" charset="0"/>
                <a:cs typeface="Garamond"/>
              </a:rPr>
              <a:t> </a:t>
            </a:r>
            <a:r>
              <a:rPr lang="en-US" b="1" dirty="0">
                <a:solidFill>
                  <a:srgbClr val="524239"/>
                </a:solidFill>
                <a:latin typeface="Maiandra GD" panose="020E0502030308020204" pitchFamily="34" charset="0"/>
                <a:cs typeface="Garamond"/>
              </a:rPr>
              <a:t>it.</a:t>
            </a:r>
            <a:endParaRPr lang="en-US" b="1" dirty="0">
              <a:latin typeface="Maiandra GD" panose="020E0502030308020204" pitchFamily="34" charset="0"/>
              <a:cs typeface="Garamond"/>
            </a:endParaRPr>
          </a:p>
          <a:p>
            <a:pPr algn="just">
              <a:lnSpc>
                <a:spcPct val="100000"/>
              </a:lnSpc>
              <a:spcBef>
                <a:spcPts val="25"/>
              </a:spcBef>
            </a:pPr>
            <a:endParaRPr lang="en-US" sz="2400" b="1" dirty="0">
              <a:latin typeface="Maiandra GD" panose="020E0502030308020204" pitchFamily="34" charset="0"/>
              <a:cs typeface="Garamond"/>
            </a:endParaRPr>
          </a:p>
          <a:p>
            <a:pPr marL="397510" algn="just">
              <a:lnSpc>
                <a:spcPct val="100000"/>
              </a:lnSpc>
            </a:pPr>
            <a:r>
              <a:rPr lang="en-US" b="1" spc="5" dirty="0">
                <a:solidFill>
                  <a:srgbClr val="524239"/>
                </a:solidFill>
                <a:latin typeface="Maiandra GD" panose="020E0502030308020204" pitchFamily="34" charset="0"/>
                <a:cs typeface="Garamond"/>
              </a:rPr>
              <a:t>The </a:t>
            </a:r>
            <a:r>
              <a:rPr lang="en-US" b="1" spc="-5" dirty="0">
                <a:solidFill>
                  <a:srgbClr val="524239"/>
                </a:solidFill>
                <a:latin typeface="Maiandra GD" panose="020E0502030308020204" pitchFamily="34" charset="0"/>
                <a:cs typeface="Garamond"/>
              </a:rPr>
              <a:t>common </a:t>
            </a:r>
            <a:r>
              <a:rPr lang="en-US" b="1" spc="-10" dirty="0">
                <a:solidFill>
                  <a:srgbClr val="524239"/>
                </a:solidFill>
                <a:latin typeface="Maiandra GD" panose="020E0502030308020204" pitchFamily="34" charset="0"/>
                <a:cs typeface="Garamond"/>
              </a:rPr>
              <a:t>techniques </a:t>
            </a:r>
            <a:r>
              <a:rPr lang="en-US" b="1" spc="-5" dirty="0">
                <a:solidFill>
                  <a:srgbClr val="524239"/>
                </a:solidFill>
                <a:latin typeface="Maiandra GD" panose="020E0502030308020204" pitchFamily="34" charset="0"/>
                <a:cs typeface="Garamond"/>
              </a:rPr>
              <a:t>used </a:t>
            </a:r>
            <a:r>
              <a:rPr lang="en-US" b="1" dirty="0">
                <a:solidFill>
                  <a:srgbClr val="524239"/>
                </a:solidFill>
                <a:latin typeface="Maiandra GD" panose="020E0502030308020204" pitchFamily="34" charset="0"/>
                <a:cs typeface="Garamond"/>
              </a:rPr>
              <a:t>for </a:t>
            </a:r>
            <a:r>
              <a:rPr lang="en-US" b="1" spc="-5" dirty="0">
                <a:solidFill>
                  <a:srgbClr val="524239"/>
                </a:solidFill>
                <a:latin typeface="Maiandra GD" panose="020E0502030308020204" pitchFamily="34" charset="0"/>
                <a:cs typeface="Garamond"/>
              </a:rPr>
              <a:t>purification </a:t>
            </a:r>
            <a:r>
              <a:rPr lang="en-US" b="1" spc="-10" dirty="0">
                <a:solidFill>
                  <a:srgbClr val="524239"/>
                </a:solidFill>
                <a:latin typeface="Maiandra GD" panose="020E0502030308020204" pitchFamily="34" charset="0"/>
                <a:cs typeface="Garamond"/>
              </a:rPr>
              <a:t>are </a:t>
            </a:r>
            <a:r>
              <a:rPr lang="en-US" b="1" spc="-5" dirty="0">
                <a:solidFill>
                  <a:srgbClr val="524239"/>
                </a:solidFill>
                <a:latin typeface="Maiandra GD" panose="020E0502030308020204" pitchFamily="34" charset="0"/>
                <a:cs typeface="Garamond"/>
              </a:rPr>
              <a:t>as </a:t>
            </a:r>
            <a:r>
              <a:rPr lang="en-US" b="1" spc="-10" dirty="0">
                <a:solidFill>
                  <a:srgbClr val="524239"/>
                </a:solidFill>
                <a:latin typeface="Maiandra GD" panose="020E0502030308020204" pitchFamily="34" charset="0"/>
                <a:cs typeface="Garamond"/>
              </a:rPr>
              <a:t>follows</a:t>
            </a:r>
            <a:r>
              <a:rPr lang="en-US" b="1" spc="35" dirty="0">
                <a:solidFill>
                  <a:srgbClr val="524239"/>
                </a:solidFill>
                <a:latin typeface="Maiandra GD" panose="020E0502030308020204" pitchFamily="34" charset="0"/>
                <a:cs typeface="Garamond"/>
              </a:rPr>
              <a:t> </a:t>
            </a:r>
            <a:r>
              <a:rPr lang="en-US" b="1" dirty="0">
                <a:solidFill>
                  <a:srgbClr val="524239"/>
                </a:solidFill>
                <a:latin typeface="Maiandra GD" panose="020E0502030308020204" pitchFamily="34" charset="0"/>
                <a:cs typeface="Garamond"/>
              </a:rPr>
              <a:t>:</a:t>
            </a:r>
            <a:endParaRPr lang="en-US" b="1" dirty="0">
              <a:latin typeface="Maiandra GD" panose="020E0502030308020204" pitchFamily="34" charset="0"/>
              <a:cs typeface="Garamond"/>
            </a:endParaRPr>
          </a:p>
        </p:txBody>
      </p:sp>
      <p:sp>
        <p:nvSpPr>
          <p:cNvPr id="4" name="object 10">
            <a:extLst>
              <a:ext uri="{FF2B5EF4-FFF2-40B4-BE49-F238E27FC236}">
                <a16:creationId xmlns:a16="http://schemas.microsoft.com/office/drawing/2014/main" id="{0E9CBA86-8510-4B77-9E22-D1FB1929CD21}"/>
              </a:ext>
            </a:extLst>
          </p:cNvPr>
          <p:cNvSpPr txBox="1"/>
          <p:nvPr/>
        </p:nvSpPr>
        <p:spPr>
          <a:xfrm>
            <a:off x="5394029" y="2268690"/>
            <a:ext cx="3312160" cy="405239"/>
          </a:xfrm>
          <a:prstGeom prst="rect">
            <a:avLst/>
          </a:prstGeom>
          <a:ln w="9144">
            <a:solidFill>
              <a:srgbClr val="497DBA"/>
            </a:solidFill>
          </a:ln>
        </p:spPr>
        <p:txBody>
          <a:bodyPr vert="horz" wrap="square" lIns="0" tIns="35560" rIns="0" bIns="0" rtlCol="0">
            <a:spAutoFit/>
          </a:bodyPr>
          <a:lstStyle/>
          <a:p>
            <a:pPr marL="91440">
              <a:lnSpc>
                <a:spcPct val="100000"/>
              </a:lnSpc>
              <a:spcBef>
                <a:spcPts val="280"/>
              </a:spcBef>
            </a:pPr>
            <a:r>
              <a:rPr lang="en-IN" sz="2400" b="1" dirty="0">
                <a:solidFill>
                  <a:srgbClr val="FF0000"/>
                </a:solidFill>
                <a:latin typeface="Maiandra GD" panose="020E0502030308020204" pitchFamily="34" charset="0"/>
                <a:cs typeface="Times New Roman"/>
              </a:rPr>
              <a:t>Methods of</a:t>
            </a:r>
            <a:r>
              <a:rPr lang="en-IN" sz="2400" b="1" spc="-60" dirty="0">
                <a:solidFill>
                  <a:srgbClr val="FF0000"/>
                </a:solidFill>
                <a:latin typeface="Maiandra GD" panose="020E0502030308020204" pitchFamily="34" charset="0"/>
                <a:cs typeface="Times New Roman"/>
              </a:rPr>
              <a:t> </a:t>
            </a:r>
            <a:r>
              <a:rPr lang="en-IN" sz="2400" b="1" dirty="0">
                <a:solidFill>
                  <a:srgbClr val="FF0000"/>
                </a:solidFill>
                <a:latin typeface="Maiandra GD" panose="020E0502030308020204" pitchFamily="34" charset="0"/>
                <a:cs typeface="Times New Roman"/>
              </a:rPr>
              <a:t>Purification</a:t>
            </a:r>
          </a:p>
        </p:txBody>
      </p:sp>
      <p:grpSp>
        <p:nvGrpSpPr>
          <p:cNvPr id="7" name="object 11">
            <a:extLst>
              <a:ext uri="{FF2B5EF4-FFF2-40B4-BE49-F238E27FC236}">
                <a16:creationId xmlns:a16="http://schemas.microsoft.com/office/drawing/2014/main" id="{2A19C00F-BDEA-4508-B63E-D0BD930EC746}"/>
              </a:ext>
            </a:extLst>
          </p:cNvPr>
          <p:cNvGrpSpPr/>
          <p:nvPr/>
        </p:nvGrpSpPr>
        <p:grpSpPr>
          <a:xfrm>
            <a:off x="5768170" y="2802779"/>
            <a:ext cx="2729865" cy="614680"/>
            <a:chOff x="1365503" y="1338046"/>
            <a:chExt cx="2729865" cy="614680"/>
          </a:xfrm>
        </p:grpSpPr>
        <p:pic>
          <p:nvPicPr>
            <p:cNvPr id="8" name="object 12">
              <a:extLst>
                <a:ext uri="{FF2B5EF4-FFF2-40B4-BE49-F238E27FC236}">
                  <a16:creationId xmlns:a16="http://schemas.microsoft.com/office/drawing/2014/main" id="{08138A64-5F43-4B6D-B3E8-971D69731F73}"/>
                </a:ext>
              </a:extLst>
            </p:cNvPr>
            <p:cNvPicPr/>
            <p:nvPr/>
          </p:nvPicPr>
          <p:blipFill>
            <a:blip r:embed="rId2" cstate="print"/>
            <a:stretch>
              <a:fillRect/>
            </a:stretch>
          </p:blipFill>
          <p:spPr>
            <a:xfrm>
              <a:off x="1421891" y="1363980"/>
              <a:ext cx="2673096" cy="489203"/>
            </a:xfrm>
            <a:prstGeom prst="rect">
              <a:avLst/>
            </a:prstGeom>
          </p:spPr>
        </p:pic>
        <p:pic>
          <p:nvPicPr>
            <p:cNvPr id="9" name="object 13">
              <a:extLst>
                <a:ext uri="{FF2B5EF4-FFF2-40B4-BE49-F238E27FC236}">
                  <a16:creationId xmlns:a16="http://schemas.microsoft.com/office/drawing/2014/main" id="{A2B52C8F-247B-4D12-9873-25BC5B69FA3C}"/>
                </a:ext>
              </a:extLst>
            </p:cNvPr>
            <p:cNvPicPr/>
            <p:nvPr/>
          </p:nvPicPr>
          <p:blipFill>
            <a:blip r:embed="rId3" cstate="print"/>
            <a:stretch>
              <a:fillRect/>
            </a:stretch>
          </p:blipFill>
          <p:spPr>
            <a:xfrm>
              <a:off x="1365503" y="1338046"/>
              <a:ext cx="1714500" cy="614197"/>
            </a:xfrm>
            <a:prstGeom prst="rect">
              <a:avLst/>
            </a:prstGeom>
          </p:spPr>
        </p:pic>
        <p:pic>
          <p:nvPicPr>
            <p:cNvPr id="10" name="object 14">
              <a:extLst>
                <a:ext uri="{FF2B5EF4-FFF2-40B4-BE49-F238E27FC236}">
                  <a16:creationId xmlns:a16="http://schemas.microsoft.com/office/drawing/2014/main" id="{B5E9BFD1-2793-4AA7-B0E7-CD4AB0CDF48F}"/>
                </a:ext>
              </a:extLst>
            </p:cNvPr>
            <p:cNvPicPr/>
            <p:nvPr/>
          </p:nvPicPr>
          <p:blipFill>
            <a:blip r:embed="rId4" cstate="print"/>
            <a:stretch>
              <a:fillRect/>
            </a:stretch>
          </p:blipFill>
          <p:spPr>
            <a:xfrm>
              <a:off x="1469135" y="1391412"/>
              <a:ext cx="2583180" cy="399288"/>
            </a:xfrm>
            <a:prstGeom prst="rect">
              <a:avLst/>
            </a:prstGeom>
          </p:spPr>
        </p:pic>
      </p:grpSp>
      <p:sp>
        <p:nvSpPr>
          <p:cNvPr id="11" name="object 15">
            <a:extLst>
              <a:ext uri="{FF2B5EF4-FFF2-40B4-BE49-F238E27FC236}">
                <a16:creationId xmlns:a16="http://schemas.microsoft.com/office/drawing/2014/main" id="{D5255CF6-A0D2-4FE0-8E7E-7EB3AC82B2E0}"/>
              </a:ext>
            </a:extLst>
          </p:cNvPr>
          <p:cNvSpPr txBox="1"/>
          <p:nvPr/>
        </p:nvSpPr>
        <p:spPr>
          <a:xfrm>
            <a:off x="5871803" y="2856144"/>
            <a:ext cx="2583180" cy="344966"/>
          </a:xfrm>
          <a:prstGeom prst="rect">
            <a:avLst/>
          </a:prstGeom>
          <a:ln w="9144">
            <a:solidFill>
              <a:srgbClr val="46AAC5"/>
            </a:solidFill>
          </a:ln>
        </p:spPr>
        <p:txBody>
          <a:bodyPr vert="horz" wrap="square" lIns="0" tIns="36830" rIns="0" bIns="0" rtlCol="0">
            <a:spAutoFit/>
          </a:bodyPr>
          <a:lstStyle/>
          <a:p>
            <a:pPr marL="92075">
              <a:lnSpc>
                <a:spcPct val="100000"/>
              </a:lnSpc>
              <a:spcBef>
                <a:spcPts val="290"/>
              </a:spcBef>
            </a:pPr>
            <a:r>
              <a:rPr sz="2000" b="1" dirty="0">
                <a:latin typeface="Maiandra GD" panose="020E0502030308020204" pitchFamily="34" charset="0"/>
                <a:cs typeface="Times New Roman"/>
              </a:rPr>
              <a:t>Sublimation</a:t>
            </a:r>
            <a:endParaRPr sz="2000" b="1">
              <a:latin typeface="Maiandra GD" panose="020E0502030308020204" pitchFamily="34" charset="0"/>
              <a:cs typeface="Times New Roman"/>
            </a:endParaRPr>
          </a:p>
        </p:txBody>
      </p:sp>
      <p:grpSp>
        <p:nvGrpSpPr>
          <p:cNvPr id="12" name="object 16">
            <a:extLst>
              <a:ext uri="{FF2B5EF4-FFF2-40B4-BE49-F238E27FC236}">
                <a16:creationId xmlns:a16="http://schemas.microsoft.com/office/drawing/2014/main" id="{DAF8131E-E5E6-485B-B3F0-4975A6CC7004}"/>
              </a:ext>
            </a:extLst>
          </p:cNvPr>
          <p:cNvGrpSpPr/>
          <p:nvPr/>
        </p:nvGrpSpPr>
        <p:grpSpPr>
          <a:xfrm>
            <a:off x="5768170" y="3384947"/>
            <a:ext cx="2729865" cy="614680"/>
            <a:chOff x="1365503" y="1920214"/>
            <a:chExt cx="2729865" cy="614680"/>
          </a:xfrm>
        </p:grpSpPr>
        <p:pic>
          <p:nvPicPr>
            <p:cNvPr id="13" name="object 17">
              <a:extLst>
                <a:ext uri="{FF2B5EF4-FFF2-40B4-BE49-F238E27FC236}">
                  <a16:creationId xmlns:a16="http://schemas.microsoft.com/office/drawing/2014/main" id="{6056E231-0AE9-4289-81C1-3A35B9376B73}"/>
                </a:ext>
              </a:extLst>
            </p:cNvPr>
            <p:cNvPicPr/>
            <p:nvPr/>
          </p:nvPicPr>
          <p:blipFill>
            <a:blip r:embed="rId2" cstate="print"/>
            <a:stretch>
              <a:fillRect/>
            </a:stretch>
          </p:blipFill>
          <p:spPr>
            <a:xfrm>
              <a:off x="1421891" y="1946147"/>
              <a:ext cx="2673096" cy="489204"/>
            </a:xfrm>
            <a:prstGeom prst="rect">
              <a:avLst/>
            </a:prstGeom>
          </p:spPr>
        </p:pic>
        <p:pic>
          <p:nvPicPr>
            <p:cNvPr id="14" name="object 18">
              <a:extLst>
                <a:ext uri="{FF2B5EF4-FFF2-40B4-BE49-F238E27FC236}">
                  <a16:creationId xmlns:a16="http://schemas.microsoft.com/office/drawing/2014/main" id="{088DE14D-B247-4AA1-95C3-506D2B5D4098}"/>
                </a:ext>
              </a:extLst>
            </p:cNvPr>
            <p:cNvPicPr/>
            <p:nvPr/>
          </p:nvPicPr>
          <p:blipFill>
            <a:blip r:embed="rId5" cstate="print"/>
            <a:stretch>
              <a:fillRect/>
            </a:stretch>
          </p:blipFill>
          <p:spPr>
            <a:xfrm>
              <a:off x="1365503" y="1920214"/>
              <a:ext cx="1994916" cy="614197"/>
            </a:xfrm>
            <a:prstGeom prst="rect">
              <a:avLst/>
            </a:prstGeom>
          </p:spPr>
        </p:pic>
        <p:pic>
          <p:nvPicPr>
            <p:cNvPr id="15" name="object 19">
              <a:extLst>
                <a:ext uri="{FF2B5EF4-FFF2-40B4-BE49-F238E27FC236}">
                  <a16:creationId xmlns:a16="http://schemas.microsoft.com/office/drawing/2014/main" id="{1DF632CD-306B-47CB-BE4A-83B0189A2240}"/>
                </a:ext>
              </a:extLst>
            </p:cNvPr>
            <p:cNvPicPr/>
            <p:nvPr/>
          </p:nvPicPr>
          <p:blipFill>
            <a:blip r:embed="rId6" cstate="print"/>
            <a:stretch>
              <a:fillRect/>
            </a:stretch>
          </p:blipFill>
          <p:spPr>
            <a:xfrm>
              <a:off x="1469135" y="1973579"/>
              <a:ext cx="2583180" cy="399288"/>
            </a:xfrm>
            <a:prstGeom prst="rect">
              <a:avLst/>
            </a:prstGeom>
          </p:spPr>
        </p:pic>
      </p:grpSp>
      <p:sp>
        <p:nvSpPr>
          <p:cNvPr id="16" name="object 20">
            <a:extLst>
              <a:ext uri="{FF2B5EF4-FFF2-40B4-BE49-F238E27FC236}">
                <a16:creationId xmlns:a16="http://schemas.microsoft.com/office/drawing/2014/main" id="{1926A113-5322-409B-BD71-AFFDBE6EA6D8}"/>
              </a:ext>
            </a:extLst>
          </p:cNvPr>
          <p:cNvSpPr txBox="1"/>
          <p:nvPr/>
        </p:nvSpPr>
        <p:spPr>
          <a:xfrm>
            <a:off x="5871803" y="3438312"/>
            <a:ext cx="2583180" cy="344966"/>
          </a:xfrm>
          <a:prstGeom prst="rect">
            <a:avLst/>
          </a:prstGeom>
          <a:ln w="9144">
            <a:solidFill>
              <a:srgbClr val="BD4A47"/>
            </a:solidFill>
          </a:ln>
        </p:spPr>
        <p:txBody>
          <a:bodyPr vert="horz" wrap="square" lIns="0" tIns="36830" rIns="0" bIns="0" rtlCol="0">
            <a:spAutoFit/>
          </a:bodyPr>
          <a:lstStyle/>
          <a:p>
            <a:pPr marL="92075">
              <a:lnSpc>
                <a:spcPct val="100000"/>
              </a:lnSpc>
              <a:spcBef>
                <a:spcPts val="290"/>
              </a:spcBef>
            </a:pPr>
            <a:r>
              <a:rPr sz="2000" b="1" dirty="0">
                <a:latin typeface="Maiandra GD" panose="020E0502030308020204" pitchFamily="34" charset="0"/>
                <a:cs typeface="Times New Roman"/>
              </a:rPr>
              <a:t>Crystallization</a:t>
            </a:r>
            <a:endParaRPr sz="2000" b="1">
              <a:latin typeface="Maiandra GD" panose="020E0502030308020204" pitchFamily="34" charset="0"/>
              <a:cs typeface="Times New Roman"/>
            </a:endParaRPr>
          </a:p>
        </p:txBody>
      </p:sp>
      <p:grpSp>
        <p:nvGrpSpPr>
          <p:cNvPr id="17" name="object 21">
            <a:extLst>
              <a:ext uri="{FF2B5EF4-FFF2-40B4-BE49-F238E27FC236}">
                <a16:creationId xmlns:a16="http://schemas.microsoft.com/office/drawing/2014/main" id="{0FE3B3F6-ADFE-4E66-A01C-B94AEFC27C5B}"/>
              </a:ext>
            </a:extLst>
          </p:cNvPr>
          <p:cNvGrpSpPr/>
          <p:nvPr/>
        </p:nvGrpSpPr>
        <p:grpSpPr>
          <a:xfrm>
            <a:off x="5768170" y="4041791"/>
            <a:ext cx="2753995" cy="614680"/>
            <a:chOff x="1365503" y="2577058"/>
            <a:chExt cx="2753995" cy="614680"/>
          </a:xfrm>
        </p:grpSpPr>
        <p:pic>
          <p:nvPicPr>
            <p:cNvPr id="18" name="object 22">
              <a:extLst>
                <a:ext uri="{FF2B5EF4-FFF2-40B4-BE49-F238E27FC236}">
                  <a16:creationId xmlns:a16="http://schemas.microsoft.com/office/drawing/2014/main" id="{BC54F0AE-A2DC-4E71-BE2F-261BF2222A8D}"/>
                </a:ext>
              </a:extLst>
            </p:cNvPr>
            <p:cNvPicPr/>
            <p:nvPr/>
          </p:nvPicPr>
          <p:blipFill>
            <a:blip r:embed="rId7" cstate="print"/>
            <a:stretch>
              <a:fillRect/>
            </a:stretch>
          </p:blipFill>
          <p:spPr>
            <a:xfrm>
              <a:off x="1421891" y="2602991"/>
              <a:ext cx="2697480" cy="489204"/>
            </a:xfrm>
            <a:prstGeom prst="rect">
              <a:avLst/>
            </a:prstGeom>
          </p:spPr>
        </p:pic>
        <p:pic>
          <p:nvPicPr>
            <p:cNvPr id="19" name="object 23">
              <a:extLst>
                <a:ext uri="{FF2B5EF4-FFF2-40B4-BE49-F238E27FC236}">
                  <a16:creationId xmlns:a16="http://schemas.microsoft.com/office/drawing/2014/main" id="{DB759863-6341-43EB-AFB5-1AAE8C76D0B0}"/>
                </a:ext>
              </a:extLst>
            </p:cNvPr>
            <p:cNvPicPr/>
            <p:nvPr/>
          </p:nvPicPr>
          <p:blipFill>
            <a:blip r:embed="rId8" cstate="print"/>
            <a:stretch>
              <a:fillRect/>
            </a:stretch>
          </p:blipFill>
          <p:spPr>
            <a:xfrm>
              <a:off x="1365503" y="2577058"/>
              <a:ext cx="1644396" cy="614197"/>
            </a:xfrm>
            <a:prstGeom prst="rect">
              <a:avLst/>
            </a:prstGeom>
          </p:spPr>
        </p:pic>
        <p:pic>
          <p:nvPicPr>
            <p:cNvPr id="20" name="object 24">
              <a:extLst>
                <a:ext uri="{FF2B5EF4-FFF2-40B4-BE49-F238E27FC236}">
                  <a16:creationId xmlns:a16="http://schemas.microsoft.com/office/drawing/2014/main" id="{EFEA1CFF-02FC-48BA-A2BC-65C99F21F382}"/>
                </a:ext>
              </a:extLst>
            </p:cNvPr>
            <p:cNvPicPr/>
            <p:nvPr/>
          </p:nvPicPr>
          <p:blipFill>
            <a:blip r:embed="rId9" cstate="print"/>
            <a:stretch>
              <a:fillRect/>
            </a:stretch>
          </p:blipFill>
          <p:spPr>
            <a:xfrm>
              <a:off x="1469135" y="2630423"/>
              <a:ext cx="2607564" cy="399288"/>
            </a:xfrm>
            <a:prstGeom prst="rect">
              <a:avLst/>
            </a:prstGeom>
          </p:spPr>
        </p:pic>
      </p:grpSp>
      <p:sp>
        <p:nvSpPr>
          <p:cNvPr id="21" name="object 25">
            <a:extLst>
              <a:ext uri="{FF2B5EF4-FFF2-40B4-BE49-F238E27FC236}">
                <a16:creationId xmlns:a16="http://schemas.microsoft.com/office/drawing/2014/main" id="{5C00864A-F893-4C6A-AE8C-F89E9B5381E3}"/>
              </a:ext>
            </a:extLst>
          </p:cNvPr>
          <p:cNvSpPr txBox="1"/>
          <p:nvPr/>
        </p:nvSpPr>
        <p:spPr>
          <a:xfrm>
            <a:off x="5871803" y="4095156"/>
            <a:ext cx="2607945" cy="345607"/>
          </a:xfrm>
          <a:prstGeom prst="rect">
            <a:avLst/>
          </a:prstGeom>
          <a:ln w="9144">
            <a:solidFill>
              <a:srgbClr val="497DBA"/>
            </a:solidFill>
          </a:ln>
        </p:spPr>
        <p:txBody>
          <a:bodyPr vert="horz" wrap="square" lIns="0" tIns="37465" rIns="0" bIns="0" rtlCol="0">
            <a:spAutoFit/>
          </a:bodyPr>
          <a:lstStyle/>
          <a:p>
            <a:pPr marL="92075">
              <a:lnSpc>
                <a:spcPct val="100000"/>
              </a:lnSpc>
              <a:spcBef>
                <a:spcPts val="295"/>
              </a:spcBef>
            </a:pPr>
            <a:r>
              <a:rPr sz="2000" b="1" spc="-5" dirty="0">
                <a:latin typeface="Maiandra GD" panose="020E0502030308020204" pitchFamily="34" charset="0"/>
                <a:cs typeface="Times New Roman"/>
              </a:rPr>
              <a:t>Distillation</a:t>
            </a:r>
            <a:endParaRPr sz="2000" b="1">
              <a:latin typeface="Maiandra GD" panose="020E0502030308020204" pitchFamily="34" charset="0"/>
              <a:cs typeface="Times New Roman"/>
            </a:endParaRPr>
          </a:p>
        </p:txBody>
      </p:sp>
      <p:grpSp>
        <p:nvGrpSpPr>
          <p:cNvPr id="22" name="object 26">
            <a:extLst>
              <a:ext uri="{FF2B5EF4-FFF2-40B4-BE49-F238E27FC236}">
                <a16:creationId xmlns:a16="http://schemas.microsoft.com/office/drawing/2014/main" id="{A99AC211-83D4-4846-AC22-9E366473628E}"/>
              </a:ext>
            </a:extLst>
          </p:cNvPr>
          <p:cNvGrpSpPr/>
          <p:nvPr/>
        </p:nvGrpSpPr>
        <p:grpSpPr>
          <a:xfrm>
            <a:off x="5768170" y="4671203"/>
            <a:ext cx="2857500" cy="614680"/>
            <a:chOff x="1365503" y="3206470"/>
            <a:chExt cx="2857500" cy="614680"/>
          </a:xfrm>
        </p:grpSpPr>
        <p:pic>
          <p:nvPicPr>
            <p:cNvPr id="23" name="object 27">
              <a:extLst>
                <a:ext uri="{FF2B5EF4-FFF2-40B4-BE49-F238E27FC236}">
                  <a16:creationId xmlns:a16="http://schemas.microsoft.com/office/drawing/2014/main" id="{809FC39D-0C19-42F8-BD01-1D69E21CFDA2}"/>
                </a:ext>
              </a:extLst>
            </p:cNvPr>
            <p:cNvPicPr/>
            <p:nvPr/>
          </p:nvPicPr>
          <p:blipFill>
            <a:blip r:embed="rId10" cstate="print"/>
            <a:stretch>
              <a:fillRect/>
            </a:stretch>
          </p:blipFill>
          <p:spPr>
            <a:xfrm>
              <a:off x="1421891" y="3230892"/>
              <a:ext cx="2766060" cy="490715"/>
            </a:xfrm>
            <a:prstGeom prst="rect">
              <a:avLst/>
            </a:prstGeom>
          </p:spPr>
        </p:pic>
        <p:pic>
          <p:nvPicPr>
            <p:cNvPr id="24" name="object 28">
              <a:extLst>
                <a:ext uri="{FF2B5EF4-FFF2-40B4-BE49-F238E27FC236}">
                  <a16:creationId xmlns:a16="http://schemas.microsoft.com/office/drawing/2014/main" id="{0BF2E8FB-D184-4F6D-9AE1-F214DEF6CCF2}"/>
                </a:ext>
              </a:extLst>
            </p:cNvPr>
            <p:cNvPicPr/>
            <p:nvPr/>
          </p:nvPicPr>
          <p:blipFill>
            <a:blip r:embed="rId11" cstate="print"/>
            <a:stretch>
              <a:fillRect/>
            </a:stretch>
          </p:blipFill>
          <p:spPr>
            <a:xfrm>
              <a:off x="1365503" y="3206470"/>
              <a:ext cx="2857500" cy="614197"/>
            </a:xfrm>
            <a:prstGeom prst="rect">
              <a:avLst/>
            </a:prstGeom>
          </p:spPr>
        </p:pic>
        <p:pic>
          <p:nvPicPr>
            <p:cNvPr id="25" name="object 29">
              <a:extLst>
                <a:ext uri="{FF2B5EF4-FFF2-40B4-BE49-F238E27FC236}">
                  <a16:creationId xmlns:a16="http://schemas.microsoft.com/office/drawing/2014/main" id="{74F4CB08-36A2-4F6A-8C86-2768BFC722E2}"/>
                </a:ext>
              </a:extLst>
            </p:cNvPr>
            <p:cNvPicPr/>
            <p:nvPr/>
          </p:nvPicPr>
          <p:blipFill>
            <a:blip r:embed="rId12" cstate="print"/>
            <a:stretch>
              <a:fillRect/>
            </a:stretch>
          </p:blipFill>
          <p:spPr>
            <a:xfrm>
              <a:off x="1469135" y="3258311"/>
              <a:ext cx="2676143" cy="400812"/>
            </a:xfrm>
            <a:prstGeom prst="rect">
              <a:avLst/>
            </a:prstGeom>
          </p:spPr>
        </p:pic>
      </p:grpSp>
      <p:sp>
        <p:nvSpPr>
          <p:cNvPr id="26" name="object 30">
            <a:extLst>
              <a:ext uri="{FF2B5EF4-FFF2-40B4-BE49-F238E27FC236}">
                <a16:creationId xmlns:a16="http://schemas.microsoft.com/office/drawing/2014/main" id="{A3541252-30AB-4D08-A4F5-5A34D73E7456}"/>
              </a:ext>
            </a:extLst>
          </p:cNvPr>
          <p:cNvSpPr txBox="1"/>
          <p:nvPr/>
        </p:nvSpPr>
        <p:spPr>
          <a:xfrm>
            <a:off x="5871803" y="4723044"/>
            <a:ext cx="2676525" cy="346249"/>
          </a:xfrm>
          <a:prstGeom prst="rect">
            <a:avLst/>
          </a:prstGeom>
          <a:ln w="9144">
            <a:solidFill>
              <a:srgbClr val="97B853"/>
            </a:solidFill>
          </a:ln>
        </p:spPr>
        <p:txBody>
          <a:bodyPr vert="horz" wrap="square" lIns="0" tIns="38100" rIns="0" bIns="0" rtlCol="0">
            <a:spAutoFit/>
          </a:bodyPr>
          <a:lstStyle/>
          <a:p>
            <a:pPr marL="92075">
              <a:lnSpc>
                <a:spcPct val="100000"/>
              </a:lnSpc>
              <a:spcBef>
                <a:spcPts val="300"/>
              </a:spcBef>
            </a:pPr>
            <a:r>
              <a:rPr sz="2000" b="1" spc="-5" dirty="0">
                <a:latin typeface="Maiandra GD" panose="020E0502030308020204" pitchFamily="34" charset="0"/>
                <a:cs typeface="Times New Roman"/>
              </a:rPr>
              <a:t>Differential</a:t>
            </a:r>
            <a:r>
              <a:rPr sz="2000" b="1" spc="-60" dirty="0">
                <a:latin typeface="Maiandra GD" panose="020E0502030308020204" pitchFamily="34" charset="0"/>
                <a:cs typeface="Times New Roman"/>
              </a:rPr>
              <a:t> </a:t>
            </a:r>
            <a:r>
              <a:rPr sz="2000" b="1" dirty="0">
                <a:latin typeface="Maiandra GD" panose="020E0502030308020204" pitchFamily="34" charset="0"/>
                <a:cs typeface="Times New Roman"/>
              </a:rPr>
              <a:t>Extraction</a:t>
            </a:r>
            <a:endParaRPr sz="2000" b="1">
              <a:latin typeface="Maiandra GD" panose="020E0502030308020204" pitchFamily="34" charset="0"/>
              <a:cs typeface="Times New Roman"/>
            </a:endParaRPr>
          </a:p>
        </p:txBody>
      </p:sp>
      <p:grpSp>
        <p:nvGrpSpPr>
          <p:cNvPr id="27" name="object 31">
            <a:extLst>
              <a:ext uri="{FF2B5EF4-FFF2-40B4-BE49-F238E27FC236}">
                <a16:creationId xmlns:a16="http://schemas.microsoft.com/office/drawing/2014/main" id="{FF0DE933-F8B0-4FE4-9145-32D614ABC053}"/>
              </a:ext>
            </a:extLst>
          </p:cNvPr>
          <p:cNvGrpSpPr/>
          <p:nvPr/>
        </p:nvGrpSpPr>
        <p:grpSpPr>
          <a:xfrm>
            <a:off x="5768170" y="5227488"/>
            <a:ext cx="2822575" cy="614680"/>
            <a:chOff x="1365503" y="3762755"/>
            <a:chExt cx="2822575" cy="614680"/>
          </a:xfrm>
        </p:grpSpPr>
        <p:pic>
          <p:nvPicPr>
            <p:cNvPr id="28" name="object 32">
              <a:extLst>
                <a:ext uri="{FF2B5EF4-FFF2-40B4-BE49-F238E27FC236}">
                  <a16:creationId xmlns:a16="http://schemas.microsoft.com/office/drawing/2014/main" id="{6ECD6AC3-5E4B-4050-B8DA-E1E47B90F1A7}"/>
                </a:ext>
              </a:extLst>
            </p:cNvPr>
            <p:cNvPicPr/>
            <p:nvPr/>
          </p:nvPicPr>
          <p:blipFill>
            <a:blip r:embed="rId10" cstate="print"/>
            <a:stretch>
              <a:fillRect/>
            </a:stretch>
          </p:blipFill>
          <p:spPr>
            <a:xfrm>
              <a:off x="1421891" y="3788663"/>
              <a:ext cx="2766060" cy="490715"/>
            </a:xfrm>
            <a:prstGeom prst="rect">
              <a:avLst/>
            </a:prstGeom>
          </p:spPr>
        </p:pic>
        <p:pic>
          <p:nvPicPr>
            <p:cNvPr id="29" name="object 33">
              <a:extLst>
                <a:ext uri="{FF2B5EF4-FFF2-40B4-BE49-F238E27FC236}">
                  <a16:creationId xmlns:a16="http://schemas.microsoft.com/office/drawing/2014/main" id="{83A0022D-BA2E-49C4-8A12-5D2005946E82}"/>
                </a:ext>
              </a:extLst>
            </p:cNvPr>
            <p:cNvPicPr/>
            <p:nvPr/>
          </p:nvPicPr>
          <p:blipFill>
            <a:blip r:embed="rId13" cstate="print"/>
            <a:stretch>
              <a:fillRect/>
            </a:stretch>
          </p:blipFill>
          <p:spPr>
            <a:xfrm>
              <a:off x="1365503" y="3762755"/>
              <a:ext cx="2276856" cy="614197"/>
            </a:xfrm>
            <a:prstGeom prst="rect">
              <a:avLst/>
            </a:prstGeom>
          </p:spPr>
        </p:pic>
        <p:pic>
          <p:nvPicPr>
            <p:cNvPr id="30" name="object 34">
              <a:extLst>
                <a:ext uri="{FF2B5EF4-FFF2-40B4-BE49-F238E27FC236}">
                  <a16:creationId xmlns:a16="http://schemas.microsoft.com/office/drawing/2014/main" id="{5B4AD6A9-22C0-430B-8679-B8BE750D8062}"/>
                </a:ext>
              </a:extLst>
            </p:cNvPr>
            <p:cNvPicPr/>
            <p:nvPr/>
          </p:nvPicPr>
          <p:blipFill>
            <a:blip r:embed="rId14" cstate="print"/>
            <a:stretch>
              <a:fillRect/>
            </a:stretch>
          </p:blipFill>
          <p:spPr>
            <a:xfrm>
              <a:off x="1469135" y="3816095"/>
              <a:ext cx="2676143" cy="400812"/>
            </a:xfrm>
            <a:prstGeom prst="rect">
              <a:avLst/>
            </a:prstGeom>
          </p:spPr>
        </p:pic>
      </p:grpSp>
      <p:sp>
        <p:nvSpPr>
          <p:cNvPr id="31" name="object 35">
            <a:extLst>
              <a:ext uri="{FF2B5EF4-FFF2-40B4-BE49-F238E27FC236}">
                <a16:creationId xmlns:a16="http://schemas.microsoft.com/office/drawing/2014/main" id="{C607582D-EE9E-4116-9105-F3D9F26B04D5}"/>
              </a:ext>
            </a:extLst>
          </p:cNvPr>
          <p:cNvSpPr txBox="1"/>
          <p:nvPr/>
        </p:nvSpPr>
        <p:spPr>
          <a:xfrm>
            <a:off x="5871803" y="5280829"/>
            <a:ext cx="2676525" cy="346249"/>
          </a:xfrm>
          <a:prstGeom prst="rect">
            <a:avLst/>
          </a:prstGeom>
          <a:ln w="9144">
            <a:solidFill>
              <a:srgbClr val="F69240"/>
            </a:solidFill>
          </a:ln>
        </p:spPr>
        <p:txBody>
          <a:bodyPr vert="horz" wrap="square" lIns="0" tIns="38100" rIns="0" bIns="0" rtlCol="0">
            <a:spAutoFit/>
          </a:bodyPr>
          <a:lstStyle/>
          <a:p>
            <a:pPr marL="92075">
              <a:lnSpc>
                <a:spcPct val="100000"/>
              </a:lnSpc>
              <a:spcBef>
                <a:spcPts val="300"/>
              </a:spcBef>
            </a:pPr>
            <a:r>
              <a:rPr sz="2000" b="1" spc="-5" dirty="0">
                <a:latin typeface="Maiandra GD" panose="020E0502030308020204" pitchFamily="34" charset="0"/>
                <a:cs typeface="Times New Roman"/>
              </a:rPr>
              <a:t>Chromatography</a:t>
            </a:r>
            <a:endParaRPr sz="2000" b="1">
              <a:latin typeface="Maiandra GD" panose="020E0502030308020204" pitchFamily="34" charset="0"/>
              <a:cs typeface="Times New Roman"/>
            </a:endParaRPr>
          </a:p>
        </p:txBody>
      </p:sp>
      <p:grpSp>
        <p:nvGrpSpPr>
          <p:cNvPr id="32" name="object 36">
            <a:extLst>
              <a:ext uri="{FF2B5EF4-FFF2-40B4-BE49-F238E27FC236}">
                <a16:creationId xmlns:a16="http://schemas.microsoft.com/office/drawing/2014/main" id="{F82135AF-B4C9-4584-B144-7FFD301547F9}"/>
              </a:ext>
            </a:extLst>
          </p:cNvPr>
          <p:cNvGrpSpPr/>
          <p:nvPr/>
        </p:nvGrpSpPr>
        <p:grpSpPr>
          <a:xfrm>
            <a:off x="5381075" y="3011593"/>
            <a:ext cx="3406140" cy="2476500"/>
            <a:chOff x="978408" y="1546860"/>
            <a:chExt cx="3406140" cy="2476500"/>
          </a:xfrm>
        </p:grpSpPr>
        <p:sp>
          <p:nvSpPr>
            <p:cNvPr id="33" name="object 37">
              <a:extLst>
                <a:ext uri="{FF2B5EF4-FFF2-40B4-BE49-F238E27FC236}">
                  <a16:creationId xmlns:a16="http://schemas.microsoft.com/office/drawing/2014/main" id="{C1F6EA8D-967A-4FE2-9764-0F84D68C6E03}"/>
                </a:ext>
              </a:extLst>
            </p:cNvPr>
            <p:cNvSpPr/>
            <p:nvPr/>
          </p:nvSpPr>
          <p:spPr>
            <a:xfrm>
              <a:off x="992886" y="1584198"/>
              <a:ext cx="0" cy="2434590"/>
            </a:xfrm>
            <a:custGeom>
              <a:avLst/>
              <a:gdLst/>
              <a:ahLst/>
              <a:cxnLst/>
              <a:rect l="l" t="t" r="r" b="b"/>
              <a:pathLst>
                <a:path h="2434590">
                  <a:moveTo>
                    <a:pt x="0" y="0"/>
                  </a:moveTo>
                  <a:lnTo>
                    <a:pt x="0" y="2434590"/>
                  </a:lnTo>
                </a:path>
              </a:pathLst>
            </a:custGeom>
            <a:ln w="28956">
              <a:solidFill>
                <a:srgbClr val="6F2F9F"/>
              </a:solidFill>
            </a:ln>
          </p:spPr>
          <p:txBody>
            <a:bodyPr wrap="square" lIns="0" tIns="0" rIns="0" bIns="0" rtlCol="0"/>
            <a:lstStyle/>
            <a:p>
              <a:endParaRPr b="1">
                <a:latin typeface="Maiandra GD" panose="020E0502030308020204" pitchFamily="34" charset="0"/>
              </a:endParaRPr>
            </a:p>
          </p:txBody>
        </p:sp>
        <p:sp>
          <p:nvSpPr>
            <p:cNvPr id="34" name="object 38">
              <a:extLst>
                <a:ext uri="{FF2B5EF4-FFF2-40B4-BE49-F238E27FC236}">
                  <a16:creationId xmlns:a16="http://schemas.microsoft.com/office/drawing/2014/main" id="{73069799-F310-4E12-9E68-86CC9573B7AB}"/>
                </a:ext>
              </a:extLst>
            </p:cNvPr>
            <p:cNvSpPr/>
            <p:nvPr/>
          </p:nvSpPr>
          <p:spPr>
            <a:xfrm>
              <a:off x="991362" y="1582674"/>
              <a:ext cx="394970" cy="2426335"/>
            </a:xfrm>
            <a:custGeom>
              <a:avLst/>
              <a:gdLst/>
              <a:ahLst/>
              <a:cxnLst/>
              <a:rect l="l" t="t" r="r" b="b"/>
              <a:pathLst>
                <a:path w="394969" h="2426335">
                  <a:moveTo>
                    <a:pt x="0" y="0"/>
                  </a:moveTo>
                  <a:lnTo>
                    <a:pt x="381000" y="0"/>
                  </a:lnTo>
                </a:path>
                <a:path w="394969" h="2426335">
                  <a:moveTo>
                    <a:pt x="0" y="588263"/>
                  </a:moveTo>
                  <a:lnTo>
                    <a:pt x="381000" y="588263"/>
                  </a:lnTo>
                </a:path>
                <a:path w="394969" h="2426335">
                  <a:moveTo>
                    <a:pt x="13715" y="1860803"/>
                  </a:moveTo>
                  <a:lnTo>
                    <a:pt x="394716" y="1860803"/>
                  </a:lnTo>
                </a:path>
                <a:path w="394969" h="2426335">
                  <a:moveTo>
                    <a:pt x="13715" y="2426208"/>
                  </a:moveTo>
                  <a:lnTo>
                    <a:pt x="394716" y="2426208"/>
                  </a:lnTo>
                </a:path>
                <a:path w="394969" h="2426335">
                  <a:moveTo>
                    <a:pt x="13715" y="1231392"/>
                  </a:moveTo>
                  <a:lnTo>
                    <a:pt x="394716" y="1231392"/>
                  </a:lnTo>
                </a:path>
              </a:pathLst>
            </a:custGeom>
            <a:ln w="28956">
              <a:solidFill>
                <a:srgbClr val="6F2F9F"/>
              </a:solidFill>
            </a:ln>
          </p:spPr>
          <p:txBody>
            <a:bodyPr wrap="square" lIns="0" tIns="0" rIns="0" bIns="0" rtlCol="0"/>
            <a:lstStyle/>
            <a:p>
              <a:endParaRPr b="1">
                <a:latin typeface="Maiandra GD" panose="020E0502030308020204" pitchFamily="34" charset="0"/>
              </a:endParaRPr>
            </a:p>
          </p:txBody>
        </p:sp>
        <p:sp>
          <p:nvSpPr>
            <p:cNvPr id="35" name="object 39">
              <a:extLst>
                <a:ext uri="{FF2B5EF4-FFF2-40B4-BE49-F238E27FC236}">
                  <a16:creationId xmlns:a16="http://schemas.microsoft.com/office/drawing/2014/main" id="{3213C9F1-2CCA-4C2C-8BF2-D90C0A891B47}"/>
                </a:ext>
              </a:extLst>
            </p:cNvPr>
            <p:cNvSpPr/>
            <p:nvPr/>
          </p:nvSpPr>
          <p:spPr>
            <a:xfrm>
              <a:off x="4063746" y="1562862"/>
              <a:ext cx="304800" cy="609600"/>
            </a:xfrm>
            <a:custGeom>
              <a:avLst/>
              <a:gdLst/>
              <a:ahLst/>
              <a:cxnLst/>
              <a:rect l="l" t="t" r="r" b="b"/>
              <a:pathLst>
                <a:path w="304800" h="609600">
                  <a:moveTo>
                    <a:pt x="0" y="0"/>
                  </a:moveTo>
                  <a:lnTo>
                    <a:pt x="59334" y="2004"/>
                  </a:lnTo>
                  <a:lnTo>
                    <a:pt x="107775" y="7461"/>
                  </a:lnTo>
                  <a:lnTo>
                    <a:pt x="140428" y="15537"/>
                  </a:lnTo>
                  <a:lnTo>
                    <a:pt x="152400" y="25400"/>
                  </a:lnTo>
                  <a:lnTo>
                    <a:pt x="152400" y="279400"/>
                  </a:lnTo>
                  <a:lnTo>
                    <a:pt x="164371" y="289262"/>
                  </a:lnTo>
                  <a:lnTo>
                    <a:pt x="197024" y="297338"/>
                  </a:lnTo>
                  <a:lnTo>
                    <a:pt x="245465" y="302795"/>
                  </a:lnTo>
                  <a:lnTo>
                    <a:pt x="304800" y="304800"/>
                  </a:lnTo>
                  <a:lnTo>
                    <a:pt x="245465" y="306804"/>
                  </a:lnTo>
                  <a:lnTo>
                    <a:pt x="197024" y="312261"/>
                  </a:lnTo>
                  <a:lnTo>
                    <a:pt x="164371" y="320337"/>
                  </a:lnTo>
                  <a:lnTo>
                    <a:pt x="152400" y="330200"/>
                  </a:lnTo>
                  <a:lnTo>
                    <a:pt x="152400" y="584200"/>
                  </a:lnTo>
                  <a:lnTo>
                    <a:pt x="140428" y="594062"/>
                  </a:lnTo>
                  <a:lnTo>
                    <a:pt x="107775" y="602138"/>
                  </a:lnTo>
                  <a:lnTo>
                    <a:pt x="59334" y="607595"/>
                  </a:lnTo>
                  <a:lnTo>
                    <a:pt x="0" y="609600"/>
                  </a:lnTo>
                </a:path>
              </a:pathLst>
            </a:custGeom>
            <a:ln w="32004">
              <a:solidFill>
                <a:srgbClr val="FF0000"/>
              </a:solidFill>
            </a:ln>
          </p:spPr>
          <p:txBody>
            <a:bodyPr wrap="square" lIns="0" tIns="0" rIns="0" bIns="0" rtlCol="0"/>
            <a:lstStyle/>
            <a:p>
              <a:endParaRPr b="1">
                <a:latin typeface="Maiandra GD" panose="020E0502030308020204" pitchFamily="34" charset="0"/>
              </a:endParaRPr>
            </a:p>
          </p:txBody>
        </p:sp>
      </p:grpSp>
      <p:sp>
        <p:nvSpPr>
          <p:cNvPr id="36" name="object 40">
            <a:extLst>
              <a:ext uri="{FF2B5EF4-FFF2-40B4-BE49-F238E27FC236}">
                <a16:creationId xmlns:a16="http://schemas.microsoft.com/office/drawing/2014/main" id="{0E9A01F7-6955-4A72-A017-5F280829AD06}"/>
              </a:ext>
            </a:extLst>
          </p:cNvPr>
          <p:cNvSpPr txBox="1"/>
          <p:nvPr/>
        </p:nvSpPr>
        <p:spPr>
          <a:xfrm>
            <a:off x="8825061" y="3127544"/>
            <a:ext cx="67564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Maiandra GD" panose="020E0502030308020204" pitchFamily="34" charset="0"/>
                <a:cs typeface="Times New Roman"/>
              </a:rPr>
              <a:t>S</a:t>
            </a:r>
            <a:r>
              <a:rPr sz="2000" b="1" spc="5" dirty="0">
                <a:latin typeface="Maiandra GD" panose="020E0502030308020204" pitchFamily="34" charset="0"/>
                <a:cs typeface="Times New Roman"/>
              </a:rPr>
              <a:t>o</a:t>
            </a:r>
            <a:r>
              <a:rPr sz="2000" b="1" dirty="0">
                <a:latin typeface="Maiandra GD" panose="020E0502030308020204" pitchFamily="34" charset="0"/>
                <a:cs typeface="Times New Roman"/>
              </a:rPr>
              <a:t>l</a:t>
            </a:r>
            <a:r>
              <a:rPr sz="2000" b="1" spc="-10" dirty="0">
                <a:latin typeface="Maiandra GD" panose="020E0502030308020204" pitchFamily="34" charset="0"/>
                <a:cs typeface="Times New Roman"/>
              </a:rPr>
              <a:t>i</a:t>
            </a:r>
            <a:r>
              <a:rPr sz="2000" b="1" dirty="0">
                <a:latin typeface="Maiandra GD" panose="020E0502030308020204" pitchFamily="34" charset="0"/>
                <a:cs typeface="Times New Roman"/>
              </a:rPr>
              <a:t>ds</a:t>
            </a:r>
            <a:endParaRPr sz="2000" b="1">
              <a:latin typeface="Maiandra GD" panose="020E0502030308020204" pitchFamily="34" charset="0"/>
              <a:cs typeface="Times New Roman"/>
            </a:endParaRPr>
          </a:p>
        </p:txBody>
      </p:sp>
      <p:sp>
        <p:nvSpPr>
          <p:cNvPr id="37" name="object 41">
            <a:extLst>
              <a:ext uri="{FF2B5EF4-FFF2-40B4-BE49-F238E27FC236}">
                <a16:creationId xmlns:a16="http://schemas.microsoft.com/office/drawing/2014/main" id="{46AF09A3-76D4-4F6C-9E03-988197C84E66}"/>
              </a:ext>
            </a:extLst>
          </p:cNvPr>
          <p:cNvSpPr txBox="1"/>
          <p:nvPr/>
        </p:nvSpPr>
        <p:spPr>
          <a:xfrm>
            <a:off x="9346690" y="4703993"/>
            <a:ext cx="85915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Maiandra GD" panose="020E0502030308020204" pitchFamily="34" charset="0"/>
                <a:cs typeface="Times New Roman"/>
              </a:rPr>
              <a:t>L</a:t>
            </a:r>
            <a:r>
              <a:rPr sz="2000" b="1" spc="-10" dirty="0">
                <a:latin typeface="Maiandra GD" panose="020E0502030308020204" pitchFamily="34" charset="0"/>
                <a:cs typeface="Times New Roman"/>
              </a:rPr>
              <a:t>i</a:t>
            </a:r>
            <a:r>
              <a:rPr sz="2000" b="1" dirty="0">
                <a:latin typeface="Maiandra GD" panose="020E0502030308020204" pitchFamily="34" charset="0"/>
                <a:cs typeface="Times New Roman"/>
              </a:rPr>
              <a:t>quids</a:t>
            </a:r>
          </a:p>
        </p:txBody>
      </p:sp>
      <p:sp>
        <p:nvSpPr>
          <p:cNvPr id="39" name="object 6">
            <a:extLst>
              <a:ext uri="{FF2B5EF4-FFF2-40B4-BE49-F238E27FC236}">
                <a16:creationId xmlns:a16="http://schemas.microsoft.com/office/drawing/2014/main" id="{F7FFF167-D9BF-4EE8-9739-63522F1F359A}"/>
              </a:ext>
            </a:extLst>
          </p:cNvPr>
          <p:cNvSpPr/>
          <p:nvPr/>
        </p:nvSpPr>
        <p:spPr>
          <a:xfrm>
            <a:off x="8553364" y="4219996"/>
            <a:ext cx="762000" cy="1371600"/>
          </a:xfrm>
          <a:custGeom>
            <a:avLst/>
            <a:gdLst/>
            <a:ahLst/>
            <a:cxnLst/>
            <a:rect l="l" t="t" r="r" b="b"/>
            <a:pathLst>
              <a:path w="762000" h="1371600">
                <a:moveTo>
                  <a:pt x="0" y="0"/>
                </a:moveTo>
                <a:lnTo>
                  <a:pt x="76790" y="1290"/>
                </a:lnTo>
                <a:lnTo>
                  <a:pt x="148310" y="4992"/>
                </a:lnTo>
                <a:lnTo>
                  <a:pt x="213028" y="10849"/>
                </a:lnTo>
                <a:lnTo>
                  <a:pt x="269414" y="18605"/>
                </a:lnTo>
                <a:lnTo>
                  <a:pt x="315936" y="28004"/>
                </a:lnTo>
                <a:lnTo>
                  <a:pt x="373260" y="50707"/>
                </a:lnTo>
                <a:lnTo>
                  <a:pt x="381000" y="63500"/>
                </a:lnTo>
                <a:lnTo>
                  <a:pt x="381000" y="622300"/>
                </a:lnTo>
                <a:lnTo>
                  <a:pt x="388739" y="635092"/>
                </a:lnTo>
                <a:lnTo>
                  <a:pt x="446063" y="657795"/>
                </a:lnTo>
                <a:lnTo>
                  <a:pt x="492585" y="667194"/>
                </a:lnTo>
                <a:lnTo>
                  <a:pt x="548971" y="674950"/>
                </a:lnTo>
                <a:lnTo>
                  <a:pt x="613689" y="680807"/>
                </a:lnTo>
                <a:lnTo>
                  <a:pt x="685209" y="684509"/>
                </a:lnTo>
                <a:lnTo>
                  <a:pt x="762000" y="685800"/>
                </a:lnTo>
                <a:lnTo>
                  <a:pt x="685209" y="687090"/>
                </a:lnTo>
                <a:lnTo>
                  <a:pt x="613689" y="690792"/>
                </a:lnTo>
                <a:lnTo>
                  <a:pt x="548971" y="696649"/>
                </a:lnTo>
                <a:lnTo>
                  <a:pt x="492585" y="704405"/>
                </a:lnTo>
                <a:lnTo>
                  <a:pt x="446063" y="713804"/>
                </a:lnTo>
                <a:lnTo>
                  <a:pt x="388739" y="736507"/>
                </a:lnTo>
                <a:lnTo>
                  <a:pt x="381000" y="749300"/>
                </a:lnTo>
                <a:lnTo>
                  <a:pt x="381000" y="1308100"/>
                </a:lnTo>
                <a:lnTo>
                  <a:pt x="373260" y="1320895"/>
                </a:lnTo>
                <a:lnTo>
                  <a:pt x="315936" y="1343601"/>
                </a:lnTo>
                <a:lnTo>
                  <a:pt x="269414" y="1352999"/>
                </a:lnTo>
                <a:lnTo>
                  <a:pt x="213028" y="1360753"/>
                </a:lnTo>
                <a:lnTo>
                  <a:pt x="148310" y="1366609"/>
                </a:lnTo>
                <a:lnTo>
                  <a:pt x="76790" y="1370309"/>
                </a:lnTo>
                <a:lnTo>
                  <a:pt x="0" y="1371600"/>
                </a:lnTo>
              </a:path>
            </a:pathLst>
          </a:custGeom>
          <a:ln w="32004">
            <a:solidFill>
              <a:srgbClr val="FF0000"/>
            </a:solidFill>
          </a:ln>
        </p:spPr>
        <p:txBody>
          <a:bodyPr wrap="square" lIns="0" tIns="0" rIns="0" bIns="0" rtlCol="0"/>
          <a:lstStyle/>
          <a:p>
            <a:endParaRPr b="1" dirty="0">
              <a:latin typeface="Maiandra GD" panose="020E0502030308020204" pitchFamily="34" charset="0"/>
            </a:endParaRPr>
          </a:p>
        </p:txBody>
      </p:sp>
    </p:spTree>
    <p:extLst>
      <p:ext uri="{BB962C8B-B14F-4D97-AF65-F5344CB8AC3E}">
        <p14:creationId xmlns:p14="http://schemas.microsoft.com/office/powerpoint/2010/main" val="215004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B6CD5722-5D79-4BDE-8DF8-8918EB6823B5}"/>
              </a:ext>
            </a:extLst>
          </p:cNvPr>
          <p:cNvSpPr txBox="1"/>
          <p:nvPr/>
        </p:nvSpPr>
        <p:spPr>
          <a:xfrm>
            <a:off x="164773" y="278187"/>
            <a:ext cx="7376570" cy="5803512"/>
          </a:xfrm>
          <a:prstGeom prst="rect">
            <a:avLst/>
          </a:prstGeom>
        </p:spPr>
        <p:txBody>
          <a:bodyPr vert="horz" wrap="square" lIns="0" tIns="151765" rIns="0" bIns="0" rtlCol="0">
            <a:spAutoFit/>
          </a:bodyPr>
          <a:lstStyle/>
          <a:p>
            <a:pPr marL="481330" indent="-469265">
              <a:lnSpc>
                <a:spcPct val="100000"/>
              </a:lnSpc>
              <a:spcBef>
                <a:spcPts val="1195"/>
              </a:spcBef>
              <a:buAutoNum type="alphaUcPeriod"/>
              <a:tabLst>
                <a:tab pos="481330" algn="l"/>
                <a:tab pos="481965" algn="l"/>
              </a:tabLst>
            </a:pPr>
            <a:r>
              <a:rPr sz="24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Packed</a:t>
            </a:r>
            <a:r>
              <a:rPr sz="24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r>
              <a:rPr sz="24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columns</a:t>
            </a:r>
            <a:endParaRPr sz="2400"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a:p>
            <a:pPr marL="591820" marR="208279" indent="-274955">
              <a:lnSpc>
                <a:spcPct val="80000"/>
              </a:lnSpc>
              <a:spcBef>
                <a:spcPts val="1705"/>
              </a:spcBef>
            </a:pPr>
            <a:r>
              <a:rPr sz="2000" b="1" dirty="0">
                <a:solidFill>
                  <a:srgbClr val="33CC33"/>
                </a:solidFill>
                <a:latin typeface="Maiandra GD" panose="020E0502030308020204" pitchFamily="34" charset="0"/>
                <a:cs typeface="Arial"/>
              </a:rPr>
              <a:t>Some form of packing </a:t>
            </a:r>
            <a:r>
              <a:rPr sz="2000" b="1" dirty="0">
                <a:latin typeface="Maiandra GD" panose="020E0502030308020204" pitchFamily="34" charset="0"/>
                <a:cs typeface="Arial"/>
              </a:rPr>
              <a:t>is used in the column to </a:t>
            </a:r>
            <a:r>
              <a:rPr sz="2000" b="1" spc="-5" dirty="0">
                <a:solidFill>
                  <a:srgbClr val="FF00FF"/>
                </a:solidFill>
                <a:latin typeface="Maiandra GD" panose="020E0502030308020204" pitchFamily="34" charset="0"/>
                <a:cs typeface="Arial"/>
              </a:rPr>
              <a:t>affect </a:t>
            </a:r>
            <a:r>
              <a:rPr sz="2000" b="1" dirty="0">
                <a:solidFill>
                  <a:srgbClr val="FF00FF"/>
                </a:solidFill>
                <a:latin typeface="Maiandra GD" panose="020E0502030308020204" pitchFamily="34" charset="0"/>
                <a:cs typeface="Arial"/>
              </a:rPr>
              <a:t>the  necessary liquid/vapour contact</a:t>
            </a:r>
            <a:r>
              <a:rPr sz="2000" b="1" dirty="0">
                <a:latin typeface="Maiandra GD" panose="020E0502030308020204" pitchFamily="34" charset="0"/>
                <a:cs typeface="Arial"/>
              </a:rPr>
              <a:t>. The packing may consist</a:t>
            </a:r>
            <a:r>
              <a:rPr sz="2000" b="1" spc="-229" dirty="0">
                <a:latin typeface="Maiandra GD" panose="020E0502030308020204" pitchFamily="34" charset="0"/>
                <a:cs typeface="Arial"/>
              </a:rPr>
              <a:t> </a:t>
            </a:r>
            <a:r>
              <a:rPr sz="2000" b="1" dirty="0">
                <a:latin typeface="Maiandra GD" panose="020E0502030308020204" pitchFamily="34" charset="0"/>
                <a:cs typeface="Arial"/>
              </a:rPr>
              <a:t>of  single turn helices (spirals) of wire or glass, glass rings,  cylindrical glass beads, stainless steel rings</a:t>
            </a:r>
            <a:r>
              <a:rPr sz="2000" b="1" spc="-145" dirty="0">
                <a:latin typeface="Maiandra GD" panose="020E0502030308020204" pitchFamily="34" charset="0"/>
                <a:cs typeface="Arial"/>
              </a:rPr>
              <a:t> </a:t>
            </a:r>
            <a:r>
              <a:rPr sz="2000" b="1" dirty="0">
                <a:latin typeface="Maiandra GD" panose="020E0502030308020204" pitchFamily="34" charset="0"/>
                <a:cs typeface="Arial"/>
              </a:rPr>
              <a:t>etc.</a:t>
            </a:r>
          </a:p>
          <a:p>
            <a:pPr marL="591820" marR="5080" indent="-274955">
              <a:lnSpc>
                <a:spcPct val="100000"/>
              </a:lnSpc>
              <a:spcBef>
                <a:spcPts val="600"/>
              </a:spcBef>
            </a:pPr>
            <a:r>
              <a:rPr sz="2000" b="1" i="1" dirty="0">
                <a:solidFill>
                  <a:srgbClr val="0000FF"/>
                </a:solidFill>
                <a:latin typeface="Maiandra GD" panose="020E0502030308020204" pitchFamily="34" charset="0"/>
                <a:cs typeface="Arial"/>
              </a:rPr>
              <a:t>Construction</a:t>
            </a:r>
            <a:r>
              <a:rPr sz="2000" b="1" i="1" dirty="0">
                <a:latin typeface="Maiandra GD" panose="020E0502030308020204" pitchFamily="34" charset="0"/>
                <a:cs typeface="Arial"/>
              </a:rPr>
              <a:t>: </a:t>
            </a:r>
            <a:r>
              <a:rPr sz="2000" b="1" dirty="0">
                <a:latin typeface="Maiandra GD" panose="020E0502030308020204" pitchFamily="34" charset="0"/>
                <a:cs typeface="Arial"/>
              </a:rPr>
              <a:t>Packed column consists of a tower containing a  packing that becomes </a:t>
            </a:r>
            <a:r>
              <a:rPr sz="2000" b="1" dirty="0">
                <a:solidFill>
                  <a:srgbClr val="0000FF"/>
                </a:solidFill>
                <a:latin typeface="Maiandra GD" panose="020E0502030308020204" pitchFamily="34" charset="0"/>
                <a:cs typeface="Arial"/>
              </a:rPr>
              <a:t>wetted with a </a:t>
            </a:r>
            <a:r>
              <a:rPr sz="2000" b="1" spc="-5" dirty="0">
                <a:solidFill>
                  <a:srgbClr val="0000FF"/>
                </a:solidFill>
                <a:latin typeface="Maiandra GD" panose="020E0502030308020204" pitchFamily="34" charset="0"/>
                <a:cs typeface="Arial"/>
              </a:rPr>
              <a:t>film </a:t>
            </a:r>
            <a:r>
              <a:rPr sz="2000" b="1" dirty="0">
                <a:solidFill>
                  <a:srgbClr val="0000FF"/>
                </a:solidFill>
                <a:latin typeface="Maiandra GD" panose="020E0502030308020204" pitchFamily="34" charset="0"/>
                <a:cs typeface="Arial"/>
              </a:rPr>
              <a:t>of liquid</a:t>
            </a:r>
            <a:r>
              <a:rPr sz="2000" b="1" dirty="0">
                <a:latin typeface="Maiandra GD" panose="020E0502030308020204" pitchFamily="34" charset="0"/>
                <a:cs typeface="Arial"/>
              </a:rPr>
              <a:t>, which is  brought into contact with </a:t>
            </a:r>
            <a:r>
              <a:rPr sz="2000" b="1" spc="-5" dirty="0">
                <a:latin typeface="Maiandra GD" panose="020E0502030308020204" pitchFamily="34" charset="0"/>
                <a:cs typeface="Arial"/>
              </a:rPr>
              <a:t>the </a:t>
            </a:r>
            <a:r>
              <a:rPr sz="2000" b="1" dirty="0">
                <a:latin typeface="Maiandra GD" panose="020E0502030308020204" pitchFamily="34" charset="0"/>
                <a:cs typeface="Arial"/>
              </a:rPr>
              <a:t>vapour in </a:t>
            </a:r>
            <a:r>
              <a:rPr sz="2000" b="1" spc="-5" dirty="0">
                <a:latin typeface="Maiandra GD" panose="020E0502030308020204" pitchFamily="34" charset="0"/>
                <a:cs typeface="Arial"/>
              </a:rPr>
              <a:t>the </a:t>
            </a:r>
            <a:r>
              <a:rPr sz="2000" b="1" dirty="0">
                <a:latin typeface="Maiandra GD" panose="020E0502030308020204" pitchFamily="34" charset="0"/>
                <a:cs typeface="Arial"/>
              </a:rPr>
              <a:t>intervening</a:t>
            </a:r>
            <a:r>
              <a:rPr sz="2000" b="1" spc="-135" dirty="0">
                <a:latin typeface="Maiandra GD" panose="020E0502030308020204" pitchFamily="34" charset="0"/>
                <a:cs typeface="Arial"/>
              </a:rPr>
              <a:t> </a:t>
            </a:r>
            <a:r>
              <a:rPr sz="2000" b="1" dirty="0">
                <a:latin typeface="Maiandra GD" panose="020E0502030308020204" pitchFamily="34" charset="0"/>
                <a:cs typeface="Arial"/>
              </a:rPr>
              <a:t>spaces.</a:t>
            </a:r>
          </a:p>
          <a:p>
            <a:pPr marL="591820" marR="449580" lvl="1" indent="-274955">
              <a:lnSpc>
                <a:spcPct val="100000"/>
              </a:lnSpc>
              <a:spcBef>
                <a:spcPts val="605"/>
              </a:spcBef>
              <a:buClr>
                <a:srgbClr val="000000"/>
              </a:buClr>
              <a:buAutoNum type="alphaLcParenBoth"/>
              <a:tabLst>
                <a:tab pos="683895" algn="l"/>
              </a:tabLst>
            </a:pPr>
            <a:r>
              <a:rPr sz="2000" b="1" dirty="0">
                <a:solidFill>
                  <a:srgbClr val="FF3300"/>
                </a:solidFill>
                <a:latin typeface="Maiandra GD" panose="020E0502030308020204" pitchFamily="34" charset="0"/>
                <a:cs typeface="Arial"/>
              </a:rPr>
              <a:t>A long fractionating column is necessary when the</a:t>
            </a:r>
            <a:r>
              <a:rPr sz="2000" b="1" spc="-285" dirty="0">
                <a:solidFill>
                  <a:srgbClr val="FF3300"/>
                </a:solidFill>
                <a:latin typeface="Maiandra GD" panose="020E0502030308020204" pitchFamily="34" charset="0"/>
                <a:cs typeface="Arial"/>
              </a:rPr>
              <a:t> </a:t>
            </a:r>
            <a:r>
              <a:rPr sz="2000" b="1" dirty="0">
                <a:solidFill>
                  <a:srgbClr val="FF3300"/>
                </a:solidFill>
                <a:latin typeface="Maiandra GD" panose="020E0502030308020204" pitchFamily="34" charset="0"/>
                <a:cs typeface="Arial"/>
              </a:rPr>
              <a:t>boiling  points of the constituents are </a:t>
            </a:r>
            <a:r>
              <a:rPr sz="2000" b="1" spc="-5" dirty="0">
                <a:solidFill>
                  <a:srgbClr val="FF3300"/>
                </a:solidFill>
                <a:latin typeface="Maiandra GD" panose="020E0502030308020204" pitchFamily="34" charset="0"/>
                <a:cs typeface="Arial"/>
              </a:rPr>
              <a:t>lying </a:t>
            </a:r>
            <a:r>
              <a:rPr sz="2000" b="1" dirty="0">
                <a:solidFill>
                  <a:srgbClr val="FF3300"/>
                </a:solidFill>
                <a:latin typeface="Maiandra GD" panose="020E0502030308020204" pitchFamily="34" charset="0"/>
                <a:cs typeface="Arial"/>
              </a:rPr>
              <a:t>fairly close</a:t>
            </a:r>
            <a:r>
              <a:rPr sz="2000" b="1" spc="-155" dirty="0">
                <a:solidFill>
                  <a:srgbClr val="FF3300"/>
                </a:solidFill>
                <a:latin typeface="Maiandra GD" panose="020E0502030308020204" pitchFamily="34" charset="0"/>
                <a:cs typeface="Arial"/>
              </a:rPr>
              <a:t> </a:t>
            </a:r>
            <a:r>
              <a:rPr sz="2000" b="1" spc="-10" dirty="0">
                <a:solidFill>
                  <a:srgbClr val="FF3300"/>
                </a:solidFill>
                <a:latin typeface="Maiandra GD" panose="020E0502030308020204" pitchFamily="34" charset="0"/>
                <a:cs typeface="Arial"/>
              </a:rPr>
              <a:t>together</a:t>
            </a:r>
            <a:r>
              <a:rPr sz="2000" b="1" spc="-10" dirty="0">
                <a:latin typeface="Maiandra GD" panose="020E0502030308020204" pitchFamily="34" charset="0"/>
                <a:cs typeface="Arial"/>
              </a:rPr>
              <a:t>.</a:t>
            </a:r>
            <a:endParaRPr sz="2000" b="1" dirty="0">
              <a:latin typeface="Maiandra GD" panose="020E0502030308020204" pitchFamily="34" charset="0"/>
              <a:cs typeface="Arial"/>
            </a:endParaRPr>
          </a:p>
          <a:p>
            <a:pPr marL="683260" lvl="1" indent="-366395">
              <a:lnSpc>
                <a:spcPct val="100000"/>
              </a:lnSpc>
              <a:spcBef>
                <a:spcPts val="600"/>
              </a:spcBef>
              <a:buClr>
                <a:srgbClr val="000000"/>
              </a:buClr>
              <a:buAutoNum type="alphaLcParenBoth"/>
              <a:tabLst>
                <a:tab pos="683895" algn="l"/>
              </a:tabLst>
            </a:pPr>
            <a:r>
              <a:rPr sz="2000" b="1" dirty="0">
                <a:solidFill>
                  <a:srgbClr val="0000FF"/>
                </a:solidFill>
                <a:latin typeface="Maiandra GD" panose="020E0502030308020204" pitchFamily="34" charset="0"/>
                <a:cs typeface="Arial"/>
              </a:rPr>
              <a:t>A short fractionating column is necessary when the</a:t>
            </a:r>
            <a:r>
              <a:rPr sz="2000" b="1" spc="-295" dirty="0">
                <a:solidFill>
                  <a:srgbClr val="0000FF"/>
                </a:solidFill>
                <a:latin typeface="Maiandra GD" panose="020E0502030308020204" pitchFamily="34" charset="0"/>
                <a:cs typeface="Arial"/>
              </a:rPr>
              <a:t> </a:t>
            </a:r>
            <a:r>
              <a:rPr sz="2000" b="1" dirty="0">
                <a:solidFill>
                  <a:srgbClr val="0000FF"/>
                </a:solidFill>
                <a:latin typeface="Maiandra GD" panose="020E0502030308020204" pitchFamily="34" charset="0"/>
                <a:cs typeface="Arial"/>
              </a:rPr>
              <a:t>boiling</a:t>
            </a:r>
            <a:endParaRPr sz="2000" b="1" dirty="0">
              <a:latin typeface="Maiandra GD" panose="020E0502030308020204" pitchFamily="34" charset="0"/>
              <a:cs typeface="Arial"/>
            </a:endParaRPr>
          </a:p>
          <a:p>
            <a:pPr marL="591820">
              <a:lnSpc>
                <a:spcPct val="100000"/>
              </a:lnSpc>
            </a:pPr>
            <a:r>
              <a:rPr sz="2000" b="1" dirty="0">
                <a:solidFill>
                  <a:srgbClr val="0000FF"/>
                </a:solidFill>
                <a:latin typeface="Maiandra GD" panose="020E0502030308020204" pitchFamily="34" charset="0"/>
                <a:cs typeface="Arial"/>
              </a:rPr>
              <a:t>point of the constituents </a:t>
            </a:r>
            <a:r>
              <a:rPr sz="2000" b="1" spc="-10" dirty="0">
                <a:solidFill>
                  <a:srgbClr val="0000FF"/>
                </a:solidFill>
                <a:latin typeface="Maiandra GD" panose="020E0502030308020204" pitchFamily="34" charset="0"/>
                <a:cs typeface="Arial"/>
              </a:rPr>
              <a:t>differ</a:t>
            </a:r>
            <a:r>
              <a:rPr sz="2000" b="1" spc="-130" dirty="0">
                <a:solidFill>
                  <a:srgbClr val="0000FF"/>
                </a:solidFill>
                <a:latin typeface="Maiandra GD" panose="020E0502030308020204" pitchFamily="34" charset="0"/>
                <a:cs typeface="Arial"/>
              </a:rPr>
              <a:t> </a:t>
            </a:r>
            <a:r>
              <a:rPr sz="2000" b="1" spc="-10" dirty="0">
                <a:solidFill>
                  <a:srgbClr val="0000FF"/>
                </a:solidFill>
                <a:latin typeface="Maiandra GD" panose="020E0502030308020204" pitchFamily="34" charset="0"/>
                <a:cs typeface="Arial"/>
              </a:rPr>
              <a:t>considerably</a:t>
            </a:r>
            <a:r>
              <a:rPr sz="2000" b="1" spc="-10" dirty="0">
                <a:latin typeface="Maiandra GD" panose="020E0502030308020204" pitchFamily="34" charset="0"/>
                <a:cs typeface="Arial"/>
              </a:rPr>
              <a:t>.</a:t>
            </a:r>
            <a:endParaRPr sz="2000" b="1" dirty="0">
              <a:latin typeface="Maiandra GD" panose="020E0502030308020204" pitchFamily="34" charset="0"/>
              <a:cs typeface="Arial"/>
            </a:endParaRPr>
          </a:p>
          <a:p>
            <a:pPr marL="591820" marR="194945" indent="-274955" algn="just">
              <a:lnSpc>
                <a:spcPct val="100000"/>
              </a:lnSpc>
              <a:spcBef>
                <a:spcPts val="600"/>
              </a:spcBef>
            </a:pPr>
            <a:r>
              <a:rPr sz="2000" b="1" i="1" dirty="0">
                <a:solidFill>
                  <a:srgbClr val="D2601C"/>
                </a:solidFill>
                <a:latin typeface="Maiandra GD" panose="020E0502030308020204" pitchFamily="34" charset="0"/>
                <a:cs typeface="Arial"/>
              </a:rPr>
              <a:t>Applications</a:t>
            </a:r>
            <a:r>
              <a:rPr sz="2000" b="1" i="1" dirty="0">
                <a:latin typeface="Maiandra GD" panose="020E0502030308020204" pitchFamily="34" charset="0"/>
                <a:cs typeface="Arial"/>
              </a:rPr>
              <a:t>: </a:t>
            </a:r>
            <a:endParaRPr lang="en-US" sz="2000" b="1" i="1" dirty="0">
              <a:latin typeface="Maiandra GD" panose="020E0502030308020204" pitchFamily="34" charset="0"/>
              <a:cs typeface="Arial"/>
            </a:endParaRPr>
          </a:p>
          <a:p>
            <a:pPr marL="591820" marR="194945" indent="-274955" algn="just">
              <a:lnSpc>
                <a:spcPct val="100000"/>
              </a:lnSpc>
              <a:spcBef>
                <a:spcPts val="600"/>
              </a:spcBef>
            </a:pPr>
            <a:r>
              <a:rPr lang="en-IN" sz="2000" b="1" i="1" dirty="0">
                <a:latin typeface="Maiandra GD" panose="020E0502030308020204" pitchFamily="34" charset="0"/>
                <a:cs typeface="Arial"/>
              </a:rPr>
              <a:t>	</a:t>
            </a:r>
            <a:r>
              <a:rPr sz="2000" b="1" dirty="0">
                <a:latin typeface="Maiandra GD" panose="020E0502030308020204" pitchFamily="34" charset="0"/>
                <a:cs typeface="Arial"/>
              </a:rPr>
              <a:t>Packing must be uniform so as to obtain proper  channels. If packing is </a:t>
            </a:r>
            <a:r>
              <a:rPr sz="2000" b="1" spc="-10" dirty="0">
                <a:latin typeface="Maiandra GD" panose="020E0502030308020204" pitchFamily="34" charset="0"/>
                <a:cs typeface="Arial"/>
              </a:rPr>
              <a:t>irregular, </a:t>
            </a:r>
            <a:r>
              <a:rPr sz="2000" b="1" dirty="0">
                <a:latin typeface="Maiandra GD" panose="020E0502030308020204" pitchFamily="34" charset="0"/>
                <a:cs typeface="Arial"/>
              </a:rPr>
              <a:t>mass transfer becomes</a:t>
            </a:r>
            <a:r>
              <a:rPr sz="2000" b="1" spc="-229" dirty="0">
                <a:latin typeface="Maiandra GD" panose="020E0502030308020204" pitchFamily="34" charset="0"/>
                <a:cs typeface="Arial"/>
              </a:rPr>
              <a:t> </a:t>
            </a:r>
            <a:r>
              <a:rPr sz="2000" b="1" dirty="0">
                <a:latin typeface="Maiandra GD" panose="020E0502030308020204" pitchFamily="34" charset="0"/>
                <a:cs typeface="Arial"/>
              </a:rPr>
              <a:t>less  </a:t>
            </a:r>
            <a:r>
              <a:rPr sz="2000" b="1" spc="-5" dirty="0">
                <a:latin typeface="Maiandra GD" panose="020E0502030308020204" pitchFamily="34" charset="0"/>
                <a:cs typeface="Arial"/>
              </a:rPr>
              <a:t>effective.</a:t>
            </a:r>
            <a:endParaRPr sz="2000" b="1" dirty="0">
              <a:latin typeface="Maiandra GD" panose="020E0502030308020204" pitchFamily="34" charset="0"/>
              <a:cs typeface="Arial"/>
            </a:endParaRPr>
          </a:p>
        </p:txBody>
      </p:sp>
      <p:pic>
        <p:nvPicPr>
          <p:cNvPr id="9218" name="Picture 2" descr="Packed column versus Tray column - Chemical Engineering World">
            <a:extLst>
              <a:ext uri="{FF2B5EF4-FFF2-40B4-BE49-F238E27FC236}">
                <a16:creationId xmlns:a16="http://schemas.microsoft.com/office/drawing/2014/main" id="{2BB0BDC1-A766-42DB-A2C9-90443CE89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002" y="872920"/>
            <a:ext cx="4467225" cy="409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908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ADA6D2-6F31-48F5-BE0C-780752199C9A}"/>
              </a:ext>
            </a:extLst>
          </p:cNvPr>
          <p:cNvSpPr/>
          <p:nvPr/>
        </p:nvSpPr>
        <p:spPr>
          <a:xfrm>
            <a:off x="0" y="244349"/>
            <a:ext cx="5093110" cy="5777479"/>
          </a:xfrm>
          <a:prstGeom prst="rect">
            <a:avLst/>
          </a:prstGeom>
        </p:spPr>
        <p:txBody>
          <a:bodyPr wrap="square">
            <a:spAutoFit/>
          </a:bodyPr>
          <a:lstStyle/>
          <a:p>
            <a:pPr marL="481965" indent="-469900">
              <a:lnSpc>
                <a:spcPct val="100000"/>
              </a:lnSpc>
              <a:spcBef>
                <a:spcPts val="1080"/>
              </a:spcBef>
              <a:buClr>
                <a:srgbClr val="000000"/>
              </a:buClr>
              <a:buAutoNum type="alphaUcPeriod" startAt="2"/>
              <a:tabLst>
                <a:tab pos="481965" algn="l"/>
                <a:tab pos="482600" algn="l"/>
              </a:tabLst>
            </a:pPr>
            <a:r>
              <a:rPr lang="en-US" sz="32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Plate</a:t>
            </a:r>
            <a:r>
              <a:rPr lang="en-US" sz="32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r>
              <a:rPr lang="en-US" sz="3200"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columns</a:t>
            </a:r>
          </a:p>
          <a:p>
            <a:pPr marL="12065">
              <a:lnSpc>
                <a:spcPct val="100000"/>
              </a:lnSpc>
              <a:spcBef>
                <a:spcPts val="1080"/>
              </a:spcBef>
              <a:buClr>
                <a:srgbClr val="000000"/>
              </a:buClr>
              <a:tabLst>
                <a:tab pos="481965" algn="l"/>
                <a:tab pos="482600" algn="l"/>
              </a:tabLst>
            </a:pPr>
            <a:r>
              <a:rPr lang="en-US" b="1" spc="-5"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	</a:t>
            </a:r>
            <a:r>
              <a:rPr lang="en-US" b="1" dirty="0">
                <a:latin typeface="Maiandra GD" panose="020E0502030308020204" pitchFamily="34" charset="0"/>
              </a:rPr>
              <a:t> The distillation column is made up of a series of stacked plates. A liquid feed containing the mixture of two or more liquids enters the column at one or more points. The liquid flows over the plates, and vapor bubbles up through the liquid via holes in the plates.</a:t>
            </a:r>
          </a:p>
          <a:p>
            <a:pPr marL="12065">
              <a:lnSpc>
                <a:spcPct val="100000"/>
              </a:lnSpc>
              <a:spcBef>
                <a:spcPts val="1080"/>
              </a:spcBef>
              <a:buClr>
                <a:srgbClr val="000000"/>
              </a:buClr>
              <a:tabLst>
                <a:tab pos="481965" algn="l"/>
                <a:tab pos="482600" algn="l"/>
              </a:tabLst>
            </a:pPr>
            <a:endParaRPr lang="en-US" b="1" dirty="0">
              <a:solidFill>
                <a:srgbClr val="7030A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a:p>
            <a:pPr marL="591820" marR="281305" indent="-274955" algn="just">
              <a:lnSpc>
                <a:spcPct val="130000"/>
              </a:lnSpc>
              <a:spcBef>
                <a:spcPts val="30"/>
              </a:spcBef>
            </a:pPr>
            <a:r>
              <a:rPr lang="en-US" b="1" spc="-5" dirty="0">
                <a:latin typeface="Maiandra GD" panose="020E0502030308020204" pitchFamily="34" charset="0"/>
                <a:cs typeface="Arial"/>
              </a:rPr>
              <a:t>	Many</a:t>
            </a:r>
            <a:r>
              <a:rPr lang="en-US" b="1" spc="-15" dirty="0">
                <a:latin typeface="Maiandra GD" panose="020E0502030308020204" pitchFamily="34" charset="0"/>
                <a:cs typeface="Arial"/>
              </a:rPr>
              <a:t> </a:t>
            </a:r>
            <a:r>
              <a:rPr lang="en-US" b="1" dirty="0">
                <a:latin typeface="Maiandra GD" panose="020E0502030308020204" pitchFamily="34" charset="0"/>
                <a:cs typeface="Arial"/>
              </a:rPr>
              <a:t>forms</a:t>
            </a:r>
            <a:r>
              <a:rPr lang="en-US" b="1" spc="-30" dirty="0">
                <a:latin typeface="Maiandra GD" panose="020E0502030308020204" pitchFamily="34" charset="0"/>
                <a:cs typeface="Arial"/>
              </a:rPr>
              <a:t> </a:t>
            </a:r>
            <a:r>
              <a:rPr lang="en-US" b="1" dirty="0">
                <a:latin typeface="Maiandra GD" panose="020E0502030308020204" pitchFamily="34" charset="0"/>
                <a:cs typeface="Arial"/>
              </a:rPr>
              <a:t>of</a:t>
            </a:r>
            <a:r>
              <a:rPr lang="en-US" b="1" spc="-10" dirty="0">
                <a:latin typeface="Maiandra GD" panose="020E0502030308020204" pitchFamily="34" charset="0"/>
                <a:cs typeface="Arial"/>
              </a:rPr>
              <a:t> </a:t>
            </a:r>
            <a:r>
              <a:rPr lang="en-US" b="1" dirty="0">
                <a:latin typeface="Maiandra GD" panose="020E0502030308020204" pitchFamily="34" charset="0"/>
                <a:cs typeface="Arial"/>
              </a:rPr>
              <a:t>plates</a:t>
            </a:r>
            <a:r>
              <a:rPr lang="en-US" b="1" spc="-40" dirty="0">
                <a:latin typeface="Maiandra GD" panose="020E0502030308020204" pitchFamily="34" charset="0"/>
                <a:cs typeface="Arial"/>
              </a:rPr>
              <a:t> </a:t>
            </a:r>
            <a:r>
              <a:rPr lang="en-US" b="1" dirty="0">
                <a:latin typeface="Maiandra GD" panose="020E0502030308020204" pitchFamily="34" charset="0"/>
                <a:cs typeface="Arial"/>
              </a:rPr>
              <a:t>are</a:t>
            </a:r>
            <a:r>
              <a:rPr lang="en-US" b="1" spc="-15" dirty="0">
                <a:latin typeface="Maiandra GD" panose="020E0502030308020204" pitchFamily="34" charset="0"/>
                <a:cs typeface="Arial"/>
              </a:rPr>
              <a:t> </a:t>
            </a:r>
            <a:r>
              <a:rPr lang="en-US" b="1" dirty="0">
                <a:latin typeface="Maiandra GD" panose="020E0502030308020204" pitchFamily="34" charset="0"/>
                <a:cs typeface="Arial"/>
              </a:rPr>
              <a:t>used</a:t>
            </a:r>
            <a:r>
              <a:rPr lang="en-US" b="1" spc="-20" dirty="0">
                <a:latin typeface="Maiandra GD" panose="020E0502030308020204" pitchFamily="34" charset="0"/>
                <a:cs typeface="Arial"/>
              </a:rPr>
              <a:t> </a:t>
            </a:r>
            <a:r>
              <a:rPr lang="en-US" b="1" dirty="0">
                <a:latin typeface="Maiandra GD" panose="020E0502030308020204" pitchFamily="34" charset="0"/>
                <a:cs typeface="Arial"/>
              </a:rPr>
              <a:t>in</a:t>
            </a:r>
            <a:r>
              <a:rPr lang="en-US" b="1" spc="-5" dirty="0">
                <a:latin typeface="Maiandra GD" panose="020E0502030308020204" pitchFamily="34" charset="0"/>
                <a:cs typeface="Arial"/>
              </a:rPr>
              <a:t> </a:t>
            </a:r>
            <a:r>
              <a:rPr lang="en-US" b="1" dirty="0">
                <a:latin typeface="Maiandra GD" panose="020E0502030308020204" pitchFamily="34" charset="0"/>
                <a:cs typeface="Arial"/>
              </a:rPr>
              <a:t>the</a:t>
            </a:r>
            <a:r>
              <a:rPr lang="en-US" b="1" spc="-20" dirty="0">
                <a:latin typeface="Maiandra GD" panose="020E0502030308020204" pitchFamily="34" charset="0"/>
                <a:cs typeface="Arial"/>
              </a:rPr>
              <a:t> </a:t>
            </a:r>
            <a:r>
              <a:rPr lang="en-US" b="1" dirty="0">
                <a:latin typeface="Maiandra GD" panose="020E0502030308020204" pitchFamily="34" charset="0"/>
                <a:cs typeface="Arial"/>
              </a:rPr>
              <a:t>distillation</a:t>
            </a:r>
            <a:r>
              <a:rPr lang="en-US" b="1" spc="-40" dirty="0">
                <a:latin typeface="Maiandra GD" panose="020E0502030308020204" pitchFamily="34" charset="0"/>
                <a:cs typeface="Arial"/>
              </a:rPr>
              <a:t> </a:t>
            </a:r>
            <a:r>
              <a:rPr lang="en-US" b="1" dirty="0">
                <a:latin typeface="Maiandra GD" panose="020E0502030308020204" pitchFamily="34" charset="0"/>
                <a:cs typeface="Arial"/>
              </a:rPr>
              <a:t>using</a:t>
            </a:r>
            <a:r>
              <a:rPr lang="en-US" b="1" spc="-20" dirty="0">
                <a:latin typeface="Maiandra GD" panose="020E0502030308020204" pitchFamily="34" charset="0"/>
                <a:cs typeface="Arial"/>
              </a:rPr>
              <a:t> </a:t>
            </a:r>
            <a:r>
              <a:rPr lang="en-US" b="1" spc="-5" dirty="0">
                <a:latin typeface="Maiandra GD" panose="020E0502030308020204" pitchFamily="34" charset="0"/>
                <a:cs typeface="Arial"/>
              </a:rPr>
              <a:t>different</a:t>
            </a:r>
            <a:r>
              <a:rPr lang="en-US" b="1" spc="-35" dirty="0">
                <a:latin typeface="Maiandra GD" panose="020E0502030308020204" pitchFamily="34" charset="0"/>
                <a:cs typeface="Arial"/>
              </a:rPr>
              <a:t> </a:t>
            </a:r>
            <a:r>
              <a:rPr lang="en-US" b="1" dirty="0">
                <a:latin typeface="Maiandra GD" panose="020E0502030308020204" pitchFamily="34" charset="0"/>
                <a:cs typeface="Arial"/>
              </a:rPr>
              <a:t>columns.</a:t>
            </a:r>
            <a:r>
              <a:rPr lang="en-US" b="1" spc="-40" dirty="0">
                <a:latin typeface="Maiandra GD" panose="020E0502030308020204" pitchFamily="34" charset="0"/>
                <a:cs typeface="Arial"/>
              </a:rPr>
              <a:t> </a:t>
            </a:r>
            <a:r>
              <a:rPr lang="en-US" b="1" dirty="0">
                <a:latin typeface="Maiandra GD" panose="020E0502030308020204" pitchFamily="34" charset="0"/>
                <a:cs typeface="Arial"/>
              </a:rPr>
              <a:t>It</a:t>
            </a:r>
            <a:r>
              <a:rPr lang="en-US" b="1" spc="-25" dirty="0">
                <a:latin typeface="Maiandra GD" panose="020E0502030308020204" pitchFamily="34" charset="0"/>
                <a:cs typeface="Arial"/>
              </a:rPr>
              <a:t> </a:t>
            </a:r>
            <a:r>
              <a:rPr lang="en-US" b="1" dirty="0">
                <a:latin typeface="Maiandra GD" panose="020E0502030308020204" pitchFamily="34" charset="0"/>
                <a:cs typeface="Arial"/>
              </a:rPr>
              <a:t>can</a:t>
            </a:r>
            <a:r>
              <a:rPr lang="en-US" b="1" spc="-20" dirty="0">
                <a:latin typeface="Maiandra GD" panose="020E0502030308020204" pitchFamily="34" charset="0"/>
                <a:cs typeface="Arial"/>
              </a:rPr>
              <a:t> </a:t>
            </a:r>
            <a:r>
              <a:rPr lang="en-US" b="1" dirty="0">
                <a:latin typeface="Maiandra GD" panose="020E0502030308020204" pitchFamily="34" charset="0"/>
                <a:cs typeface="Arial"/>
              </a:rPr>
              <a:t>be</a:t>
            </a:r>
            <a:r>
              <a:rPr lang="en-US" b="1" spc="-5" dirty="0">
                <a:latin typeface="Maiandra GD" panose="020E0502030308020204" pitchFamily="34" charset="0"/>
                <a:cs typeface="Arial"/>
              </a:rPr>
              <a:t> divided</a:t>
            </a:r>
            <a:r>
              <a:rPr lang="en-US" b="1" spc="-10" dirty="0">
                <a:latin typeface="Maiandra GD" panose="020E0502030308020204" pitchFamily="34" charset="0"/>
                <a:cs typeface="Arial"/>
              </a:rPr>
              <a:t> </a:t>
            </a:r>
            <a:r>
              <a:rPr lang="en-US" b="1" dirty="0">
                <a:latin typeface="Maiandra GD" panose="020E0502030308020204" pitchFamily="34" charset="0"/>
                <a:cs typeface="Arial"/>
              </a:rPr>
              <a:t>into  </a:t>
            </a:r>
            <a:r>
              <a:rPr lang="en-US" b="1" spc="-5" dirty="0">
                <a:latin typeface="Maiandra GD" panose="020E0502030308020204" pitchFamily="34" charset="0"/>
                <a:cs typeface="Arial"/>
              </a:rPr>
              <a:t>two types, which </a:t>
            </a:r>
            <a:r>
              <a:rPr lang="en-US" b="1" dirty="0">
                <a:latin typeface="Maiandra GD" panose="020E0502030308020204" pitchFamily="34" charset="0"/>
                <a:cs typeface="Arial"/>
              </a:rPr>
              <a:t>are </a:t>
            </a:r>
            <a:r>
              <a:rPr lang="en-US" b="1" spc="-5" dirty="0">
                <a:latin typeface="Maiandra GD" panose="020E0502030308020204" pitchFamily="34" charset="0"/>
                <a:cs typeface="Arial"/>
              </a:rPr>
              <a:t>commonly </a:t>
            </a:r>
            <a:r>
              <a:rPr lang="en-US" b="1" dirty="0">
                <a:latin typeface="Maiandra GD" panose="020E0502030308020204" pitchFamily="34" charset="0"/>
                <a:cs typeface="Arial"/>
              </a:rPr>
              <a:t>used in</a:t>
            </a:r>
            <a:r>
              <a:rPr lang="en-US" b="1" spc="-100" dirty="0">
                <a:latin typeface="Maiandra GD" panose="020E0502030308020204" pitchFamily="34" charset="0"/>
                <a:cs typeface="Arial"/>
              </a:rPr>
              <a:t> </a:t>
            </a:r>
            <a:r>
              <a:rPr lang="en-US" b="1" spc="-15" dirty="0">
                <a:latin typeface="Maiandra GD" panose="020E0502030308020204" pitchFamily="34" charset="0"/>
                <a:cs typeface="Arial"/>
              </a:rPr>
              <a:t>pharmacy.</a:t>
            </a:r>
            <a:endParaRPr lang="en-US" b="1" dirty="0">
              <a:latin typeface="Maiandra GD" panose="020E0502030308020204" pitchFamily="34" charset="0"/>
              <a:cs typeface="Arial"/>
            </a:endParaRPr>
          </a:p>
          <a:p>
            <a:pPr marL="681990" lvl="1" indent="-266065">
              <a:lnSpc>
                <a:spcPct val="100000"/>
              </a:lnSpc>
              <a:spcBef>
                <a:spcPts val="1105"/>
              </a:spcBef>
              <a:buClr>
                <a:srgbClr val="000000"/>
              </a:buClr>
              <a:buAutoNum type="alphaLcParenBoth"/>
              <a:tabLst>
                <a:tab pos="682625" algn="l"/>
              </a:tabLst>
            </a:pPr>
            <a:r>
              <a:rPr lang="en-US" b="1" dirty="0">
                <a:solidFill>
                  <a:srgbClr val="FF3300"/>
                </a:solidFill>
                <a:latin typeface="Maiandra GD" panose="020E0502030308020204" pitchFamily="34" charset="0"/>
                <a:cs typeface="Arial"/>
              </a:rPr>
              <a:t>Bubble cap</a:t>
            </a:r>
            <a:r>
              <a:rPr lang="en-US" b="1" spc="-60" dirty="0">
                <a:solidFill>
                  <a:srgbClr val="FF3300"/>
                </a:solidFill>
                <a:latin typeface="Maiandra GD" panose="020E0502030308020204" pitchFamily="34" charset="0"/>
                <a:cs typeface="Arial"/>
              </a:rPr>
              <a:t> </a:t>
            </a:r>
            <a:r>
              <a:rPr lang="en-US" b="1" dirty="0">
                <a:solidFill>
                  <a:srgbClr val="FF3300"/>
                </a:solidFill>
                <a:latin typeface="Maiandra GD" panose="020E0502030308020204" pitchFamily="34" charset="0"/>
                <a:cs typeface="Arial"/>
              </a:rPr>
              <a:t>plates</a:t>
            </a:r>
            <a:endParaRPr lang="en-US" b="1" dirty="0">
              <a:latin typeface="Maiandra GD" panose="020E0502030308020204" pitchFamily="34" charset="0"/>
              <a:cs typeface="Arial"/>
            </a:endParaRPr>
          </a:p>
          <a:p>
            <a:pPr marL="676910" lvl="1" indent="-260985">
              <a:lnSpc>
                <a:spcPct val="100000"/>
              </a:lnSpc>
              <a:spcBef>
                <a:spcPts val="1105"/>
              </a:spcBef>
              <a:buClr>
                <a:srgbClr val="000000"/>
              </a:buClr>
              <a:buAutoNum type="alphaLcParenBoth"/>
              <a:tabLst>
                <a:tab pos="677545" algn="l"/>
              </a:tabLst>
            </a:pPr>
            <a:r>
              <a:rPr lang="en-US" b="1" spc="-10" dirty="0">
                <a:solidFill>
                  <a:srgbClr val="33CC33"/>
                </a:solidFill>
                <a:latin typeface="Maiandra GD" panose="020E0502030308020204" pitchFamily="34" charset="0"/>
                <a:cs typeface="Arial"/>
              </a:rPr>
              <a:t>Turbo </a:t>
            </a:r>
            <a:r>
              <a:rPr lang="en-US" b="1" dirty="0">
                <a:solidFill>
                  <a:srgbClr val="33CC33"/>
                </a:solidFill>
                <a:latin typeface="Maiandra GD" panose="020E0502030308020204" pitchFamily="34" charset="0"/>
                <a:cs typeface="Arial"/>
              </a:rPr>
              <a:t>grid</a:t>
            </a:r>
            <a:r>
              <a:rPr lang="en-US" b="1" spc="-40" dirty="0">
                <a:solidFill>
                  <a:srgbClr val="33CC33"/>
                </a:solidFill>
                <a:latin typeface="Maiandra GD" panose="020E0502030308020204" pitchFamily="34" charset="0"/>
                <a:cs typeface="Arial"/>
              </a:rPr>
              <a:t> </a:t>
            </a:r>
            <a:r>
              <a:rPr lang="en-US" b="1" dirty="0">
                <a:solidFill>
                  <a:srgbClr val="33CC33"/>
                </a:solidFill>
                <a:latin typeface="Maiandra GD" panose="020E0502030308020204" pitchFamily="34" charset="0"/>
                <a:cs typeface="Arial"/>
              </a:rPr>
              <a:t>plates</a:t>
            </a:r>
            <a:endParaRPr lang="en-US" b="1" dirty="0">
              <a:latin typeface="Maiandra GD" panose="020E0502030308020204" pitchFamily="34" charset="0"/>
              <a:cs typeface="Arial"/>
            </a:endParaRPr>
          </a:p>
          <a:p>
            <a:pPr marL="365760">
              <a:lnSpc>
                <a:spcPct val="100000"/>
              </a:lnSpc>
              <a:spcBef>
                <a:spcPts val="1105"/>
              </a:spcBef>
            </a:pPr>
            <a:r>
              <a:rPr lang="en-US" b="1" dirty="0">
                <a:solidFill>
                  <a:srgbClr val="FF3300"/>
                </a:solidFill>
                <a:latin typeface="Maiandra GD" panose="020E0502030308020204" pitchFamily="34" charset="0"/>
                <a:cs typeface="Arial"/>
              </a:rPr>
              <a:t>Bubble cap column </a:t>
            </a:r>
            <a:r>
              <a:rPr lang="en-US" b="1" dirty="0">
                <a:latin typeface="Maiandra GD" panose="020E0502030308020204" pitchFamily="34" charset="0"/>
                <a:cs typeface="Arial"/>
              </a:rPr>
              <a:t>is used in </a:t>
            </a:r>
            <a:r>
              <a:rPr lang="en-US" b="1" dirty="0">
                <a:solidFill>
                  <a:srgbClr val="0000FF"/>
                </a:solidFill>
                <a:latin typeface="Maiandra GD" panose="020E0502030308020204" pitchFamily="34" charset="0"/>
                <a:cs typeface="Arial"/>
              </a:rPr>
              <a:t>large distillation </a:t>
            </a:r>
            <a:r>
              <a:rPr lang="en-US" b="1" dirty="0">
                <a:latin typeface="Maiandra GD" panose="020E0502030308020204" pitchFamily="34" charset="0"/>
                <a:cs typeface="Arial"/>
              </a:rPr>
              <a:t>plants .</a:t>
            </a:r>
            <a:endParaRPr lang="en-IN" b="1" dirty="0">
              <a:latin typeface="Maiandra GD" panose="020E0502030308020204" pitchFamily="34" charset="0"/>
            </a:endParaRPr>
          </a:p>
        </p:txBody>
      </p:sp>
      <p:pic>
        <p:nvPicPr>
          <p:cNvPr id="8194" name="Picture 2" descr="Plate column - Wikipedia">
            <a:extLst>
              <a:ext uri="{FF2B5EF4-FFF2-40B4-BE49-F238E27FC236}">
                <a16:creationId xmlns:a16="http://schemas.microsoft.com/office/drawing/2014/main" id="{6F8F326C-3779-46B8-B960-A374AAFAF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961" y="244349"/>
            <a:ext cx="3195483" cy="56719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ripping (chemistry) - Wikipedia">
            <a:extLst>
              <a:ext uri="{FF2B5EF4-FFF2-40B4-BE49-F238E27FC236}">
                <a16:creationId xmlns:a16="http://schemas.microsoft.com/office/drawing/2014/main" id="{F3BA7477-6965-4B6C-B77E-DAD875C26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444" y="750785"/>
            <a:ext cx="3865752" cy="349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32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5">
            <a:extLst>
              <a:ext uri="{FF2B5EF4-FFF2-40B4-BE49-F238E27FC236}">
                <a16:creationId xmlns:a16="http://schemas.microsoft.com/office/drawing/2014/main" id="{126A0F6B-3597-41AF-A9C6-442600EE91BE}"/>
              </a:ext>
            </a:extLst>
          </p:cNvPr>
          <p:cNvSpPr txBox="1"/>
          <p:nvPr/>
        </p:nvSpPr>
        <p:spPr>
          <a:xfrm>
            <a:off x="7134064" y="3586684"/>
            <a:ext cx="1905000" cy="707390"/>
          </a:xfrm>
          <a:prstGeom prst="rect">
            <a:avLst/>
          </a:prstGeom>
          <a:ln w="25908">
            <a:solidFill>
              <a:srgbClr val="000000"/>
            </a:solidFill>
          </a:ln>
        </p:spPr>
        <p:txBody>
          <a:bodyPr vert="horz" wrap="square" lIns="0" tIns="36830" rIns="0" bIns="0" rtlCol="0">
            <a:spAutoFit/>
          </a:bodyPr>
          <a:lstStyle/>
          <a:p>
            <a:pPr marL="548640" marR="152400" indent="-391795">
              <a:lnSpc>
                <a:spcPct val="100000"/>
              </a:lnSpc>
              <a:spcBef>
                <a:spcPts val="290"/>
              </a:spcBef>
            </a:pPr>
            <a:r>
              <a:rPr sz="2000" b="1" dirty="0">
                <a:latin typeface="Times New Roman"/>
                <a:cs typeface="Times New Roman"/>
              </a:rPr>
              <a:t>Simple</a:t>
            </a:r>
            <a:r>
              <a:rPr sz="2000" b="1" spc="-105" dirty="0">
                <a:latin typeface="Times New Roman"/>
                <a:cs typeface="Times New Roman"/>
              </a:rPr>
              <a:t> </a:t>
            </a:r>
            <a:r>
              <a:rPr sz="2000" b="1" dirty="0">
                <a:latin typeface="Times New Roman"/>
                <a:cs typeface="Times New Roman"/>
              </a:rPr>
              <a:t>packed  column</a:t>
            </a:r>
            <a:endParaRPr sz="2000">
              <a:latin typeface="Times New Roman"/>
              <a:cs typeface="Times New Roman"/>
            </a:endParaRPr>
          </a:p>
        </p:txBody>
      </p:sp>
      <p:sp>
        <p:nvSpPr>
          <p:cNvPr id="33" name="object 36">
            <a:extLst>
              <a:ext uri="{FF2B5EF4-FFF2-40B4-BE49-F238E27FC236}">
                <a16:creationId xmlns:a16="http://schemas.microsoft.com/office/drawing/2014/main" id="{A195D7D3-4338-4B71-A2BA-BF1111E1CB92}"/>
              </a:ext>
            </a:extLst>
          </p:cNvPr>
          <p:cNvSpPr txBox="1"/>
          <p:nvPr/>
        </p:nvSpPr>
        <p:spPr>
          <a:xfrm>
            <a:off x="10276553" y="3582113"/>
            <a:ext cx="1734820" cy="708660"/>
          </a:xfrm>
          <a:prstGeom prst="rect">
            <a:avLst/>
          </a:prstGeom>
          <a:ln w="25907">
            <a:solidFill>
              <a:srgbClr val="000000"/>
            </a:solidFill>
          </a:ln>
        </p:spPr>
        <p:txBody>
          <a:bodyPr vert="horz" wrap="square" lIns="0" tIns="37465" rIns="0" bIns="0" rtlCol="0">
            <a:spAutoFit/>
          </a:bodyPr>
          <a:lstStyle/>
          <a:p>
            <a:pPr marL="91440" marR="256540">
              <a:lnSpc>
                <a:spcPct val="100000"/>
              </a:lnSpc>
              <a:spcBef>
                <a:spcPts val="295"/>
              </a:spcBef>
            </a:pPr>
            <a:r>
              <a:rPr sz="2000" b="1" dirty="0">
                <a:latin typeface="Times New Roman"/>
                <a:cs typeface="Times New Roman"/>
              </a:rPr>
              <a:t>Bubble</a:t>
            </a:r>
            <a:r>
              <a:rPr sz="2000" b="1" spc="-90" dirty="0">
                <a:latin typeface="Times New Roman"/>
                <a:cs typeface="Times New Roman"/>
              </a:rPr>
              <a:t> </a:t>
            </a:r>
            <a:r>
              <a:rPr sz="2000" b="1" dirty="0">
                <a:latin typeface="Times New Roman"/>
                <a:cs typeface="Times New Roman"/>
              </a:rPr>
              <a:t>plate  column</a:t>
            </a:r>
            <a:endParaRPr sz="2000">
              <a:latin typeface="Times New Roman"/>
              <a:cs typeface="Times New Roman"/>
            </a:endParaRPr>
          </a:p>
        </p:txBody>
      </p:sp>
      <p:grpSp>
        <p:nvGrpSpPr>
          <p:cNvPr id="34" name="object 6">
            <a:extLst>
              <a:ext uri="{FF2B5EF4-FFF2-40B4-BE49-F238E27FC236}">
                <a16:creationId xmlns:a16="http://schemas.microsoft.com/office/drawing/2014/main" id="{0407E453-4762-43A1-BEEB-A6F0F64FB4FC}"/>
              </a:ext>
            </a:extLst>
          </p:cNvPr>
          <p:cNvGrpSpPr/>
          <p:nvPr/>
        </p:nvGrpSpPr>
        <p:grpSpPr>
          <a:xfrm>
            <a:off x="7472731" y="1055997"/>
            <a:ext cx="3736848" cy="2442209"/>
            <a:chOff x="1448562" y="1261109"/>
            <a:chExt cx="3736848" cy="2442209"/>
          </a:xfrm>
        </p:grpSpPr>
        <p:sp>
          <p:nvSpPr>
            <p:cNvPr id="35" name="object 7">
              <a:extLst>
                <a:ext uri="{FF2B5EF4-FFF2-40B4-BE49-F238E27FC236}">
                  <a16:creationId xmlns:a16="http://schemas.microsoft.com/office/drawing/2014/main" id="{5CFF4D95-4E72-4FCE-927B-4B8B8F7BFABB}"/>
                </a:ext>
              </a:extLst>
            </p:cNvPr>
            <p:cNvSpPr/>
            <p:nvPr/>
          </p:nvSpPr>
          <p:spPr>
            <a:xfrm>
              <a:off x="1448562" y="1632965"/>
              <a:ext cx="535940" cy="175260"/>
            </a:xfrm>
            <a:custGeom>
              <a:avLst/>
              <a:gdLst/>
              <a:ahLst/>
              <a:cxnLst/>
              <a:rect l="l" t="t" r="r" b="b"/>
              <a:pathLst>
                <a:path w="535939" h="175260">
                  <a:moveTo>
                    <a:pt x="535813" y="0"/>
                  </a:moveTo>
                  <a:lnTo>
                    <a:pt x="0" y="121412"/>
                  </a:lnTo>
                </a:path>
                <a:path w="535939" h="175260">
                  <a:moveTo>
                    <a:pt x="525907" y="71628"/>
                  </a:moveTo>
                  <a:lnTo>
                    <a:pt x="6096" y="175260"/>
                  </a:lnTo>
                </a:path>
              </a:pathLst>
            </a:custGeom>
            <a:ln w="28956">
              <a:solidFill>
                <a:srgbClr val="000000"/>
              </a:solidFill>
            </a:ln>
          </p:spPr>
          <p:txBody>
            <a:bodyPr wrap="square" lIns="0" tIns="0" rIns="0" bIns="0" rtlCol="0"/>
            <a:lstStyle/>
            <a:p>
              <a:endParaRPr/>
            </a:p>
          </p:txBody>
        </p:sp>
        <p:sp>
          <p:nvSpPr>
            <p:cNvPr id="36" name="object 8">
              <a:extLst>
                <a:ext uri="{FF2B5EF4-FFF2-40B4-BE49-F238E27FC236}">
                  <a16:creationId xmlns:a16="http://schemas.microsoft.com/office/drawing/2014/main" id="{8EA0FF2F-D955-409F-8C63-FA0CAA042DBD}"/>
                </a:ext>
              </a:extLst>
            </p:cNvPr>
            <p:cNvSpPr/>
            <p:nvPr/>
          </p:nvSpPr>
          <p:spPr>
            <a:xfrm>
              <a:off x="1448562" y="1748790"/>
              <a:ext cx="2540" cy="69850"/>
            </a:xfrm>
            <a:custGeom>
              <a:avLst/>
              <a:gdLst/>
              <a:ahLst/>
              <a:cxnLst/>
              <a:rect l="l" t="t" r="r" b="b"/>
              <a:pathLst>
                <a:path w="2540" h="69850">
                  <a:moveTo>
                    <a:pt x="1015" y="-14477"/>
                  </a:moveTo>
                  <a:lnTo>
                    <a:pt x="1015" y="84074"/>
                  </a:lnTo>
                </a:path>
              </a:pathLst>
            </a:custGeom>
            <a:ln w="30987">
              <a:solidFill>
                <a:srgbClr val="000000"/>
              </a:solidFill>
            </a:ln>
          </p:spPr>
          <p:txBody>
            <a:bodyPr wrap="square" lIns="0" tIns="0" rIns="0" bIns="0" rtlCol="0"/>
            <a:lstStyle/>
            <a:p>
              <a:endParaRPr/>
            </a:p>
          </p:txBody>
        </p:sp>
        <p:sp>
          <p:nvSpPr>
            <p:cNvPr id="37" name="object 9">
              <a:extLst>
                <a:ext uri="{FF2B5EF4-FFF2-40B4-BE49-F238E27FC236}">
                  <a16:creationId xmlns:a16="http://schemas.microsoft.com/office/drawing/2014/main" id="{0CA557CA-4A7E-4791-92C2-8A8BB98FEFB7}"/>
                </a:ext>
              </a:extLst>
            </p:cNvPr>
            <p:cNvSpPr/>
            <p:nvPr/>
          </p:nvSpPr>
          <p:spPr>
            <a:xfrm>
              <a:off x="1969770" y="1262633"/>
              <a:ext cx="261620" cy="2101215"/>
            </a:xfrm>
            <a:custGeom>
              <a:avLst/>
              <a:gdLst/>
              <a:ahLst/>
              <a:cxnLst/>
              <a:rect l="l" t="t" r="r" b="b"/>
              <a:pathLst>
                <a:path w="261619" h="2101215">
                  <a:moveTo>
                    <a:pt x="259080" y="0"/>
                  </a:moveTo>
                  <a:lnTo>
                    <a:pt x="261238" y="2100834"/>
                  </a:lnTo>
                </a:path>
                <a:path w="261619" h="2101215">
                  <a:moveTo>
                    <a:pt x="0" y="0"/>
                  </a:moveTo>
                  <a:lnTo>
                    <a:pt x="0" y="384301"/>
                  </a:lnTo>
                </a:path>
              </a:pathLst>
            </a:custGeom>
            <a:ln w="28956">
              <a:solidFill>
                <a:srgbClr val="000000"/>
              </a:solidFill>
            </a:ln>
          </p:spPr>
          <p:txBody>
            <a:bodyPr wrap="square" lIns="0" tIns="0" rIns="0" bIns="0" rtlCol="0"/>
            <a:lstStyle/>
            <a:p>
              <a:endParaRPr/>
            </a:p>
          </p:txBody>
        </p:sp>
        <p:pic>
          <p:nvPicPr>
            <p:cNvPr id="38" name="object 10">
              <a:extLst>
                <a:ext uri="{FF2B5EF4-FFF2-40B4-BE49-F238E27FC236}">
                  <a16:creationId xmlns:a16="http://schemas.microsoft.com/office/drawing/2014/main" id="{3CBBCCDB-5EC3-4D0B-B160-086BF3D77039}"/>
                </a:ext>
              </a:extLst>
            </p:cNvPr>
            <p:cNvPicPr/>
            <p:nvPr/>
          </p:nvPicPr>
          <p:blipFill>
            <a:blip r:embed="rId2" cstate="print"/>
            <a:stretch>
              <a:fillRect/>
            </a:stretch>
          </p:blipFill>
          <p:spPr>
            <a:xfrm>
              <a:off x="1947672" y="1716785"/>
              <a:ext cx="285605" cy="1986533"/>
            </a:xfrm>
            <a:prstGeom prst="rect">
              <a:avLst/>
            </a:prstGeom>
          </p:spPr>
        </p:pic>
        <p:sp>
          <p:nvSpPr>
            <p:cNvPr id="39" name="object 11">
              <a:extLst>
                <a:ext uri="{FF2B5EF4-FFF2-40B4-BE49-F238E27FC236}">
                  <a16:creationId xmlns:a16="http://schemas.microsoft.com/office/drawing/2014/main" id="{1012F8DE-4EC1-44CD-B595-73ED1C68FC47}"/>
                </a:ext>
              </a:extLst>
            </p:cNvPr>
            <p:cNvSpPr/>
            <p:nvPr/>
          </p:nvSpPr>
          <p:spPr>
            <a:xfrm>
              <a:off x="1968245" y="1261109"/>
              <a:ext cx="2957830" cy="547370"/>
            </a:xfrm>
            <a:custGeom>
              <a:avLst/>
              <a:gdLst/>
              <a:ahLst/>
              <a:cxnLst/>
              <a:rect l="l" t="t" r="r" b="b"/>
              <a:pathLst>
                <a:path w="2957829" h="547369">
                  <a:moveTo>
                    <a:pt x="274320" y="0"/>
                  </a:moveTo>
                  <a:lnTo>
                    <a:pt x="0" y="0"/>
                  </a:lnTo>
                </a:path>
                <a:path w="2957829" h="547369">
                  <a:moveTo>
                    <a:pt x="2957449" y="371855"/>
                  </a:moveTo>
                  <a:lnTo>
                    <a:pt x="2421636" y="493267"/>
                  </a:lnTo>
                </a:path>
                <a:path w="2957829" h="547369">
                  <a:moveTo>
                    <a:pt x="2947543" y="443484"/>
                  </a:moveTo>
                  <a:lnTo>
                    <a:pt x="2427732" y="547115"/>
                  </a:lnTo>
                </a:path>
              </a:pathLst>
            </a:custGeom>
            <a:ln w="28956">
              <a:solidFill>
                <a:srgbClr val="000000"/>
              </a:solidFill>
            </a:ln>
          </p:spPr>
          <p:txBody>
            <a:bodyPr wrap="square" lIns="0" tIns="0" rIns="0" bIns="0" rtlCol="0"/>
            <a:lstStyle/>
            <a:p>
              <a:endParaRPr/>
            </a:p>
          </p:txBody>
        </p:sp>
        <p:sp>
          <p:nvSpPr>
            <p:cNvPr id="40" name="object 12">
              <a:extLst>
                <a:ext uri="{FF2B5EF4-FFF2-40B4-BE49-F238E27FC236}">
                  <a16:creationId xmlns:a16="http://schemas.microsoft.com/office/drawing/2014/main" id="{379EAE43-8988-4E2C-87C7-0B4082894E54}"/>
                </a:ext>
              </a:extLst>
            </p:cNvPr>
            <p:cNvSpPr/>
            <p:nvPr/>
          </p:nvSpPr>
          <p:spPr>
            <a:xfrm>
              <a:off x="4389882" y="1748790"/>
              <a:ext cx="2540" cy="69850"/>
            </a:xfrm>
            <a:custGeom>
              <a:avLst/>
              <a:gdLst/>
              <a:ahLst/>
              <a:cxnLst/>
              <a:rect l="l" t="t" r="r" b="b"/>
              <a:pathLst>
                <a:path w="2539" h="69850">
                  <a:moveTo>
                    <a:pt x="1015" y="-14477"/>
                  </a:moveTo>
                  <a:lnTo>
                    <a:pt x="1015" y="84074"/>
                  </a:lnTo>
                </a:path>
              </a:pathLst>
            </a:custGeom>
            <a:ln w="30987">
              <a:solidFill>
                <a:srgbClr val="000000"/>
              </a:solidFill>
            </a:ln>
          </p:spPr>
          <p:txBody>
            <a:bodyPr wrap="square" lIns="0" tIns="0" rIns="0" bIns="0" rtlCol="0"/>
            <a:lstStyle/>
            <a:p>
              <a:endParaRPr/>
            </a:p>
          </p:txBody>
        </p:sp>
        <p:sp>
          <p:nvSpPr>
            <p:cNvPr id="41" name="object 13">
              <a:extLst>
                <a:ext uri="{FF2B5EF4-FFF2-40B4-BE49-F238E27FC236}">
                  <a16:creationId xmlns:a16="http://schemas.microsoft.com/office/drawing/2014/main" id="{22F13B54-31F7-41D4-9D85-23C3C06C943F}"/>
                </a:ext>
              </a:extLst>
            </p:cNvPr>
            <p:cNvSpPr/>
            <p:nvPr/>
          </p:nvSpPr>
          <p:spPr>
            <a:xfrm>
              <a:off x="4903470" y="1262633"/>
              <a:ext cx="270510" cy="2101215"/>
            </a:xfrm>
            <a:custGeom>
              <a:avLst/>
              <a:gdLst/>
              <a:ahLst/>
              <a:cxnLst/>
              <a:rect l="l" t="t" r="r" b="b"/>
              <a:pathLst>
                <a:path w="270510" h="2101215">
                  <a:moveTo>
                    <a:pt x="268224" y="0"/>
                  </a:moveTo>
                  <a:lnTo>
                    <a:pt x="270382" y="2100834"/>
                  </a:lnTo>
                </a:path>
                <a:path w="270510" h="2101215">
                  <a:moveTo>
                    <a:pt x="7619" y="0"/>
                  </a:moveTo>
                  <a:lnTo>
                    <a:pt x="7619" y="384301"/>
                  </a:lnTo>
                </a:path>
                <a:path w="270510" h="2101215">
                  <a:moveTo>
                    <a:pt x="0" y="454151"/>
                  </a:moveTo>
                  <a:lnTo>
                    <a:pt x="0" y="2100072"/>
                  </a:lnTo>
                </a:path>
              </a:pathLst>
            </a:custGeom>
            <a:ln w="28956">
              <a:solidFill>
                <a:srgbClr val="000000"/>
              </a:solidFill>
            </a:ln>
          </p:spPr>
          <p:txBody>
            <a:bodyPr wrap="square" lIns="0" tIns="0" rIns="0" bIns="0" rtlCol="0"/>
            <a:lstStyle/>
            <a:p>
              <a:endParaRPr/>
            </a:p>
          </p:txBody>
        </p:sp>
        <p:sp>
          <p:nvSpPr>
            <p:cNvPr id="42" name="object 14">
              <a:extLst>
                <a:ext uri="{FF2B5EF4-FFF2-40B4-BE49-F238E27FC236}">
                  <a16:creationId xmlns:a16="http://schemas.microsoft.com/office/drawing/2014/main" id="{F952135F-D557-4507-AC3E-01A0D3A76C45}"/>
                </a:ext>
              </a:extLst>
            </p:cNvPr>
            <p:cNvSpPr/>
            <p:nvPr/>
          </p:nvSpPr>
          <p:spPr>
            <a:xfrm>
              <a:off x="5079872" y="3350386"/>
              <a:ext cx="82550" cy="76200"/>
            </a:xfrm>
            <a:custGeom>
              <a:avLst/>
              <a:gdLst/>
              <a:ahLst/>
              <a:cxnLst/>
              <a:rect l="l" t="t" r="r" b="b"/>
              <a:pathLst>
                <a:path w="82550" h="76200">
                  <a:moveTo>
                    <a:pt x="0" y="72643"/>
                  </a:moveTo>
                  <a:lnTo>
                    <a:pt x="7957" y="74668"/>
                  </a:lnTo>
                  <a:lnTo>
                    <a:pt x="16128" y="75596"/>
                  </a:lnTo>
                  <a:lnTo>
                    <a:pt x="24220" y="75433"/>
                  </a:lnTo>
                  <a:lnTo>
                    <a:pt x="0" y="72643"/>
                  </a:lnTo>
                  <a:close/>
                </a:path>
                <a:path w="82550" h="76200">
                  <a:moveTo>
                    <a:pt x="24473" y="75418"/>
                  </a:moveTo>
                  <a:lnTo>
                    <a:pt x="24220" y="75433"/>
                  </a:lnTo>
                  <a:lnTo>
                    <a:pt x="24362" y="75449"/>
                  </a:lnTo>
                  <a:close/>
                </a:path>
                <a:path w="82550" h="76200">
                  <a:moveTo>
                    <a:pt x="39485" y="71140"/>
                  </a:moveTo>
                  <a:lnTo>
                    <a:pt x="24473" y="75418"/>
                  </a:lnTo>
                  <a:lnTo>
                    <a:pt x="32638" y="74168"/>
                  </a:lnTo>
                  <a:lnTo>
                    <a:pt x="39485" y="71140"/>
                  </a:lnTo>
                  <a:close/>
                </a:path>
                <a:path w="82550" h="76200">
                  <a:moveTo>
                    <a:pt x="51149" y="65981"/>
                  </a:moveTo>
                  <a:lnTo>
                    <a:pt x="39485" y="71140"/>
                  </a:lnTo>
                  <a:lnTo>
                    <a:pt x="47355" y="68897"/>
                  </a:lnTo>
                  <a:lnTo>
                    <a:pt x="51149" y="65981"/>
                  </a:lnTo>
                  <a:close/>
                </a:path>
                <a:path w="82550" h="76200">
                  <a:moveTo>
                    <a:pt x="60475" y="58816"/>
                  </a:moveTo>
                  <a:lnTo>
                    <a:pt x="51149" y="65981"/>
                  </a:lnTo>
                  <a:lnTo>
                    <a:pt x="55330" y="64133"/>
                  </a:lnTo>
                  <a:lnTo>
                    <a:pt x="60475" y="58816"/>
                  </a:lnTo>
                  <a:close/>
                </a:path>
                <a:path w="82550" h="76200">
                  <a:moveTo>
                    <a:pt x="68753" y="50260"/>
                  </a:moveTo>
                  <a:lnTo>
                    <a:pt x="60475" y="58816"/>
                  </a:lnTo>
                  <a:lnTo>
                    <a:pt x="66419" y="54248"/>
                  </a:lnTo>
                  <a:lnTo>
                    <a:pt x="68753" y="50260"/>
                  </a:lnTo>
                  <a:close/>
                </a:path>
                <a:path w="82550" h="76200">
                  <a:moveTo>
                    <a:pt x="75210" y="39230"/>
                  </a:moveTo>
                  <a:lnTo>
                    <a:pt x="68753" y="50260"/>
                  </a:lnTo>
                  <a:lnTo>
                    <a:pt x="72056" y="46847"/>
                  </a:lnTo>
                  <a:lnTo>
                    <a:pt x="75210" y="39230"/>
                  </a:lnTo>
                  <a:close/>
                </a:path>
                <a:path w="82550" h="76200">
                  <a:moveTo>
                    <a:pt x="81202" y="24755"/>
                  </a:moveTo>
                  <a:lnTo>
                    <a:pt x="75210" y="39230"/>
                  </a:lnTo>
                  <a:lnTo>
                    <a:pt x="78993" y="32765"/>
                  </a:lnTo>
                  <a:lnTo>
                    <a:pt x="81202" y="24755"/>
                  </a:lnTo>
                  <a:close/>
                </a:path>
                <a:path w="82550" h="76200">
                  <a:moveTo>
                    <a:pt x="81279" y="0"/>
                  </a:moveTo>
                  <a:lnTo>
                    <a:pt x="81234" y="24544"/>
                  </a:lnTo>
                  <a:lnTo>
                    <a:pt x="82327" y="16525"/>
                  </a:lnTo>
                  <a:lnTo>
                    <a:pt x="82351" y="8245"/>
                  </a:lnTo>
                  <a:lnTo>
                    <a:pt x="81279" y="0"/>
                  </a:lnTo>
                  <a:close/>
                </a:path>
              </a:pathLst>
            </a:custGeom>
            <a:solidFill>
              <a:srgbClr val="4F81BC"/>
            </a:solidFill>
          </p:spPr>
          <p:txBody>
            <a:bodyPr wrap="square" lIns="0" tIns="0" rIns="0" bIns="0" rtlCol="0"/>
            <a:lstStyle/>
            <a:p>
              <a:endParaRPr/>
            </a:p>
          </p:txBody>
        </p:sp>
        <p:sp>
          <p:nvSpPr>
            <p:cNvPr id="43" name="object 15">
              <a:extLst>
                <a:ext uri="{FF2B5EF4-FFF2-40B4-BE49-F238E27FC236}">
                  <a16:creationId xmlns:a16="http://schemas.microsoft.com/office/drawing/2014/main" id="{FF42644C-4E22-42EF-A279-F042E36571CC}"/>
                </a:ext>
              </a:extLst>
            </p:cNvPr>
            <p:cNvSpPr/>
            <p:nvPr/>
          </p:nvSpPr>
          <p:spPr>
            <a:xfrm>
              <a:off x="5079872" y="3350386"/>
              <a:ext cx="82550" cy="76200"/>
            </a:xfrm>
            <a:custGeom>
              <a:avLst/>
              <a:gdLst/>
              <a:ahLst/>
              <a:cxnLst/>
              <a:rect l="l" t="t" r="r" b="b"/>
              <a:pathLst>
                <a:path w="82550" h="76200">
                  <a:moveTo>
                    <a:pt x="81279" y="0"/>
                  </a:moveTo>
                  <a:lnTo>
                    <a:pt x="72056" y="46847"/>
                  </a:lnTo>
                  <a:lnTo>
                    <a:pt x="32638" y="74168"/>
                  </a:lnTo>
                  <a:lnTo>
                    <a:pt x="16128" y="75596"/>
                  </a:lnTo>
                  <a:lnTo>
                    <a:pt x="7957" y="74668"/>
                  </a:lnTo>
                  <a:lnTo>
                    <a:pt x="0" y="72643"/>
                  </a:lnTo>
                  <a:lnTo>
                    <a:pt x="47355" y="68897"/>
                  </a:lnTo>
                  <a:lnTo>
                    <a:pt x="78993" y="32765"/>
                  </a:lnTo>
                  <a:lnTo>
                    <a:pt x="82351" y="8245"/>
                  </a:lnTo>
                  <a:lnTo>
                    <a:pt x="81279" y="0"/>
                  </a:lnTo>
                  <a:close/>
                </a:path>
              </a:pathLst>
            </a:custGeom>
            <a:ln w="25400">
              <a:solidFill>
                <a:srgbClr val="000000"/>
              </a:solidFill>
            </a:ln>
          </p:spPr>
          <p:txBody>
            <a:bodyPr wrap="square" lIns="0" tIns="0" rIns="0" bIns="0" rtlCol="0"/>
            <a:lstStyle/>
            <a:p>
              <a:endParaRPr/>
            </a:p>
          </p:txBody>
        </p:sp>
        <p:pic>
          <p:nvPicPr>
            <p:cNvPr id="44" name="object 16">
              <a:extLst>
                <a:ext uri="{FF2B5EF4-FFF2-40B4-BE49-F238E27FC236}">
                  <a16:creationId xmlns:a16="http://schemas.microsoft.com/office/drawing/2014/main" id="{74749D7D-9433-450F-BBA4-BEAF80007782}"/>
                </a:ext>
              </a:extLst>
            </p:cNvPr>
            <p:cNvPicPr/>
            <p:nvPr/>
          </p:nvPicPr>
          <p:blipFill>
            <a:blip r:embed="rId3" cstate="print"/>
            <a:stretch>
              <a:fillRect/>
            </a:stretch>
          </p:blipFill>
          <p:spPr>
            <a:xfrm>
              <a:off x="4893564" y="3323970"/>
              <a:ext cx="92583" cy="110490"/>
            </a:xfrm>
            <a:prstGeom prst="rect">
              <a:avLst/>
            </a:prstGeom>
          </p:spPr>
        </p:pic>
        <p:sp>
          <p:nvSpPr>
            <p:cNvPr id="45" name="object 17">
              <a:extLst>
                <a:ext uri="{FF2B5EF4-FFF2-40B4-BE49-F238E27FC236}">
                  <a16:creationId xmlns:a16="http://schemas.microsoft.com/office/drawing/2014/main" id="{2292C2AF-7AD3-47BF-A2E2-BF6CA9699DC1}"/>
                </a:ext>
              </a:extLst>
            </p:cNvPr>
            <p:cNvSpPr/>
            <p:nvPr/>
          </p:nvSpPr>
          <p:spPr>
            <a:xfrm>
              <a:off x="5075682" y="3414521"/>
              <a:ext cx="2540" cy="205740"/>
            </a:xfrm>
            <a:custGeom>
              <a:avLst/>
              <a:gdLst/>
              <a:ahLst/>
              <a:cxnLst/>
              <a:rect l="l" t="t" r="r" b="b"/>
              <a:pathLst>
                <a:path w="2539" h="205739">
                  <a:moveTo>
                    <a:pt x="1079" y="-14477"/>
                  </a:moveTo>
                  <a:lnTo>
                    <a:pt x="1079" y="220217"/>
                  </a:lnTo>
                </a:path>
              </a:pathLst>
            </a:custGeom>
            <a:ln w="31114">
              <a:solidFill>
                <a:srgbClr val="000000"/>
              </a:solidFill>
            </a:ln>
          </p:spPr>
          <p:txBody>
            <a:bodyPr wrap="square" lIns="0" tIns="0" rIns="0" bIns="0" rtlCol="0"/>
            <a:lstStyle/>
            <a:p>
              <a:endParaRPr/>
            </a:p>
          </p:txBody>
        </p:sp>
        <p:sp>
          <p:nvSpPr>
            <p:cNvPr id="46" name="object 18">
              <a:extLst>
                <a:ext uri="{FF2B5EF4-FFF2-40B4-BE49-F238E27FC236}">
                  <a16:creationId xmlns:a16="http://schemas.microsoft.com/office/drawing/2014/main" id="{01F43CBF-B717-4416-A49C-63DFB9C72F93}"/>
                </a:ext>
              </a:extLst>
            </p:cNvPr>
            <p:cNvSpPr/>
            <p:nvPr/>
          </p:nvSpPr>
          <p:spPr>
            <a:xfrm>
              <a:off x="4982718" y="3414521"/>
              <a:ext cx="2540" cy="274320"/>
            </a:xfrm>
            <a:custGeom>
              <a:avLst/>
              <a:gdLst/>
              <a:ahLst/>
              <a:cxnLst/>
              <a:rect l="l" t="t" r="r" b="b"/>
              <a:pathLst>
                <a:path w="2539" h="274320">
                  <a:moveTo>
                    <a:pt x="1079" y="-14477"/>
                  </a:moveTo>
                  <a:lnTo>
                    <a:pt x="1079" y="288797"/>
                  </a:lnTo>
                </a:path>
              </a:pathLst>
            </a:custGeom>
            <a:ln w="31114">
              <a:solidFill>
                <a:srgbClr val="000000"/>
              </a:solidFill>
            </a:ln>
          </p:spPr>
          <p:txBody>
            <a:bodyPr wrap="square" lIns="0" tIns="0" rIns="0" bIns="0" rtlCol="0"/>
            <a:lstStyle/>
            <a:p>
              <a:endParaRPr/>
            </a:p>
          </p:txBody>
        </p:sp>
        <p:sp>
          <p:nvSpPr>
            <p:cNvPr id="47" name="object 19">
              <a:extLst>
                <a:ext uri="{FF2B5EF4-FFF2-40B4-BE49-F238E27FC236}">
                  <a16:creationId xmlns:a16="http://schemas.microsoft.com/office/drawing/2014/main" id="{E2CB79CE-E772-4F2D-9CBE-58F328A0215D}"/>
                </a:ext>
              </a:extLst>
            </p:cNvPr>
            <p:cNvSpPr/>
            <p:nvPr/>
          </p:nvSpPr>
          <p:spPr>
            <a:xfrm>
              <a:off x="4911090" y="1261109"/>
              <a:ext cx="274320" cy="2420620"/>
            </a:xfrm>
            <a:custGeom>
              <a:avLst/>
              <a:gdLst/>
              <a:ahLst/>
              <a:cxnLst/>
              <a:rect l="l" t="t" r="r" b="b"/>
              <a:pathLst>
                <a:path w="274320" h="2420620">
                  <a:moveTo>
                    <a:pt x="167512" y="2345436"/>
                  </a:moveTo>
                  <a:lnTo>
                    <a:pt x="74675" y="2420492"/>
                  </a:lnTo>
                </a:path>
                <a:path w="274320" h="2420620">
                  <a:moveTo>
                    <a:pt x="274320" y="0"/>
                  </a:moveTo>
                  <a:lnTo>
                    <a:pt x="0" y="0"/>
                  </a:lnTo>
                </a:path>
              </a:pathLst>
            </a:custGeom>
            <a:ln w="28956">
              <a:solidFill>
                <a:srgbClr val="000000"/>
              </a:solidFill>
            </a:ln>
          </p:spPr>
          <p:txBody>
            <a:bodyPr wrap="square" lIns="0" tIns="0" rIns="0" bIns="0" rtlCol="0"/>
            <a:lstStyle/>
            <a:p>
              <a:endParaRPr/>
            </a:p>
          </p:txBody>
        </p:sp>
        <p:pic>
          <p:nvPicPr>
            <p:cNvPr id="48" name="object 20">
              <a:extLst>
                <a:ext uri="{FF2B5EF4-FFF2-40B4-BE49-F238E27FC236}">
                  <a16:creationId xmlns:a16="http://schemas.microsoft.com/office/drawing/2014/main" id="{FFB114EC-C37C-4758-85DA-6C408DBD5B55}"/>
                </a:ext>
              </a:extLst>
            </p:cNvPr>
            <p:cNvPicPr/>
            <p:nvPr/>
          </p:nvPicPr>
          <p:blipFill>
            <a:blip r:embed="rId4" cstate="print"/>
            <a:stretch>
              <a:fillRect/>
            </a:stretch>
          </p:blipFill>
          <p:spPr>
            <a:xfrm>
              <a:off x="4917185" y="2065133"/>
              <a:ext cx="243839" cy="132474"/>
            </a:xfrm>
            <a:prstGeom prst="rect">
              <a:avLst/>
            </a:prstGeom>
          </p:spPr>
        </p:pic>
        <p:pic>
          <p:nvPicPr>
            <p:cNvPr id="49" name="object 21">
              <a:extLst>
                <a:ext uri="{FF2B5EF4-FFF2-40B4-BE49-F238E27FC236}">
                  <a16:creationId xmlns:a16="http://schemas.microsoft.com/office/drawing/2014/main" id="{A0083E8D-D9DC-4720-8096-FD5FA676BEBF}"/>
                </a:ext>
              </a:extLst>
            </p:cNvPr>
            <p:cNvPicPr/>
            <p:nvPr/>
          </p:nvPicPr>
          <p:blipFill>
            <a:blip r:embed="rId5" cstate="print"/>
            <a:stretch>
              <a:fillRect/>
            </a:stretch>
          </p:blipFill>
          <p:spPr>
            <a:xfrm>
              <a:off x="4914138" y="2266301"/>
              <a:ext cx="243839" cy="132474"/>
            </a:xfrm>
            <a:prstGeom prst="rect">
              <a:avLst/>
            </a:prstGeom>
          </p:spPr>
        </p:pic>
        <p:pic>
          <p:nvPicPr>
            <p:cNvPr id="50" name="object 22">
              <a:extLst>
                <a:ext uri="{FF2B5EF4-FFF2-40B4-BE49-F238E27FC236}">
                  <a16:creationId xmlns:a16="http://schemas.microsoft.com/office/drawing/2014/main" id="{D29F25F1-A491-4D2A-8930-E5BAFC488984}"/>
                </a:ext>
              </a:extLst>
            </p:cNvPr>
            <p:cNvPicPr/>
            <p:nvPr/>
          </p:nvPicPr>
          <p:blipFill>
            <a:blip r:embed="rId6" cstate="print"/>
            <a:stretch>
              <a:fillRect/>
            </a:stretch>
          </p:blipFill>
          <p:spPr>
            <a:xfrm>
              <a:off x="4912614" y="2467447"/>
              <a:ext cx="243839" cy="132496"/>
            </a:xfrm>
            <a:prstGeom prst="rect">
              <a:avLst/>
            </a:prstGeom>
          </p:spPr>
        </p:pic>
        <p:pic>
          <p:nvPicPr>
            <p:cNvPr id="51" name="object 23">
              <a:extLst>
                <a:ext uri="{FF2B5EF4-FFF2-40B4-BE49-F238E27FC236}">
                  <a16:creationId xmlns:a16="http://schemas.microsoft.com/office/drawing/2014/main" id="{285C4678-EF00-4BE3-A982-EC8EF41A051E}"/>
                </a:ext>
              </a:extLst>
            </p:cNvPr>
            <p:cNvPicPr/>
            <p:nvPr/>
          </p:nvPicPr>
          <p:blipFill>
            <a:blip r:embed="rId7" cstate="print"/>
            <a:stretch>
              <a:fillRect/>
            </a:stretch>
          </p:blipFill>
          <p:spPr>
            <a:xfrm>
              <a:off x="4911090" y="2668637"/>
              <a:ext cx="243839" cy="132474"/>
            </a:xfrm>
            <a:prstGeom prst="rect">
              <a:avLst/>
            </a:prstGeom>
          </p:spPr>
        </p:pic>
        <p:sp>
          <p:nvSpPr>
            <p:cNvPr id="52" name="object 24">
              <a:extLst>
                <a:ext uri="{FF2B5EF4-FFF2-40B4-BE49-F238E27FC236}">
                  <a16:creationId xmlns:a16="http://schemas.microsoft.com/office/drawing/2014/main" id="{184D6430-E654-45C1-93C5-5CAFA9E5960C}"/>
                </a:ext>
              </a:extLst>
            </p:cNvPr>
            <p:cNvSpPr/>
            <p:nvPr/>
          </p:nvSpPr>
          <p:spPr>
            <a:xfrm>
              <a:off x="4990338" y="2867497"/>
              <a:ext cx="97790" cy="51435"/>
            </a:xfrm>
            <a:custGeom>
              <a:avLst/>
              <a:gdLst/>
              <a:ahLst/>
              <a:cxnLst/>
              <a:rect l="l" t="t" r="r" b="b"/>
              <a:pathLst>
                <a:path w="97789" h="51435">
                  <a:moveTo>
                    <a:pt x="992" y="39613"/>
                  </a:moveTo>
                  <a:lnTo>
                    <a:pt x="1710" y="43130"/>
                  </a:lnTo>
                  <a:lnTo>
                    <a:pt x="6350" y="51089"/>
                  </a:lnTo>
                  <a:lnTo>
                    <a:pt x="992" y="39613"/>
                  </a:lnTo>
                  <a:close/>
                </a:path>
                <a:path w="97789" h="51435">
                  <a:moveTo>
                    <a:pt x="96832" y="38400"/>
                  </a:moveTo>
                  <a:lnTo>
                    <a:pt x="92075" y="50073"/>
                  </a:lnTo>
                  <a:lnTo>
                    <a:pt x="96293" y="42042"/>
                  </a:lnTo>
                  <a:lnTo>
                    <a:pt x="96832" y="38400"/>
                  </a:lnTo>
                  <a:close/>
                </a:path>
                <a:path w="97789" h="51435">
                  <a:moveTo>
                    <a:pt x="434" y="36883"/>
                  </a:moveTo>
                  <a:lnTo>
                    <a:pt x="297" y="38125"/>
                  </a:lnTo>
                  <a:lnTo>
                    <a:pt x="992" y="39613"/>
                  </a:lnTo>
                  <a:lnTo>
                    <a:pt x="434" y="36883"/>
                  </a:lnTo>
                  <a:close/>
                </a:path>
                <a:path w="97789" h="51435">
                  <a:moveTo>
                    <a:pt x="97229" y="35718"/>
                  </a:moveTo>
                  <a:lnTo>
                    <a:pt x="96832" y="38400"/>
                  </a:lnTo>
                  <a:lnTo>
                    <a:pt x="97428" y="36937"/>
                  </a:lnTo>
                  <a:lnTo>
                    <a:pt x="97229" y="35718"/>
                  </a:lnTo>
                  <a:close/>
                </a:path>
                <a:path w="97789" h="51435">
                  <a:moveTo>
                    <a:pt x="1692" y="25498"/>
                  </a:moveTo>
                  <a:lnTo>
                    <a:pt x="1242" y="26354"/>
                  </a:lnTo>
                  <a:lnTo>
                    <a:pt x="0" y="34754"/>
                  </a:lnTo>
                  <a:lnTo>
                    <a:pt x="434" y="36883"/>
                  </a:lnTo>
                  <a:lnTo>
                    <a:pt x="1692" y="25498"/>
                  </a:lnTo>
                  <a:close/>
                </a:path>
                <a:path w="97789" h="51435">
                  <a:moveTo>
                    <a:pt x="95392" y="24524"/>
                  </a:moveTo>
                  <a:lnTo>
                    <a:pt x="97229" y="35718"/>
                  </a:lnTo>
                  <a:lnTo>
                    <a:pt x="97536" y="33643"/>
                  </a:lnTo>
                  <a:lnTo>
                    <a:pt x="95825" y="25267"/>
                  </a:lnTo>
                  <a:lnTo>
                    <a:pt x="95392" y="24524"/>
                  </a:lnTo>
                  <a:close/>
                </a:path>
                <a:path w="97789" h="51435">
                  <a:moveTo>
                    <a:pt x="2528" y="23905"/>
                  </a:moveTo>
                  <a:lnTo>
                    <a:pt x="1746" y="25007"/>
                  </a:lnTo>
                  <a:lnTo>
                    <a:pt x="1692" y="25498"/>
                  </a:lnTo>
                  <a:lnTo>
                    <a:pt x="2528" y="23905"/>
                  </a:lnTo>
                  <a:close/>
                </a:path>
                <a:path w="97789" h="51435">
                  <a:moveTo>
                    <a:pt x="94136" y="22369"/>
                  </a:moveTo>
                  <a:lnTo>
                    <a:pt x="95392" y="24524"/>
                  </a:lnTo>
                  <a:lnTo>
                    <a:pt x="95281" y="23848"/>
                  </a:lnTo>
                  <a:lnTo>
                    <a:pt x="94136" y="22369"/>
                  </a:lnTo>
                  <a:close/>
                </a:path>
                <a:path w="97789" h="51435">
                  <a:moveTo>
                    <a:pt x="8155" y="15984"/>
                  </a:moveTo>
                  <a:lnTo>
                    <a:pt x="5461" y="18323"/>
                  </a:lnTo>
                  <a:lnTo>
                    <a:pt x="2528" y="23905"/>
                  </a:lnTo>
                  <a:lnTo>
                    <a:pt x="8155" y="15984"/>
                  </a:lnTo>
                  <a:close/>
                </a:path>
                <a:path w="97789" h="51435">
                  <a:moveTo>
                    <a:pt x="88561" y="15171"/>
                  </a:moveTo>
                  <a:lnTo>
                    <a:pt x="94136" y="22369"/>
                  </a:lnTo>
                  <a:lnTo>
                    <a:pt x="91186" y="17307"/>
                  </a:lnTo>
                  <a:lnTo>
                    <a:pt x="88561" y="15171"/>
                  </a:lnTo>
                  <a:close/>
                </a:path>
                <a:path w="97789" h="51435">
                  <a:moveTo>
                    <a:pt x="14108" y="10815"/>
                  </a:moveTo>
                  <a:lnTo>
                    <a:pt x="10100" y="13245"/>
                  </a:lnTo>
                  <a:lnTo>
                    <a:pt x="8155" y="15984"/>
                  </a:lnTo>
                  <a:lnTo>
                    <a:pt x="14108" y="10815"/>
                  </a:lnTo>
                  <a:close/>
                </a:path>
                <a:path w="97789" h="51435">
                  <a:moveTo>
                    <a:pt x="81982" y="9816"/>
                  </a:moveTo>
                  <a:lnTo>
                    <a:pt x="88561" y="15171"/>
                  </a:lnTo>
                  <a:lnTo>
                    <a:pt x="86324" y="12283"/>
                  </a:lnTo>
                  <a:lnTo>
                    <a:pt x="81982" y="9816"/>
                  </a:lnTo>
                  <a:close/>
                </a:path>
                <a:path w="97789" h="51435">
                  <a:moveTo>
                    <a:pt x="21726" y="6195"/>
                  </a:moveTo>
                  <a:lnTo>
                    <a:pt x="17633" y="7754"/>
                  </a:lnTo>
                  <a:lnTo>
                    <a:pt x="14108" y="10815"/>
                  </a:lnTo>
                  <a:lnTo>
                    <a:pt x="21726" y="6195"/>
                  </a:lnTo>
                  <a:close/>
                </a:path>
                <a:path w="97789" h="51435">
                  <a:moveTo>
                    <a:pt x="74652" y="5653"/>
                  </a:moveTo>
                  <a:lnTo>
                    <a:pt x="81982" y="9816"/>
                  </a:lnTo>
                  <a:lnTo>
                    <a:pt x="78539" y="7014"/>
                  </a:lnTo>
                  <a:lnTo>
                    <a:pt x="74652" y="5653"/>
                  </a:lnTo>
                  <a:close/>
                </a:path>
                <a:path w="97789" h="51435">
                  <a:moveTo>
                    <a:pt x="29258" y="3327"/>
                  </a:moveTo>
                  <a:lnTo>
                    <a:pt x="24764" y="4353"/>
                  </a:lnTo>
                  <a:lnTo>
                    <a:pt x="21726" y="6195"/>
                  </a:lnTo>
                  <a:lnTo>
                    <a:pt x="29258" y="3327"/>
                  </a:lnTo>
                  <a:close/>
                </a:path>
                <a:path w="97789" h="51435">
                  <a:moveTo>
                    <a:pt x="66314" y="2732"/>
                  </a:moveTo>
                  <a:lnTo>
                    <a:pt x="74652" y="5653"/>
                  </a:lnTo>
                  <a:lnTo>
                    <a:pt x="71247" y="3718"/>
                  </a:lnTo>
                  <a:lnTo>
                    <a:pt x="66314" y="2732"/>
                  </a:lnTo>
                  <a:close/>
                </a:path>
                <a:path w="97789" h="51435">
                  <a:moveTo>
                    <a:pt x="39029" y="1096"/>
                  </a:moveTo>
                  <a:lnTo>
                    <a:pt x="34067" y="1496"/>
                  </a:lnTo>
                  <a:lnTo>
                    <a:pt x="29258" y="3327"/>
                  </a:lnTo>
                  <a:lnTo>
                    <a:pt x="39029" y="1096"/>
                  </a:lnTo>
                  <a:close/>
                </a:path>
                <a:path w="97789" h="51435">
                  <a:moveTo>
                    <a:pt x="57194" y="909"/>
                  </a:moveTo>
                  <a:lnTo>
                    <a:pt x="66314" y="2732"/>
                  </a:lnTo>
                  <a:lnTo>
                    <a:pt x="61833" y="1162"/>
                  </a:lnTo>
                  <a:lnTo>
                    <a:pt x="57194" y="909"/>
                  </a:lnTo>
                  <a:close/>
                </a:path>
                <a:path w="97789" h="51435">
                  <a:moveTo>
                    <a:pt x="43197" y="144"/>
                  </a:moveTo>
                  <a:lnTo>
                    <a:pt x="39029" y="1096"/>
                  </a:lnTo>
                  <a:lnTo>
                    <a:pt x="47755" y="393"/>
                  </a:lnTo>
                  <a:lnTo>
                    <a:pt x="43197" y="144"/>
                  </a:lnTo>
                  <a:close/>
                </a:path>
                <a:path w="97789" h="51435">
                  <a:moveTo>
                    <a:pt x="52645" y="0"/>
                  </a:moveTo>
                  <a:lnTo>
                    <a:pt x="47755" y="393"/>
                  </a:lnTo>
                  <a:lnTo>
                    <a:pt x="57194" y="909"/>
                  </a:lnTo>
                  <a:lnTo>
                    <a:pt x="52645" y="0"/>
                  </a:lnTo>
                  <a:close/>
                </a:path>
              </a:pathLst>
            </a:custGeom>
            <a:solidFill>
              <a:srgbClr val="4F81BC"/>
            </a:solidFill>
          </p:spPr>
          <p:txBody>
            <a:bodyPr wrap="square" lIns="0" tIns="0" rIns="0" bIns="0" rtlCol="0"/>
            <a:lstStyle/>
            <a:p>
              <a:endParaRPr/>
            </a:p>
          </p:txBody>
        </p:sp>
        <p:sp>
          <p:nvSpPr>
            <p:cNvPr id="53" name="object 25">
              <a:extLst>
                <a:ext uri="{FF2B5EF4-FFF2-40B4-BE49-F238E27FC236}">
                  <a16:creationId xmlns:a16="http://schemas.microsoft.com/office/drawing/2014/main" id="{99853CE2-050C-4EC1-8AB1-294114845E11}"/>
                </a:ext>
              </a:extLst>
            </p:cNvPr>
            <p:cNvSpPr/>
            <p:nvPr/>
          </p:nvSpPr>
          <p:spPr>
            <a:xfrm>
              <a:off x="4990338" y="2867497"/>
              <a:ext cx="97790" cy="51435"/>
            </a:xfrm>
            <a:custGeom>
              <a:avLst/>
              <a:gdLst/>
              <a:ahLst/>
              <a:cxnLst/>
              <a:rect l="l" t="t" r="r" b="b"/>
              <a:pathLst>
                <a:path w="97789" h="51435">
                  <a:moveTo>
                    <a:pt x="6350" y="51089"/>
                  </a:moveTo>
                  <a:lnTo>
                    <a:pt x="297" y="38125"/>
                  </a:lnTo>
                  <a:lnTo>
                    <a:pt x="1746" y="25007"/>
                  </a:lnTo>
                  <a:lnTo>
                    <a:pt x="10100" y="13245"/>
                  </a:lnTo>
                  <a:lnTo>
                    <a:pt x="24764" y="4353"/>
                  </a:lnTo>
                  <a:lnTo>
                    <a:pt x="43197" y="144"/>
                  </a:lnTo>
                  <a:lnTo>
                    <a:pt x="61833" y="1162"/>
                  </a:lnTo>
                  <a:lnTo>
                    <a:pt x="78539" y="7014"/>
                  </a:lnTo>
                  <a:lnTo>
                    <a:pt x="91186" y="17307"/>
                  </a:lnTo>
                  <a:lnTo>
                    <a:pt x="95825" y="25267"/>
                  </a:lnTo>
                  <a:lnTo>
                    <a:pt x="97536" y="33643"/>
                  </a:lnTo>
                  <a:lnTo>
                    <a:pt x="96293" y="42042"/>
                  </a:lnTo>
                  <a:lnTo>
                    <a:pt x="92075" y="50073"/>
                  </a:lnTo>
                  <a:lnTo>
                    <a:pt x="97428" y="36937"/>
                  </a:lnTo>
                  <a:lnTo>
                    <a:pt x="95281" y="23848"/>
                  </a:lnTo>
                  <a:lnTo>
                    <a:pt x="86324" y="12283"/>
                  </a:lnTo>
                  <a:lnTo>
                    <a:pt x="71247" y="3718"/>
                  </a:lnTo>
                  <a:lnTo>
                    <a:pt x="52645" y="0"/>
                  </a:lnTo>
                  <a:lnTo>
                    <a:pt x="34067" y="1496"/>
                  </a:lnTo>
                  <a:lnTo>
                    <a:pt x="17633" y="7754"/>
                  </a:lnTo>
                  <a:lnTo>
                    <a:pt x="5461" y="18323"/>
                  </a:lnTo>
                  <a:lnTo>
                    <a:pt x="1242" y="26354"/>
                  </a:lnTo>
                  <a:lnTo>
                    <a:pt x="0" y="34754"/>
                  </a:lnTo>
                  <a:lnTo>
                    <a:pt x="1710" y="43130"/>
                  </a:lnTo>
                  <a:lnTo>
                    <a:pt x="6350" y="51089"/>
                  </a:lnTo>
                  <a:close/>
                </a:path>
              </a:pathLst>
            </a:custGeom>
            <a:ln w="25908">
              <a:solidFill>
                <a:srgbClr val="006FC0"/>
              </a:solidFill>
            </a:ln>
          </p:spPr>
          <p:txBody>
            <a:bodyPr wrap="square" lIns="0" tIns="0" rIns="0" bIns="0" rtlCol="0"/>
            <a:lstStyle/>
            <a:p>
              <a:endParaRPr/>
            </a:p>
          </p:txBody>
        </p:sp>
        <p:sp>
          <p:nvSpPr>
            <p:cNvPr id="54" name="object 26">
              <a:extLst>
                <a:ext uri="{FF2B5EF4-FFF2-40B4-BE49-F238E27FC236}">
                  <a16:creationId xmlns:a16="http://schemas.microsoft.com/office/drawing/2014/main" id="{9F3DA842-85F2-4254-9BD1-8D93757FA5FD}"/>
                </a:ext>
              </a:extLst>
            </p:cNvPr>
            <p:cNvSpPr/>
            <p:nvPr/>
          </p:nvSpPr>
          <p:spPr>
            <a:xfrm>
              <a:off x="4976621" y="3068659"/>
              <a:ext cx="97790" cy="52069"/>
            </a:xfrm>
            <a:custGeom>
              <a:avLst/>
              <a:gdLst/>
              <a:ahLst/>
              <a:cxnLst/>
              <a:rect l="l" t="t" r="r" b="b"/>
              <a:pathLst>
                <a:path w="97789" h="52069">
                  <a:moveTo>
                    <a:pt x="876" y="40093"/>
                  </a:moveTo>
                  <a:lnTo>
                    <a:pt x="1619" y="43951"/>
                  </a:lnTo>
                  <a:lnTo>
                    <a:pt x="6095" y="51984"/>
                  </a:lnTo>
                  <a:lnTo>
                    <a:pt x="876" y="40093"/>
                  </a:lnTo>
                  <a:close/>
                </a:path>
                <a:path w="97789" h="52069">
                  <a:moveTo>
                    <a:pt x="96907" y="38666"/>
                  </a:moveTo>
                  <a:lnTo>
                    <a:pt x="92201" y="50841"/>
                  </a:lnTo>
                  <a:lnTo>
                    <a:pt x="96297" y="42808"/>
                  </a:lnTo>
                  <a:lnTo>
                    <a:pt x="96907" y="38666"/>
                  </a:lnTo>
                  <a:close/>
                </a:path>
                <a:path w="97789" h="52069">
                  <a:moveTo>
                    <a:pt x="387" y="37551"/>
                  </a:moveTo>
                  <a:lnTo>
                    <a:pt x="250" y="38666"/>
                  </a:lnTo>
                  <a:lnTo>
                    <a:pt x="876" y="40093"/>
                  </a:lnTo>
                  <a:lnTo>
                    <a:pt x="387" y="37551"/>
                  </a:lnTo>
                  <a:close/>
                </a:path>
                <a:path w="97789" h="52069">
                  <a:moveTo>
                    <a:pt x="97227" y="36491"/>
                  </a:moveTo>
                  <a:lnTo>
                    <a:pt x="96907" y="38666"/>
                  </a:lnTo>
                  <a:lnTo>
                    <a:pt x="97387" y="37425"/>
                  </a:lnTo>
                  <a:lnTo>
                    <a:pt x="97227" y="36491"/>
                  </a:lnTo>
                  <a:close/>
                </a:path>
                <a:path w="97789" h="52069">
                  <a:moveTo>
                    <a:pt x="1812" y="25997"/>
                  </a:moveTo>
                  <a:lnTo>
                    <a:pt x="1238" y="27124"/>
                  </a:lnTo>
                  <a:lnTo>
                    <a:pt x="0" y="35538"/>
                  </a:lnTo>
                  <a:lnTo>
                    <a:pt x="387" y="37551"/>
                  </a:lnTo>
                  <a:lnTo>
                    <a:pt x="1812" y="25997"/>
                  </a:lnTo>
                  <a:close/>
                </a:path>
                <a:path w="97789" h="52069">
                  <a:moveTo>
                    <a:pt x="95214" y="24721"/>
                  </a:moveTo>
                  <a:lnTo>
                    <a:pt x="97227" y="36491"/>
                  </a:lnTo>
                  <a:lnTo>
                    <a:pt x="97536" y="34395"/>
                  </a:lnTo>
                  <a:lnTo>
                    <a:pt x="95916" y="25981"/>
                  </a:lnTo>
                  <a:lnTo>
                    <a:pt x="95214" y="24721"/>
                  </a:lnTo>
                  <a:close/>
                </a:path>
                <a:path w="97789" h="52069">
                  <a:moveTo>
                    <a:pt x="2927" y="23812"/>
                  </a:moveTo>
                  <a:lnTo>
                    <a:pt x="1904" y="25251"/>
                  </a:lnTo>
                  <a:lnTo>
                    <a:pt x="1812" y="25997"/>
                  </a:lnTo>
                  <a:lnTo>
                    <a:pt x="2927" y="23812"/>
                  </a:lnTo>
                  <a:close/>
                </a:path>
                <a:path w="97789" h="52069">
                  <a:moveTo>
                    <a:pt x="94233" y="22961"/>
                  </a:moveTo>
                  <a:lnTo>
                    <a:pt x="95214" y="24721"/>
                  </a:lnTo>
                  <a:lnTo>
                    <a:pt x="95107" y="24092"/>
                  </a:lnTo>
                  <a:lnTo>
                    <a:pt x="94233" y="22961"/>
                  </a:lnTo>
                  <a:close/>
                </a:path>
                <a:path w="97789" h="52069">
                  <a:moveTo>
                    <a:pt x="8005" y="16662"/>
                  </a:moveTo>
                  <a:lnTo>
                    <a:pt x="5333" y="19091"/>
                  </a:lnTo>
                  <a:lnTo>
                    <a:pt x="2927" y="23812"/>
                  </a:lnTo>
                  <a:lnTo>
                    <a:pt x="8005" y="16662"/>
                  </a:lnTo>
                  <a:close/>
                </a:path>
                <a:path w="97789" h="52069">
                  <a:moveTo>
                    <a:pt x="88354" y="15350"/>
                  </a:moveTo>
                  <a:lnTo>
                    <a:pt x="94233" y="22961"/>
                  </a:lnTo>
                  <a:lnTo>
                    <a:pt x="91439" y="17948"/>
                  </a:lnTo>
                  <a:lnTo>
                    <a:pt x="88354" y="15350"/>
                  </a:lnTo>
                  <a:close/>
                </a:path>
                <a:path w="97789" h="52069">
                  <a:moveTo>
                    <a:pt x="14479" y="10774"/>
                  </a:moveTo>
                  <a:lnTo>
                    <a:pt x="10417" y="13265"/>
                  </a:lnTo>
                  <a:lnTo>
                    <a:pt x="8005" y="16662"/>
                  </a:lnTo>
                  <a:lnTo>
                    <a:pt x="14479" y="10774"/>
                  </a:lnTo>
                  <a:close/>
                </a:path>
                <a:path w="97789" h="52069">
                  <a:moveTo>
                    <a:pt x="82210" y="10176"/>
                  </a:moveTo>
                  <a:lnTo>
                    <a:pt x="88354" y="15350"/>
                  </a:lnTo>
                  <a:lnTo>
                    <a:pt x="86040" y="12354"/>
                  </a:lnTo>
                  <a:lnTo>
                    <a:pt x="82210" y="10176"/>
                  </a:lnTo>
                  <a:close/>
                </a:path>
                <a:path w="97789" h="52069">
                  <a:moveTo>
                    <a:pt x="21309" y="6585"/>
                  </a:moveTo>
                  <a:lnTo>
                    <a:pt x="17341" y="8171"/>
                  </a:lnTo>
                  <a:lnTo>
                    <a:pt x="14479" y="10774"/>
                  </a:lnTo>
                  <a:lnTo>
                    <a:pt x="21309" y="6585"/>
                  </a:lnTo>
                  <a:close/>
                </a:path>
                <a:path w="97789" h="52069">
                  <a:moveTo>
                    <a:pt x="74391" y="5729"/>
                  </a:moveTo>
                  <a:lnTo>
                    <a:pt x="82210" y="10176"/>
                  </a:lnTo>
                  <a:lnTo>
                    <a:pt x="78884" y="7375"/>
                  </a:lnTo>
                  <a:lnTo>
                    <a:pt x="74391" y="5729"/>
                  </a:lnTo>
                  <a:close/>
                </a:path>
                <a:path w="97789" h="52069">
                  <a:moveTo>
                    <a:pt x="29815" y="3185"/>
                  </a:moveTo>
                  <a:lnTo>
                    <a:pt x="25145" y="4232"/>
                  </a:lnTo>
                  <a:lnTo>
                    <a:pt x="21309" y="6585"/>
                  </a:lnTo>
                  <a:lnTo>
                    <a:pt x="29815" y="3185"/>
                  </a:lnTo>
                  <a:close/>
                </a:path>
                <a:path w="97789" h="52069">
                  <a:moveTo>
                    <a:pt x="66585" y="2869"/>
                  </a:moveTo>
                  <a:lnTo>
                    <a:pt x="74391" y="5729"/>
                  </a:lnTo>
                  <a:lnTo>
                    <a:pt x="70865" y="3724"/>
                  </a:lnTo>
                  <a:lnTo>
                    <a:pt x="66585" y="2869"/>
                  </a:lnTo>
                  <a:close/>
                </a:path>
                <a:path w="97789" h="52069">
                  <a:moveTo>
                    <a:pt x="38667" y="1201"/>
                  </a:moveTo>
                  <a:lnTo>
                    <a:pt x="33670" y="1645"/>
                  </a:lnTo>
                  <a:lnTo>
                    <a:pt x="29815" y="3185"/>
                  </a:lnTo>
                  <a:lnTo>
                    <a:pt x="38667" y="1201"/>
                  </a:lnTo>
                  <a:close/>
                </a:path>
                <a:path w="97789" h="52069">
                  <a:moveTo>
                    <a:pt x="56917" y="939"/>
                  </a:moveTo>
                  <a:lnTo>
                    <a:pt x="66585" y="2869"/>
                  </a:lnTo>
                  <a:lnTo>
                    <a:pt x="62245" y="1279"/>
                  </a:lnTo>
                  <a:lnTo>
                    <a:pt x="56917" y="939"/>
                  </a:lnTo>
                  <a:close/>
                </a:path>
                <a:path w="97789" h="52069">
                  <a:moveTo>
                    <a:pt x="43630" y="89"/>
                  </a:moveTo>
                  <a:lnTo>
                    <a:pt x="38667" y="1201"/>
                  </a:lnTo>
                  <a:lnTo>
                    <a:pt x="48033" y="370"/>
                  </a:lnTo>
                  <a:lnTo>
                    <a:pt x="43630" y="89"/>
                  </a:lnTo>
                  <a:close/>
                </a:path>
                <a:path w="97789" h="52069">
                  <a:moveTo>
                    <a:pt x="52214" y="0"/>
                  </a:moveTo>
                  <a:lnTo>
                    <a:pt x="48033" y="370"/>
                  </a:lnTo>
                  <a:lnTo>
                    <a:pt x="56917" y="939"/>
                  </a:lnTo>
                  <a:lnTo>
                    <a:pt x="52214" y="0"/>
                  </a:lnTo>
                  <a:close/>
                </a:path>
              </a:pathLst>
            </a:custGeom>
            <a:solidFill>
              <a:srgbClr val="4F81BC"/>
            </a:solidFill>
          </p:spPr>
          <p:txBody>
            <a:bodyPr wrap="square" lIns="0" tIns="0" rIns="0" bIns="0" rtlCol="0"/>
            <a:lstStyle/>
            <a:p>
              <a:endParaRPr/>
            </a:p>
          </p:txBody>
        </p:sp>
        <p:sp>
          <p:nvSpPr>
            <p:cNvPr id="55" name="object 27">
              <a:extLst>
                <a:ext uri="{FF2B5EF4-FFF2-40B4-BE49-F238E27FC236}">
                  <a16:creationId xmlns:a16="http://schemas.microsoft.com/office/drawing/2014/main" id="{D2568AE8-A7E2-498C-86B8-2214038680BB}"/>
                </a:ext>
              </a:extLst>
            </p:cNvPr>
            <p:cNvSpPr/>
            <p:nvPr/>
          </p:nvSpPr>
          <p:spPr>
            <a:xfrm>
              <a:off x="4976621" y="3068659"/>
              <a:ext cx="97790" cy="52069"/>
            </a:xfrm>
            <a:custGeom>
              <a:avLst/>
              <a:gdLst/>
              <a:ahLst/>
              <a:cxnLst/>
              <a:rect l="l" t="t" r="r" b="b"/>
              <a:pathLst>
                <a:path w="97789" h="52069">
                  <a:moveTo>
                    <a:pt x="6095" y="51984"/>
                  </a:moveTo>
                  <a:lnTo>
                    <a:pt x="250" y="38665"/>
                  </a:lnTo>
                  <a:lnTo>
                    <a:pt x="1904" y="25251"/>
                  </a:lnTo>
                  <a:lnTo>
                    <a:pt x="10417" y="13265"/>
                  </a:lnTo>
                  <a:lnTo>
                    <a:pt x="25145" y="4232"/>
                  </a:lnTo>
                  <a:lnTo>
                    <a:pt x="43630" y="89"/>
                  </a:lnTo>
                  <a:lnTo>
                    <a:pt x="62245" y="1279"/>
                  </a:lnTo>
                  <a:lnTo>
                    <a:pt x="78884" y="7375"/>
                  </a:lnTo>
                  <a:lnTo>
                    <a:pt x="91439" y="17948"/>
                  </a:lnTo>
                  <a:lnTo>
                    <a:pt x="95916" y="25981"/>
                  </a:lnTo>
                  <a:lnTo>
                    <a:pt x="97536" y="34395"/>
                  </a:lnTo>
                  <a:lnTo>
                    <a:pt x="96297" y="42808"/>
                  </a:lnTo>
                  <a:lnTo>
                    <a:pt x="92201" y="50841"/>
                  </a:lnTo>
                  <a:lnTo>
                    <a:pt x="97387" y="37425"/>
                  </a:lnTo>
                  <a:lnTo>
                    <a:pt x="95107" y="24092"/>
                  </a:lnTo>
                  <a:lnTo>
                    <a:pt x="86040" y="12354"/>
                  </a:lnTo>
                  <a:lnTo>
                    <a:pt x="70865" y="3724"/>
                  </a:lnTo>
                  <a:lnTo>
                    <a:pt x="52214" y="0"/>
                  </a:lnTo>
                  <a:lnTo>
                    <a:pt x="33670" y="1645"/>
                  </a:lnTo>
                  <a:lnTo>
                    <a:pt x="17341" y="8171"/>
                  </a:lnTo>
                  <a:lnTo>
                    <a:pt x="5333" y="19091"/>
                  </a:lnTo>
                  <a:lnTo>
                    <a:pt x="1238" y="27124"/>
                  </a:lnTo>
                  <a:lnTo>
                    <a:pt x="0" y="35538"/>
                  </a:lnTo>
                  <a:lnTo>
                    <a:pt x="1619" y="43951"/>
                  </a:lnTo>
                  <a:lnTo>
                    <a:pt x="6095" y="51984"/>
                  </a:lnTo>
                  <a:close/>
                </a:path>
              </a:pathLst>
            </a:custGeom>
            <a:ln w="25908">
              <a:solidFill>
                <a:srgbClr val="006FC0"/>
              </a:solidFill>
            </a:ln>
          </p:spPr>
          <p:txBody>
            <a:bodyPr wrap="square" lIns="0" tIns="0" rIns="0" bIns="0" rtlCol="0"/>
            <a:lstStyle/>
            <a:p>
              <a:endParaRPr/>
            </a:p>
          </p:txBody>
        </p:sp>
        <p:sp>
          <p:nvSpPr>
            <p:cNvPr id="56" name="object 28">
              <a:extLst>
                <a:ext uri="{FF2B5EF4-FFF2-40B4-BE49-F238E27FC236}">
                  <a16:creationId xmlns:a16="http://schemas.microsoft.com/office/drawing/2014/main" id="{1CB2F166-00C6-4CF4-A009-F908BDC45134}"/>
                </a:ext>
              </a:extLst>
            </p:cNvPr>
            <p:cNvSpPr/>
            <p:nvPr/>
          </p:nvSpPr>
          <p:spPr>
            <a:xfrm>
              <a:off x="4917185" y="2983230"/>
              <a:ext cx="243840" cy="0"/>
            </a:xfrm>
            <a:custGeom>
              <a:avLst/>
              <a:gdLst/>
              <a:ahLst/>
              <a:cxnLst/>
              <a:rect l="l" t="t" r="r" b="b"/>
              <a:pathLst>
                <a:path w="243839">
                  <a:moveTo>
                    <a:pt x="0" y="0"/>
                  </a:moveTo>
                  <a:lnTo>
                    <a:pt x="91439" y="0"/>
                  </a:lnTo>
                </a:path>
                <a:path w="243839">
                  <a:moveTo>
                    <a:pt x="152400" y="0"/>
                  </a:moveTo>
                  <a:lnTo>
                    <a:pt x="243839" y="0"/>
                  </a:lnTo>
                </a:path>
              </a:pathLst>
            </a:custGeom>
            <a:ln w="28956">
              <a:solidFill>
                <a:srgbClr val="006FC0"/>
              </a:solidFill>
            </a:ln>
          </p:spPr>
          <p:txBody>
            <a:bodyPr wrap="square" lIns="0" tIns="0" rIns="0" bIns="0" rtlCol="0"/>
            <a:lstStyle/>
            <a:p>
              <a:endParaRPr/>
            </a:p>
          </p:txBody>
        </p:sp>
        <p:sp>
          <p:nvSpPr>
            <p:cNvPr id="57" name="object 29">
              <a:extLst>
                <a:ext uri="{FF2B5EF4-FFF2-40B4-BE49-F238E27FC236}">
                  <a16:creationId xmlns:a16="http://schemas.microsoft.com/office/drawing/2014/main" id="{32A9C211-B136-4650-A790-97A52C2C9A86}"/>
                </a:ext>
              </a:extLst>
            </p:cNvPr>
            <p:cNvSpPr/>
            <p:nvPr/>
          </p:nvSpPr>
          <p:spPr>
            <a:xfrm>
              <a:off x="5004053" y="2922270"/>
              <a:ext cx="62865" cy="68580"/>
            </a:xfrm>
            <a:custGeom>
              <a:avLst/>
              <a:gdLst/>
              <a:ahLst/>
              <a:cxnLst/>
              <a:rect l="l" t="t" r="r" b="b"/>
              <a:pathLst>
                <a:path w="62864" h="68580">
                  <a:moveTo>
                    <a:pt x="0" y="0"/>
                  </a:moveTo>
                  <a:lnTo>
                    <a:pt x="0" y="68580"/>
                  </a:lnTo>
                </a:path>
                <a:path w="62864" h="68580">
                  <a:moveTo>
                    <a:pt x="62484" y="0"/>
                  </a:moveTo>
                  <a:lnTo>
                    <a:pt x="62484" y="68580"/>
                  </a:lnTo>
                </a:path>
              </a:pathLst>
            </a:custGeom>
            <a:ln w="28956">
              <a:solidFill>
                <a:srgbClr val="006FC0"/>
              </a:solidFill>
            </a:ln>
          </p:spPr>
          <p:txBody>
            <a:bodyPr wrap="square" lIns="0" tIns="0" rIns="0" bIns="0" rtlCol="0"/>
            <a:lstStyle/>
            <a:p>
              <a:endParaRPr/>
            </a:p>
          </p:txBody>
        </p:sp>
        <p:sp>
          <p:nvSpPr>
            <p:cNvPr id="58" name="object 30">
              <a:extLst>
                <a:ext uri="{FF2B5EF4-FFF2-40B4-BE49-F238E27FC236}">
                  <a16:creationId xmlns:a16="http://schemas.microsoft.com/office/drawing/2014/main" id="{971F21C7-8C57-4D0A-B3DD-4EB634D773CA}"/>
                </a:ext>
              </a:extLst>
            </p:cNvPr>
            <p:cNvSpPr/>
            <p:nvPr/>
          </p:nvSpPr>
          <p:spPr>
            <a:xfrm>
              <a:off x="4914138" y="3184398"/>
              <a:ext cx="243840" cy="0"/>
            </a:xfrm>
            <a:custGeom>
              <a:avLst/>
              <a:gdLst/>
              <a:ahLst/>
              <a:cxnLst/>
              <a:rect l="l" t="t" r="r" b="b"/>
              <a:pathLst>
                <a:path w="243839">
                  <a:moveTo>
                    <a:pt x="0" y="0"/>
                  </a:moveTo>
                  <a:lnTo>
                    <a:pt x="91439" y="0"/>
                  </a:lnTo>
                </a:path>
                <a:path w="243839">
                  <a:moveTo>
                    <a:pt x="152400" y="0"/>
                  </a:moveTo>
                  <a:lnTo>
                    <a:pt x="243839" y="0"/>
                  </a:lnTo>
                </a:path>
              </a:pathLst>
            </a:custGeom>
            <a:ln w="28956">
              <a:solidFill>
                <a:srgbClr val="006FC0"/>
              </a:solidFill>
            </a:ln>
          </p:spPr>
          <p:txBody>
            <a:bodyPr wrap="square" lIns="0" tIns="0" rIns="0" bIns="0" rtlCol="0"/>
            <a:lstStyle/>
            <a:p>
              <a:endParaRPr/>
            </a:p>
          </p:txBody>
        </p:sp>
        <p:sp>
          <p:nvSpPr>
            <p:cNvPr id="59" name="object 31">
              <a:extLst>
                <a:ext uri="{FF2B5EF4-FFF2-40B4-BE49-F238E27FC236}">
                  <a16:creationId xmlns:a16="http://schemas.microsoft.com/office/drawing/2014/main" id="{0D712BCC-AF72-4109-8364-DE36551F8DA6}"/>
                </a:ext>
              </a:extLst>
            </p:cNvPr>
            <p:cNvSpPr/>
            <p:nvPr/>
          </p:nvSpPr>
          <p:spPr>
            <a:xfrm>
              <a:off x="5002529" y="3123437"/>
              <a:ext cx="0" cy="68580"/>
            </a:xfrm>
            <a:custGeom>
              <a:avLst/>
              <a:gdLst/>
              <a:ahLst/>
              <a:cxnLst/>
              <a:rect l="l" t="t" r="r" b="b"/>
              <a:pathLst>
                <a:path h="68580">
                  <a:moveTo>
                    <a:pt x="0" y="0"/>
                  </a:moveTo>
                  <a:lnTo>
                    <a:pt x="0" y="68580"/>
                  </a:lnTo>
                </a:path>
              </a:pathLst>
            </a:custGeom>
            <a:ln w="28956">
              <a:solidFill>
                <a:srgbClr val="006FC0"/>
              </a:solidFill>
            </a:ln>
          </p:spPr>
          <p:txBody>
            <a:bodyPr wrap="square" lIns="0" tIns="0" rIns="0" bIns="0" rtlCol="0"/>
            <a:lstStyle/>
            <a:p>
              <a:endParaRPr/>
            </a:p>
          </p:txBody>
        </p:sp>
        <p:sp>
          <p:nvSpPr>
            <p:cNvPr id="60" name="object 32">
              <a:extLst>
                <a:ext uri="{FF2B5EF4-FFF2-40B4-BE49-F238E27FC236}">
                  <a16:creationId xmlns:a16="http://schemas.microsoft.com/office/drawing/2014/main" id="{7031A6B3-3A31-4CE3-8B4B-88E6AE5668F4}"/>
                </a:ext>
              </a:extLst>
            </p:cNvPr>
            <p:cNvSpPr/>
            <p:nvPr/>
          </p:nvSpPr>
          <p:spPr>
            <a:xfrm>
              <a:off x="5065014" y="3123437"/>
              <a:ext cx="0" cy="68580"/>
            </a:xfrm>
            <a:custGeom>
              <a:avLst/>
              <a:gdLst/>
              <a:ahLst/>
              <a:cxnLst/>
              <a:rect l="l" t="t" r="r" b="b"/>
              <a:pathLst>
                <a:path h="68580">
                  <a:moveTo>
                    <a:pt x="0" y="0"/>
                  </a:moveTo>
                  <a:lnTo>
                    <a:pt x="0" y="68580"/>
                  </a:lnTo>
                </a:path>
              </a:pathLst>
            </a:custGeom>
            <a:ln w="28956">
              <a:solidFill>
                <a:srgbClr val="006FC0"/>
              </a:solidFill>
            </a:ln>
          </p:spPr>
          <p:txBody>
            <a:bodyPr wrap="square" lIns="0" tIns="0" rIns="0" bIns="0" rtlCol="0"/>
            <a:lstStyle/>
            <a:p>
              <a:endParaRPr/>
            </a:p>
          </p:txBody>
        </p:sp>
      </p:grpSp>
      <p:sp>
        <p:nvSpPr>
          <p:cNvPr id="64" name="object 5">
            <a:extLst>
              <a:ext uri="{FF2B5EF4-FFF2-40B4-BE49-F238E27FC236}">
                <a16:creationId xmlns:a16="http://schemas.microsoft.com/office/drawing/2014/main" id="{73789AC3-39BD-4B65-9A9D-1361922A1F41}"/>
              </a:ext>
            </a:extLst>
          </p:cNvPr>
          <p:cNvSpPr txBox="1"/>
          <p:nvPr/>
        </p:nvSpPr>
        <p:spPr>
          <a:xfrm>
            <a:off x="214789" y="3463417"/>
            <a:ext cx="2059305" cy="708660"/>
          </a:xfrm>
          <a:prstGeom prst="rect">
            <a:avLst/>
          </a:prstGeom>
          <a:ln w="25908">
            <a:solidFill>
              <a:srgbClr val="17375E"/>
            </a:solidFill>
          </a:ln>
        </p:spPr>
        <p:txBody>
          <a:bodyPr vert="horz" wrap="square" lIns="0" tIns="37465" rIns="0" bIns="0" rtlCol="0">
            <a:spAutoFit/>
          </a:bodyPr>
          <a:lstStyle/>
          <a:p>
            <a:pPr marL="90170">
              <a:lnSpc>
                <a:spcPct val="100000"/>
              </a:lnSpc>
              <a:spcBef>
                <a:spcPts val="295"/>
              </a:spcBef>
            </a:pPr>
            <a:r>
              <a:rPr sz="2000" b="1" spc="-30" dirty="0">
                <a:latin typeface="Times New Roman"/>
                <a:cs typeface="Times New Roman"/>
              </a:rPr>
              <a:t>Younger’s</a:t>
            </a:r>
            <a:r>
              <a:rPr sz="2000" b="1" spc="-95" dirty="0">
                <a:latin typeface="Times New Roman"/>
                <a:cs typeface="Times New Roman"/>
              </a:rPr>
              <a:t> </a:t>
            </a:r>
            <a:r>
              <a:rPr sz="2000" b="1" spc="-5" dirty="0">
                <a:latin typeface="Times New Roman"/>
                <a:cs typeface="Times New Roman"/>
              </a:rPr>
              <a:t>pear</a:t>
            </a:r>
            <a:endParaRPr sz="2000">
              <a:latin typeface="Times New Roman"/>
              <a:cs typeface="Times New Roman"/>
            </a:endParaRPr>
          </a:p>
          <a:p>
            <a:pPr marL="90170">
              <a:lnSpc>
                <a:spcPct val="100000"/>
              </a:lnSpc>
              <a:spcBef>
                <a:spcPts val="5"/>
              </a:spcBef>
            </a:pPr>
            <a:r>
              <a:rPr sz="2000" b="1" dirty="0">
                <a:latin typeface="Times New Roman"/>
                <a:cs typeface="Times New Roman"/>
              </a:rPr>
              <a:t>shaped</a:t>
            </a:r>
            <a:r>
              <a:rPr sz="2000" b="1" spc="-95" dirty="0">
                <a:latin typeface="Times New Roman"/>
                <a:cs typeface="Times New Roman"/>
              </a:rPr>
              <a:t> </a:t>
            </a:r>
            <a:r>
              <a:rPr sz="2000" b="1" dirty="0">
                <a:latin typeface="Times New Roman"/>
                <a:cs typeface="Times New Roman"/>
              </a:rPr>
              <a:t>column</a:t>
            </a:r>
            <a:endParaRPr sz="2000">
              <a:latin typeface="Times New Roman"/>
              <a:cs typeface="Times New Roman"/>
            </a:endParaRPr>
          </a:p>
        </p:txBody>
      </p:sp>
      <p:grpSp>
        <p:nvGrpSpPr>
          <p:cNvPr id="65" name="object 6">
            <a:extLst>
              <a:ext uri="{FF2B5EF4-FFF2-40B4-BE49-F238E27FC236}">
                <a16:creationId xmlns:a16="http://schemas.microsoft.com/office/drawing/2014/main" id="{CD9A3810-A16D-4CAE-BC99-E32F4BECB9A3}"/>
              </a:ext>
            </a:extLst>
          </p:cNvPr>
          <p:cNvGrpSpPr/>
          <p:nvPr/>
        </p:nvGrpSpPr>
        <p:grpSpPr>
          <a:xfrm>
            <a:off x="634651" y="951102"/>
            <a:ext cx="4090670" cy="3234055"/>
            <a:chOff x="1562100" y="1267967"/>
            <a:chExt cx="4090670" cy="3234055"/>
          </a:xfrm>
        </p:grpSpPr>
        <p:pic>
          <p:nvPicPr>
            <p:cNvPr id="66" name="object 7">
              <a:extLst>
                <a:ext uri="{FF2B5EF4-FFF2-40B4-BE49-F238E27FC236}">
                  <a16:creationId xmlns:a16="http://schemas.microsoft.com/office/drawing/2014/main" id="{34A1EA12-0CA7-437A-910F-F7EB3F1E6F94}"/>
                </a:ext>
              </a:extLst>
            </p:cNvPr>
            <p:cNvPicPr/>
            <p:nvPr/>
          </p:nvPicPr>
          <p:blipFill>
            <a:blip r:embed="rId8" cstate="print"/>
            <a:stretch>
              <a:fillRect/>
            </a:stretch>
          </p:blipFill>
          <p:spPr>
            <a:xfrm>
              <a:off x="1562100" y="1267967"/>
              <a:ext cx="889936" cy="2462656"/>
            </a:xfrm>
            <a:prstGeom prst="rect">
              <a:avLst/>
            </a:prstGeom>
          </p:spPr>
        </p:pic>
        <p:pic>
          <p:nvPicPr>
            <p:cNvPr id="67" name="object 8">
              <a:extLst>
                <a:ext uri="{FF2B5EF4-FFF2-40B4-BE49-F238E27FC236}">
                  <a16:creationId xmlns:a16="http://schemas.microsoft.com/office/drawing/2014/main" id="{1DD99263-7EF2-492E-B889-62070BC684DE}"/>
                </a:ext>
              </a:extLst>
            </p:cNvPr>
            <p:cNvPicPr/>
            <p:nvPr/>
          </p:nvPicPr>
          <p:blipFill>
            <a:blip r:embed="rId9" cstate="print"/>
            <a:stretch>
              <a:fillRect/>
            </a:stretch>
          </p:blipFill>
          <p:spPr>
            <a:xfrm>
              <a:off x="4021835" y="1274063"/>
              <a:ext cx="1630679" cy="3227832"/>
            </a:xfrm>
            <a:prstGeom prst="rect">
              <a:avLst/>
            </a:prstGeom>
          </p:spPr>
        </p:pic>
      </p:grpSp>
      <p:sp>
        <p:nvSpPr>
          <p:cNvPr id="68" name="object 9">
            <a:extLst>
              <a:ext uri="{FF2B5EF4-FFF2-40B4-BE49-F238E27FC236}">
                <a16:creationId xmlns:a16="http://schemas.microsoft.com/office/drawing/2014/main" id="{6AC3519E-8DAB-470C-B9A1-AD771B736F27}"/>
              </a:ext>
            </a:extLst>
          </p:cNvPr>
          <p:cNvSpPr txBox="1"/>
          <p:nvPr/>
        </p:nvSpPr>
        <p:spPr>
          <a:xfrm>
            <a:off x="3385216" y="3487750"/>
            <a:ext cx="1048385" cy="636270"/>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He</a:t>
            </a:r>
            <a:r>
              <a:rPr sz="2000" b="1" spc="-5" dirty="0">
                <a:latin typeface="Times New Roman"/>
                <a:cs typeface="Times New Roman"/>
              </a:rPr>
              <a:t>mpl</a:t>
            </a:r>
            <a:r>
              <a:rPr sz="2000" b="1" spc="-10" dirty="0">
                <a:latin typeface="Times New Roman"/>
                <a:cs typeface="Times New Roman"/>
              </a:rPr>
              <a:t>e</a:t>
            </a:r>
            <a:r>
              <a:rPr sz="2000" b="1" spc="-70" dirty="0">
                <a:latin typeface="Times New Roman"/>
                <a:cs typeface="Times New Roman"/>
              </a:rPr>
              <a:t>’</a:t>
            </a:r>
            <a:r>
              <a:rPr sz="2000" b="1" dirty="0">
                <a:latin typeface="Times New Roman"/>
                <a:cs typeface="Times New Roman"/>
              </a:rPr>
              <a:t>s</a:t>
            </a:r>
            <a:endParaRPr sz="2000">
              <a:latin typeface="Times New Roman"/>
              <a:cs typeface="Times New Roman"/>
            </a:endParaRPr>
          </a:p>
          <a:p>
            <a:pPr marL="120650">
              <a:lnSpc>
                <a:spcPct val="100000"/>
              </a:lnSpc>
            </a:pPr>
            <a:r>
              <a:rPr sz="2000" b="1" dirty="0">
                <a:latin typeface="Times New Roman"/>
                <a:cs typeface="Times New Roman"/>
              </a:rPr>
              <a:t>column</a:t>
            </a:r>
            <a:endParaRPr sz="2000">
              <a:latin typeface="Times New Roman"/>
              <a:cs typeface="Times New Roman"/>
            </a:endParaRPr>
          </a:p>
        </p:txBody>
      </p:sp>
      <p:grpSp>
        <p:nvGrpSpPr>
          <p:cNvPr id="69" name="object 10">
            <a:extLst>
              <a:ext uri="{FF2B5EF4-FFF2-40B4-BE49-F238E27FC236}">
                <a16:creationId xmlns:a16="http://schemas.microsoft.com/office/drawing/2014/main" id="{AA4AAF66-1F2D-4404-B0C1-E7C4CCF8EDB1}"/>
              </a:ext>
            </a:extLst>
          </p:cNvPr>
          <p:cNvGrpSpPr/>
          <p:nvPr/>
        </p:nvGrpSpPr>
        <p:grpSpPr>
          <a:xfrm>
            <a:off x="-67786" y="0"/>
            <a:ext cx="4683760" cy="721360"/>
            <a:chOff x="438912" y="598957"/>
            <a:chExt cx="4683760" cy="721360"/>
          </a:xfrm>
        </p:grpSpPr>
        <p:pic>
          <p:nvPicPr>
            <p:cNvPr id="70" name="object 11">
              <a:extLst>
                <a:ext uri="{FF2B5EF4-FFF2-40B4-BE49-F238E27FC236}">
                  <a16:creationId xmlns:a16="http://schemas.microsoft.com/office/drawing/2014/main" id="{F5D6D1CF-A1DC-45BE-99B4-E27628685D95}"/>
                </a:ext>
              </a:extLst>
            </p:cNvPr>
            <p:cNvPicPr/>
            <p:nvPr/>
          </p:nvPicPr>
          <p:blipFill>
            <a:blip r:embed="rId10" cstate="print"/>
            <a:stretch>
              <a:fillRect/>
            </a:stretch>
          </p:blipFill>
          <p:spPr>
            <a:xfrm>
              <a:off x="534908" y="649074"/>
              <a:ext cx="4536978" cy="532150"/>
            </a:xfrm>
            <a:prstGeom prst="rect">
              <a:avLst/>
            </a:prstGeom>
          </p:spPr>
        </p:pic>
        <p:pic>
          <p:nvPicPr>
            <p:cNvPr id="71" name="object 12">
              <a:extLst>
                <a:ext uri="{FF2B5EF4-FFF2-40B4-BE49-F238E27FC236}">
                  <a16:creationId xmlns:a16="http://schemas.microsoft.com/office/drawing/2014/main" id="{0355EEFA-F899-4345-9F9C-841257E8C858}"/>
                </a:ext>
              </a:extLst>
            </p:cNvPr>
            <p:cNvPicPr/>
            <p:nvPr/>
          </p:nvPicPr>
          <p:blipFill>
            <a:blip r:embed="rId11" cstate="print"/>
            <a:stretch>
              <a:fillRect/>
            </a:stretch>
          </p:blipFill>
          <p:spPr>
            <a:xfrm>
              <a:off x="438912" y="598957"/>
              <a:ext cx="4683252" cy="720826"/>
            </a:xfrm>
            <a:prstGeom prst="rect">
              <a:avLst/>
            </a:prstGeom>
          </p:spPr>
        </p:pic>
        <p:pic>
          <p:nvPicPr>
            <p:cNvPr id="72" name="object 13">
              <a:extLst>
                <a:ext uri="{FF2B5EF4-FFF2-40B4-BE49-F238E27FC236}">
                  <a16:creationId xmlns:a16="http://schemas.microsoft.com/office/drawing/2014/main" id="{2C991C65-2019-445C-B3B8-F9E9608E5C83}"/>
                </a:ext>
              </a:extLst>
            </p:cNvPr>
            <p:cNvPicPr/>
            <p:nvPr/>
          </p:nvPicPr>
          <p:blipFill>
            <a:blip r:embed="rId12" cstate="print"/>
            <a:stretch>
              <a:fillRect/>
            </a:stretch>
          </p:blipFill>
          <p:spPr>
            <a:xfrm>
              <a:off x="573024" y="667511"/>
              <a:ext cx="4465320" cy="460248"/>
            </a:xfrm>
            <a:prstGeom prst="rect">
              <a:avLst/>
            </a:prstGeom>
          </p:spPr>
        </p:pic>
      </p:grpSp>
      <p:sp>
        <p:nvSpPr>
          <p:cNvPr id="73" name="object 14">
            <a:extLst>
              <a:ext uri="{FF2B5EF4-FFF2-40B4-BE49-F238E27FC236}">
                <a16:creationId xmlns:a16="http://schemas.microsoft.com/office/drawing/2014/main" id="{2DBDB7ED-5C4E-4CA9-8567-A02102352D0D}"/>
              </a:ext>
            </a:extLst>
          </p:cNvPr>
          <p:cNvSpPr txBox="1"/>
          <p:nvPr/>
        </p:nvSpPr>
        <p:spPr>
          <a:xfrm>
            <a:off x="77247" y="77194"/>
            <a:ext cx="4465320" cy="460375"/>
          </a:xfrm>
          <a:prstGeom prst="rect">
            <a:avLst/>
          </a:prstGeom>
          <a:ln w="9144">
            <a:solidFill>
              <a:srgbClr val="BD4A47"/>
            </a:solidFill>
          </a:ln>
        </p:spPr>
        <p:txBody>
          <a:bodyPr vert="horz" wrap="square" lIns="0" tIns="34290" rIns="0" bIns="0" rtlCol="0">
            <a:spAutoFit/>
          </a:bodyPr>
          <a:lstStyle/>
          <a:p>
            <a:pPr marL="90805">
              <a:lnSpc>
                <a:spcPct val="100000"/>
              </a:lnSpc>
              <a:spcBef>
                <a:spcPts val="270"/>
              </a:spcBef>
            </a:pPr>
            <a:r>
              <a:rPr sz="2400" b="1" spc="-20" dirty="0">
                <a:latin typeface="Times New Roman"/>
                <a:cs typeface="Times New Roman"/>
              </a:rPr>
              <a:t>FRACTIONATING</a:t>
            </a:r>
            <a:r>
              <a:rPr sz="2400" b="1" spc="25" dirty="0">
                <a:latin typeface="Times New Roman"/>
                <a:cs typeface="Times New Roman"/>
              </a:rPr>
              <a:t> </a:t>
            </a:r>
            <a:r>
              <a:rPr sz="2400" b="1" spc="-5" dirty="0">
                <a:latin typeface="Times New Roman"/>
                <a:cs typeface="Times New Roman"/>
              </a:rPr>
              <a:t>COLUMNS</a:t>
            </a:r>
            <a:endParaRPr sz="2400" dirty="0">
              <a:latin typeface="Times New Roman"/>
              <a:cs typeface="Times New Roman"/>
            </a:endParaRPr>
          </a:p>
        </p:txBody>
      </p:sp>
    </p:spTree>
    <p:extLst>
      <p:ext uri="{BB962C8B-B14F-4D97-AF65-F5344CB8AC3E}">
        <p14:creationId xmlns:p14="http://schemas.microsoft.com/office/powerpoint/2010/main" val="3077710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BE6C1D89-EC23-42AA-A31D-ADDA7A9818D5}"/>
              </a:ext>
            </a:extLst>
          </p:cNvPr>
          <p:cNvSpPr txBox="1"/>
          <p:nvPr/>
        </p:nvSpPr>
        <p:spPr>
          <a:xfrm>
            <a:off x="2104184" y="1255824"/>
            <a:ext cx="3016063" cy="1382940"/>
          </a:xfrm>
          <a:prstGeom prst="rect">
            <a:avLst/>
          </a:prstGeom>
        </p:spPr>
        <p:txBody>
          <a:bodyPr vert="horz" wrap="square" lIns="0" tIns="12700" rIns="0" bIns="0" rtlCol="0">
            <a:spAutoFit/>
          </a:bodyPr>
          <a:lstStyle/>
          <a:p>
            <a:pPr marL="12700" marR="5080" algn="just">
              <a:lnSpc>
                <a:spcPct val="150000"/>
              </a:lnSpc>
              <a:spcBef>
                <a:spcPts val="100"/>
              </a:spcBef>
              <a:buFont typeface="Wingdings"/>
              <a:buChar char=""/>
              <a:tabLst>
                <a:tab pos="540385" algn="l"/>
              </a:tabLst>
            </a:pPr>
            <a:r>
              <a:rPr sz="2000" b="1" dirty="0">
                <a:latin typeface="Maiandra GD" panose="020E0502030308020204" pitchFamily="34" charset="0"/>
                <a:cs typeface="Arial"/>
              </a:rPr>
              <a:t>In simple</a:t>
            </a:r>
            <a:r>
              <a:rPr sz="2000" b="1" spc="-110" dirty="0">
                <a:latin typeface="Maiandra GD" panose="020E0502030308020204" pitchFamily="34" charset="0"/>
                <a:cs typeface="Arial"/>
              </a:rPr>
              <a:t> </a:t>
            </a:r>
            <a:r>
              <a:rPr sz="2000" b="1" dirty="0">
                <a:latin typeface="Maiandra GD" panose="020E0502030308020204" pitchFamily="34" charset="0"/>
                <a:cs typeface="Arial"/>
              </a:rPr>
              <a:t>distillation,  vapour is directly</a:t>
            </a:r>
            <a:r>
              <a:rPr sz="2000" b="1" spc="-100" dirty="0">
                <a:latin typeface="Maiandra GD" panose="020E0502030308020204" pitchFamily="34" charset="0"/>
                <a:cs typeface="Arial"/>
              </a:rPr>
              <a:t> </a:t>
            </a:r>
            <a:r>
              <a:rPr sz="2000" b="1" dirty="0">
                <a:latin typeface="Maiandra GD" panose="020E0502030308020204" pitchFamily="34" charset="0"/>
                <a:cs typeface="Arial"/>
              </a:rPr>
              <a:t>passed  through the</a:t>
            </a:r>
            <a:r>
              <a:rPr sz="2000" b="1" spc="-90" dirty="0">
                <a:latin typeface="Maiandra GD" panose="020E0502030308020204" pitchFamily="34" charset="0"/>
                <a:cs typeface="Arial"/>
              </a:rPr>
              <a:t> </a:t>
            </a:r>
            <a:r>
              <a:rPr sz="2000" b="1" spc="-10" dirty="0">
                <a:latin typeface="Maiandra GD" panose="020E0502030308020204" pitchFamily="34" charset="0"/>
                <a:cs typeface="Arial"/>
              </a:rPr>
              <a:t>condenser.</a:t>
            </a:r>
            <a:endParaRPr sz="2000" b="1">
              <a:latin typeface="Maiandra GD" panose="020E0502030308020204" pitchFamily="34" charset="0"/>
              <a:cs typeface="Arial"/>
            </a:endParaRPr>
          </a:p>
        </p:txBody>
      </p:sp>
      <p:sp>
        <p:nvSpPr>
          <p:cNvPr id="3" name="object 4">
            <a:extLst>
              <a:ext uri="{FF2B5EF4-FFF2-40B4-BE49-F238E27FC236}">
                <a16:creationId xmlns:a16="http://schemas.microsoft.com/office/drawing/2014/main" id="{AFDC67B8-FA77-4A2B-9C08-07C7234E074F}"/>
              </a:ext>
            </a:extLst>
          </p:cNvPr>
          <p:cNvSpPr txBox="1"/>
          <p:nvPr/>
        </p:nvSpPr>
        <p:spPr>
          <a:xfrm>
            <a:off x="2104185" y="3542078"/>
            <a:ext cx="3396119" cy="879151"/>
          </a:xfrm>
          <a:prstGeom prst="rect">
            <a:avLst/>
          </a:prstGeom>
        </p:spPr>
        <p:txBody>
          <a:bodyPr vert="horz" wrap="square" lIns="0" tIns="12700" rIns="0" bIns="0" rtlCol="0">
            <a:spAutoFit/>
          </a:bodyPr>
          <a:lstStyle/>
          <a:p>
            <a:pPr marL="12700" marR="5080">
              <a:lnSpc>
                <a:spcPct val="150000"/>
              </a:lnSpc>
              <a:spcBef>
                <a:spcPts val="100"/>
              </a:spcBef>
              <a:buFont typeface="Wingdings"/>
              <a:buChar char=""/>
              <a:tabLst>
                <a:tab pos="469265" algn="l"/>
                <a:tab pos="469900" algn="l"/>
              </a:tabLst>
            </a:pPr>
            <a:r>
              <a:rPr sz="2000" b="1" dirty="0">
                <a:latin typeface="Maiandra GD" panose="020E0502030308020204" pitchFamily="34" charset="0"/>
                <a:cs typeface="Arial"/>
              </a:rPr>
              <a:t>Condensate is</a:t>
            </a:r>
            <a:r>
              <a:rPr sz="2000" b="1" spc="-90" dirty="0">
                <a:latin typeface="Maiandra GD" panose="020E0502030308020204" pitchFamily="34" charset="0"/>
                <a:cs typeface="Arial"/>
              </a:rPr>
              <a:t> </a:t>
            </a:r>
            <a:r>
              <a:rPr sz="2000" b="1" dirty="0">
                <a:latin typeface="Maiandra GD" panose="020E0502030308020204" pitchFamily="34" charset="0"/>
                <a:cs typeface="Arial"/>
              </a:rPr>
              <a:t>collected  directly into the</a:t>
            </a:r>
            <a:r>
              <a:rPr sz="2000" b="1" spc="-70" dirty="0">
                <a:latin typeface="Maiandra GD" panose="020E0502030308020204" pitchFamily="34" charset="0"/>
                <a:cs typeface="Arial"/>
              </a:rPr>
              <a:t> </a:t>
            </a:r>
            <a:r>
              <a:rPr sz="2000" b="1" spc="-15" dirty="0">
                <a:latin typeface="Maiandra GD" panose="020E0502030308020204" pitchFamily="34" charset="0"/>
                <a:cs typeface="Arial"/>
              </a:rPr>
              <a:t>receiver,</a:t>
            </a:r>
            <a:endParaRPr sz="2000" b="1">
              <a:latin typeface="Maiandra GD" panose="020E0502030308020204" pitchFamily="34" charset="0"/>
              <a:cs typeface="Arial"/>
            </a:endParaRPr>
          </a:p>
        </p:txBody>
      </p:sp>
      <p:sp>
        <p:nvSpPr>
          <p:cNvPr id="4" name="object 5">
            <a:extLst>
              <a:ext uri="{FF2B5EF4-FFF2-40B4-BE49-F238E27FC236}">
                <a16:creationId xmlns:a16="http://schemas.microsoft.com/office/drawing/2014/main" id="{B3B56061-0173-4994-B717-B7AEED820325}"/>
              </a:ext>
            </a:extLst>
          </p:cNvPr>
          <p:cNvSpPr txBox="1"/>
          <p:nvPr/>
        </p:nvSpPr>
        <p:spPr>
          <a:xfrm>
            <a:off x="5991020" y="1254529"/>
            <a:ext cx="4547805" cy="328134"/>
          </a:xfrm>
          <a:prstGeom prst="rect">
            <a:avLst/>
          </a:prstGeom>
        </p:spPr>
        <p:txBody>
          <a:bodyPr vert="horz" wrap="square" lIns="0" tIns="13335" rIns="0" bIns="0" rtlCol="0">
            <a:spAutoFit/>
          </a:bodyPr>
          <a:lstStyle/>
          <a:p>
            <a:pPr marL="469900" indent="-457200">
              <a:lnSpc>
                <a:spcPct val="100000"/>
              </a:lnSpc>
              <a:spcBef>
                <a:spcPts val="105"/>
              </a:spcBef>
              <a:buFont typeface="Wingdings"/>
              <a:buChar char=""/>
              <a:tabLst>
                <a:tab pos="469265" algn="l"/>
                <a:tab pos="469900" algn="l"/>
              </a:tabLst>
            </a:pPr>
            <a:r>
              <a:rPr sz="2000" b="1" spc="-5" dirty="0">
                <a:latin typeface="Maiandra GD" panose="020E0502030308020204" pitchFamily="34" charset="0"/>
                <a:cs typeface="Arial"/>
              </a:rPr>
              <a:t>In </a:t>
            </a:r>
            <a:r>
              <a:rPr sz="2000" b="1" dirty="0">
                <a:latin typeface="Maiandra GD" panose="020E0502030308020204" pitchFamily="34" charset="0"/>
                <a:cs typeface="Arial"/>
              </a:rPr>
              <a:t>fractional </a:t>
            </a:r>
            <a:r>
              <a:rPr sz="2000" b="1" spc="-5" dirty="0">
                <a:latin typeface="Maiandra GD" panose="020E0502030308020204" pitchFamily="34" charset="0"/>
                <a:cs typeface="Arial"/>
              </a:rPr>
              <a:t>distillation </a:t>
            </a:r>
            <a:r>
              <a:rPr sz="2000" b="1" dirty="0">
                <a:latin typeface="Maiandra GD" panose="020E0502030308020204" pitchFamily="34" charset="0"/>
                <a:cs typeface="Arial"/>
              </a:rPr>
              <a:t>the</a:t>
            </a:r>
            <a:r>
              <a:rPr sz="2000" b="1" spc="50" dirty="0">
                <a:latin typeface="Maiandra GD" panose="020E0502030308020204" pitchFamily="34" charset="0"/>
                <a:cs typeface="Arial"/>
              </a:rPr>
              <a:t> </a:t>
            </a:r>
            <a:r>
              <a:rPr sz="2000" b="1" spc="-5" dirty="0">
                <a:latin typeface="Maiandra GD" panose="020E0502030308020204" pitchFamily="34" charset="0"/>
                <a:cs typeface="Arial"/>
              </a:rPr>
              <a:t>vapour</a:t>
            </a:r>
            <a:endParaRPr sz="2000" b="1">
              <a:latin typeface="Maiandra GD" panose="020E0502030308020204" pitchFamily="34" charset="0"/>
              <a:cs typeface="Arial"/>
            </a:endParaRPr>
          </a:p>
        </p:txBody>
      </p:sp>
      <p:sp>
        <p:nvSpPr>
          <p:cNvPr id="5" name="object 6">
            <a:extLst>
              <a:ext uri="{FF2B5EF4-FFF2-40B4-BE49-F238E27FC236}">
                <a16:creationId xmlns:a16="http://schemas.microsoft.com/office/drawing/2014/main" id="{6728D706-D87D-4A58-A33B-FC78437F08A1}"/>
              </a:ext>
            </a:extLst>
          </p:cNvPr>
          <p:cNvSpPr txBox="1"/>
          <p:nvPr/>
        </p:nvSpPr>
        <p:spPr>
          <a:xfrm>
            <a:off x="5991020" y="1560624"/>
            <a:ext cx="4549160" cy="1382940"/>
          </a:xfrm>
          <a:prstGeom prst="rect">
            <a:avLst/>
          </a:prstGeom>
        </p:spPr>
        <p:txBody>
          <a:bodyPr vert="horz" wrap="square" lIns="0" tIns="12700" rIns="0" bIns="0" rtlCol="0">
            <a:spAutoFit/>
          </a:bodyPr>
          <a:lstStyle/>
          <a:p>
            <a:pPr marL="12700" marR="5080" algn="just">
              <a:lnSpc>
                <a:spcPct val="150000"/>
              </a:lnSpc>
              <a:spcBef>
                <a:spcPts val="100"/>
              </a:spcBef>
            </a:pPr>
            <a:r>
              <a:rPr sz="2000" b="1" dirty="0">
                <a:latin typeface="Maiandra GD" panose="020E0502030308020204" pitchFamily="34" charset="0"/>
                <a:cs typeface="Arial"/>
              </a:rPr>
              <a:t>must </a:t>
            </a:r>
            <a:r>
              <a:rPr sz="2000" b="1" spc="-5" dirty="0">
                <a:latin typeface="Maiandra GD" panose="020E0502030308020204" pitchFamily="34" charset="0"/>
                <a:cs typeface="Arial"/>
              </a:rPr>
              <a:t>pass through </a:t>
            </a:r>
            <a:r>
              <a:rPr sz="2000" b="1" dirty="0">
                <a:latin typeface="Maiandra GD" panose="020E0502030308020204" pitchFamily="34" charset="0"/>
                <a:cs typeface="Arial"/>
              </a:rPr>
              <a:t>a </a:t>
            </a:r>
            <a:r>
              <a:rPr sz="2000" b="1" spc="-5" dirty="0">
                <a:latin typeface="Maiandra GD" panose="020E0502030308020204" pitchFamily="34" charset="0"/>
                <a:cs typeface="Arial"/>
              </a:rPr>
              <a:t>fractionating  </a:t>
            </a:r>
            <a:r>
              <a:rPr sz="2000" b="1" dirty="0">
                <a:latin typeface="Maiandra GD" panose="020E0502030308020204" pitchFamily="34" charset="0"/>
                <a:cs typeface="Arial"/>
              </a:rPr>
              <a:t>column </a:t>
            </a:r>
            <a:r>
              <a:rPr sz="2000" b="1" spc="-5" dirty="0">
                <a:latin typeface="Maiandra GD" panose="020E0502030308020204" pitchFamily="34" charset="0"/>
                <a:cs typeface="Arial"/>
              </a:rPr>
              <a:t>in which partial </a:t>
            </a:r>
            <a:r>
              <a:rPr sz="2000" b="1" dirty="0">
                <a:latin typeface="Maiandra GD" panose="020E0502030308020204" pitchFamily="34" charset="0"/>
                <a:cs typeface="Arial"/>
              </a:rPr>
              <a:t>condensation  of vapour </a:t>
            </a:r>
            <a:r>
              <a:rPr sz="2000" b="1" spc="-5" dirty="0">
                <a:latin typeface="Maiandra GD" panose="020E0502030308020204" pitchFamily="34" charset="0"/>
                <a:cs typeface="Arial"/>
              </a:rPr>
              <a:t>is </a:t>
            </a:r>
            <a:r>
              <a:rPr sz="2000" b="1" dirty="0">
                <a:latin typeface="Maiandra GD" panose="020E0502030308020204" pitchFamily="34" charset="0"/>
                <a:cs typeface="Arial"/>
              </a:rPr>
              <a:t>allowed </a:t>
            </a:r>
            <a:r>
              <a:rPr sz="2000" b="1" spc="-5" dirty="0">
                <a:latin typeface="Maiandra GD" panose="020E0502030308020204" pitchFamily="34" charset="0"/>
                <a:cs typeface="Arial"/>
              </a:rPr>
              <a:t>to</a:t>
            </a:r>
            <a:r>
              <a:rPr sz="2000" b="1" spc="-70" dirty="0">
                <a:latin typeface="Maiandra GD" panose="020E0502030308020204" pitchFamily="34" charset="0"/>
                <a:cs typeface="Arial"/>
              </a:rPr>
              <a:t> </a:t>
            </a:r>
            <a:r>
              <a:rPr sz="2000" b="1" spc="-15" dirty="0">
                <a:latin typeface="Maiandra GD" panose="020E0502030308020204" pitchFamily="34" charset="0"/>
                <a:cs typeface="Arial"/>
              </a:rPr>
              <a:t>occur.</a:t>
            </a:r>
            <a:endParaRPr sz="2000" b="1">
              <a:latin typeface="Maiandra GD" panose="020E0502030308020204" pitchFamily="34" charset="0"/>
              <a:cs typeface="Arial"/>
            </a:endParaRPr>
          </a:p>
        </p:txBody>
      </p:sp>
      <p:sp>
        <p:nvSpPr>
          <p:cNvPr id="6" name="object 7">
            <a:extLst>
              <a:ext uri="{FF2B5EF4-FFF2-40B4-BE49-F238E27FC236}">
                <a16:creationId xmlns:a16="http://schemas.microsoft.com/office/drawing/2014/main" id="{D4BDAFB7-3D94-4505-9D8E-D68F563B77E3}"/>
              </a:ext>
            </a:extLst>
          </p:cNvPr>
          <p:cNvSpPr txBox="1"/>
          <p:nvPr/>
        </p:nvSpPr>
        <p:spPr>
          <a:xfrm>
            <a:off x="5991020" y="2932478"/>
            <a:ext cx="4549160" cy="1836167"/>
          </a:xfrm>
          <a:prstGeom prst="rect">
            <a:avLst/>
          </a:prstGeom>
        </p:spPr>
        <p:txBody>
          <a:bodyPr vert="horz" wrap="square" lIns="0" tIns="12700" rIns="0" bIns="0" rtlCol="0">
            <a:spAutoFit/>
          </a:bodyPr>
          <a:lstStyle/>
          <a:p>
            <a:pPr marL="12700" marR="5080" algn="just">
              <a:lnSpc>
                <a:spcPct val="150000"/>
              </a:lnSpc>
              <a:spcBef>
                <a:spcPts val="100"/>
              </a:spcBef>
              <a:buFont typeface="Wingdings"/>
              <a:buChar char=""/>
              <a:tabLst>
                <a:tab pos="469900" algn="l"/>
              </a:tabLst>
            </a:pPr>
            <a:r>
              <a:rPr sz="2000" b="1" spc="-5" dirty="0">
                <a:latin typeface="Maiandra GD" panose="020E0502030308020204" pitchFamily="34" charset="0"/>
                <a:cs typeface="Arial"/>
              </a:rPr>
              <a:t>Condensation takes </a:t>
            </a:r>
            <a:r>
              <a:rPr sz="2000" b="1" dirty="0">
                <a:latin typeface="Maiandra GD" panose="020E0502030308020204" pitchFamily="34" charset="0"/>
                <a:cs typeface="Arial"/>
              </a:rPr>
              <a:t>place </a:t>
            </a:r>
            <a:r>
              <a:rPr sz="2000" b="1" spc="-5" dirty="0">
                <a:latin typeface="Maiandra GD" panose="020E0502030308020204" pitchFamily="34" charset="0"/>
                <a:cs typeface="Arial"/>
              </a:rPr>
              <a:t>in </a:t>
            </a:r>
            <a:r>
              <a:rPr sz="2000" b="1" dirty="0">
                <a:latin typeface="Maiandra GD" panose="020E0502030308020204" pitchFamily="34" charset="0"/>
                <a:cs typeface="Arial"/>
              </a:rPr>
              <a:t>the  fractionating column, </a:t>
            </a:r>
            <a:r>
              <a:rPr sz="2000" b="1" spc="-5" dirty="0">
                <a:latin typeface="Maiandra GD" panose="020E0502030308020204" pitchFamily="34" charset="0"/>
                <a:cs typeface="Arial"/>
              </a:rPr>
              <a:t>so that </a:t>
            </a:r>
            <a:r>
              <a:rPr sz="2000" b="1" dirty="0">
                <a:latin typeface="Maiandra GD" panose="020E0502030308020204" pitchFamily="34" charset="0"/>
                <a:cs typeface="Arial"/>
              </a:rPr>
              <a:t>a </a:t>
            </a:r>
            <a:r>
              <a:rPr sz="2000" b="1" spc="-5" dirty="0">
                <a:latin typeface="Maiandra GD" panose="020E0502030308020204" pitchFamily="34" charset="0"/>
                <a:cs typeface="Arial"/>
              </a:rPr>
              <a:t>part </a:t>
            </a:r>
            <a:r>
              <a:rPr sz="2000" b="1" dirty="0">
                <a:latin typeface="Maiandra GD" panose="020E0502030308020204" pitchFamily="34" charset="0"/>
                <a:cs typeface="Arial"/>
              </a:rPr>
              <a:t>of  the condensing </a:t>
            </a:r>
            <a:r>
              <a:rPr sz="2000" b="1" spc="-5" dirty="0">
                <a:latin typeface="Maiandra GD" panose="020E0502030308020204" pitchFamily="34" charset="0"/>
                <a:cs typeface="Arial"/>
              </a:rPr>
              <a:t>vapour returns to the  </a:t>
            </a:r>
            <a:r>
              <a:rPr sz="2000" b="1" dirty="0">
                <a:latin typeface="Maiandra GD" panose="020E0502030308020204" pitchFamily="34" charset="0"/>
                <a:cs typeface="Arial"/>
              </a:rPr>
              <a:t>still.</a:t>
            </a:r>
            <a:endParaRPr sz="2000" b="1">
              <a:latin typeface="Maiandra GD" panose="020E0502030308020204" pitchFamily="34" charset="0"/>
              <a:cs typeface="Arial"/>
            </a:endParaRPr>
          </a:p>
        </p:txBody>
      </p:sp>
      <p:sp>
        <p:nvSpPr>
          <p:cNvPr id="7" name="object 8">
            <a:extLst>
              <a:ext uri="{FF2B5EF4-FFF2-40B4-BE49-F238E27FC236}">
                <a16:creationId xmlns:a16="http://schemas.microsoft.com/office/drawing/2014/main" id="{AFA64A7E-A734-4D5E-8964-D4F65475F0F5}"/>
              </a:ext>
            </a:extLst>
          </p:cNvPr>
          <p:cNvSpPr txBox="1"/>
          <p:nvPr/>
        </p:nvSpPr>
        <p:spPr>
          <a:xfrm>
            <a:off x="2180385" y="638629"/>
            <a:ext cx="7231972" cy="443711"/>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Simple Distillation </a:t>
            </a:r>
            <a:r>
              <a:rPr sz="2800" b="1" spc="-5"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Vs Fractional</a:t>
            </a:r>
            <a:r>
              <a:rPr sz="2800" b="1" spc="-55"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 </a:t>
            </a:r>
            <a:r>
              <a:rPr sz="2800" b="1" dirty="0">
                <a:solidFill>
                  <a:srgbClr val="FF0000"/>
                </a:solidFill>
                <a:effectLst>
                  <a:outerShdw blurRad="38100" dist="38100" dir="2700000" algn="tl">
                    <a:srgbClr val="000000">
                      <a:alpha val="43137"/>
                    </a:srgbClr>
                  </a:outerShdw>
                </a:effectLst>
                <a:latin typeface="Maiandra GD" panose="020E0502030308020204" pitchFamily="34" charset="0"/>
                <a:cs typeface="Arial"/>
              </a:rPr>
              <a:t>Distillation</a:t>
            </a:r>
            <a:endParaRPr sz="2800" b="1" dirty="0">
              <a:effectLst>
                <a:outerShdw blurRad="38100" dist="38100" dir="2700000" algn="tl">
                  <a:srgbClr val="000000">
                    <a:alpha val="43137"/>
                  </a:srgbClr>
                </a:outerShdw>
              </a:effectLst>
              <a:latin typeface="Maiandra GD" panose="020E0502030308020204" pitchFamily="34" charset="0"/>
              <a:cs typeface="Arial"/>
            </a:endParaRPr>
          </a:p>
        </p:txBody>
      </p:sp>
    </p:spTree>
    <p:extLst>
      <p:ext uri="{BB962C8B-B14F-4D97-AF65-F5344CB8AC3E}">
        <p14:creationId xmlns:p14="http://schemas.microsoft.com/office/powerpoint/2010/main" val="1442332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FDC12E-F271-4071-B321-AC25C0057A9B}"/>
              </a:ext>
            </a:extLst>
          </p:cNvPr>
          <p:cNvSpPr txBox="1"/>
          <p:nvPr/>
        </p:nvSpPr>
        <p:spPr>
          <a:xfrm rot="20277169">
            <a:off x="2756692" y="2680254"/>
            <a:ext cx="6421169" cy="1323439"/>
          </a:xfrm>
          <a:prstGeom prst="rect">
            <a:avLst/>
          </a:prstGeom>
          <a:noFill/>
        </p:spPr>
        <p:txBody>
          <a:bodyPr wrap="square" rtlCol="0">
            <a:spAutoFit/>
          </a:bodyPr>
          <a:lstStyle/>
          <a:p>
            <a:r>
              <a:rPr lang="en-US" sz="8000" b="1" dirty="0">
                <a:solidFill>
                  <a:srgbClr val="C0000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rPr>
              <a:t>THANK YOU</a:t>
            </a:r>
            <a:endParaRPr lang="en-IN" sz="8000" b="1" dirty="0">
              <a:solidFill>
                <a:srgbClr val="C00000"/>
              </a:solidFill>
              <a:effectLst>
                <a:outerShdw blurRad="38100" dist="38100" dir="2700000" algn="tl">
                  <a:srgbClr val="000000">
                    <a:alpha val="43137"/>
                  </a:srgbClr>
                </a:outerShdw>
              </a:effectLst>
              <a:latin typeface="Maiandra GD" panose="020E0502030308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43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ble">
            <a:extLst>
              <a:ext uri="{FF2B5EF4-FFF2-40B4-BE49-F238E27FC236}">
                <a16:creationId xmlns:a16="http://schemas.microsoft.com/office/drawing/2014/main" id="{4F2D5AA6-52B6-4903-A5F1-F76E6767DBAE}"/>
              </a:ext>
            </a:extLst>
          </p:cNvPr>
          <p:cNvPicPr>
            <a:picLocks noChangeAspect="1"/>
          </p:cNvPicPr>
          <p:nvPr/>
        </p:nvPicPr>
        <p:blipFill>
          <a:blip r:embed="rId2"/>
          <a:stretch>
            <a:fillRect/>
          </a:stretch>
        </p:blipFill>
        <p:spPr>
          <a:xfrm>
            <a:off x="681352" y="1450045"/>
            <a:ext cx="10630115" cy="4538325"/>
          </a:xfrm>
          <a:prstGeom prst="rect">
            <a:avLst/>
          </a:prstGeom>
        </p:spPr>
      </p:pic>
      <p:sp>
        <p:nvSpPr>
          <p:cNvPr id="4" name="TextBox 3">
            <a:extLst>
              <a:ext uri="{FF2B5EF4-FFF2-40B4-BE49-F238E27FC236}">
                <a16:creationId xmlns:a16="http://schemas.microsoft.com/office/drawing/2014/main" id="{D55F4527-F968-40FD-B7BD-118BA09C3297}"/>
              </a:ext>
            </a:extLst>
          </p:cNvPr>
          <p:cNvSpPr txBox="1"/>
          <p:nvPr/>
        </p:nvSpPr>
        <p:spPr>
          <a:xfrm>
            <a:off x="3759199" y="448733"/>
            <a:ext cx="4707467" cy="646331"/>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Separation Methods</a:t>
            </a:r>
            <a:endParaRPr lang="en-IN" sz="3600" b="1" dirty="0">
              <a:solidFill>
                <a:srgbClr val="FF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571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5F267C66-3C15-4BB5-B5B6-AE19CF82F5B0}"/>
              </a:ext>
            </a:extLst>
          </p:cNvPr>
          <p:cNvGraphicFramePr>
            <a:graphicFrameLocks noGrp="1"/>
          </p:cNvGraphicFramePr>
          <p:nvPr>
            <p:extLst>
              <p:ext uri="{D42A27DB-BD31-4B8C-83A1-F6EECF244321}">
                <p14:modId xmlns:p14="http://schemas.microsoft.com/office/powerpoint/2010/main" val="3868733963"/>
              </p:ext>
            </p:extLst>
          </p:nvPr>
        </p:nvGraphicFramePr>
        <p:xfrm>
          <a:off x="1314450" y="1094316"/>
          <a:ext cx="9683751" cy="4121153"/>
        </p:xfrm>
        <a:graphic>
          <a:graphicData uri="http://schemas.openxmlformats.org/drawingml/2006/table">
            <a:tbl>
              <a:tblPr firstRow="1" bandRow="1">
                <a:tableStyleId>{2D5ABB26-0587-4C30-8999-92F81FD0307C}</a:tableStyleId>
              </a:tblPr>
              <a:tblGrid>
                <a:gridCol w="2869233">
                  <a:extLst>
                    <a:ext uri="{9D8B030D-6E8A-4147-A177-3AD203B41FA5}">
                      <a16:colId xmlns:a16="http://schemas.microsoft.com/office/drawing/2014/main" val="20000"/>
                    </a:ext>
                  </a:extLst>
                </a:gridCol>
                <a:gridCol w="6814518">
                  <a:extLst>
                    <a:ext uri="{9D8B030D-6E8A-4147-A177-3AD203B41FA5}">
                      <a16:colId xmlns:a16="http://schemas.microsoft.com/office/drawing/2014/main" val="20001"/>
                    </a:ext>
                  </a:extLst>
                </a:gridCol>
              </a:tblGrid>
              <a:tr h="412115">
                <a:tc>
                  <a:txBody>
                    <a:bodyPr/>
                    <a:lstStyle/>
                    <a:p>
                      <a:pPr algn="ctr">
                        <a:lnSpc>
                          <a:spcPct val="100000"/>
                        </a:lnSpc>
                        <a:spcBef>
                          <a:spcPts val="305"/>
                        </a:spcBef>
                      </a:pPr>
                      <a:r>
                        <a:rPr sz="1800" b="1" spc="-10" dirty="0">
                          <a:solidFill>
                            <a:srgbClr val="FFFFFF"/>
                          </a:solidFill>
                          <a:latin typeface="Rockwell"/>
                          <a:cs typeface="Rockwell"/>
                        </a:rPr>
                        <a:t>Separation</a:t>
                      </a:r>
                      <a:r>
                        <a:rPr sz="1800" b="1" spc="5" dirty="0">
                          <a:solidFill>
                            <a:srgbClr val="FFFFFF"/>
                          </a:solidFill>
                          <a:latin typeface="Rockwell"/>
                          <a:cs typeface="Rockwell"/>
                        </a:rPr>
                        <a:t> </a:t>
                      </a:r>
                      <a:r>
                        <a:rPr sz="1800" b="1" spc="-5" dirty="0">
                          <a:solidFill>
                            <a:srgbClr val="FFFFFF"/>
                          </a:solidFill>
                          <a:latin typeface="Rockwell"/>
                          <a:cs typeface="Rockwell"/>
                        </a:rPr>
                        <a:t>method</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algn="ctr">
                        <a:lnSpc>
                          <a:spcPct val="100000"/>
                        </a:lnSpc>
                        <a:spcBef>
                          <a:spcPts val="305"/>
                        </a:spcBef>
                      </a:pPr>
                      <a:r>
                        <a:rPr sz="1800" b="1" spc="-5" dirty="0">
                          <a:solidFill>
                            <a:srgbClr val="FFFFFF"/>
                          </a:solidFill>
                          <a:latin typeface="Rockwell"/>
                          <a:cs typeface="Rockwell"/>
                        </a:rPr>
                        <a:t>Differences </a:t>
                      </a:r>
                      <a:r>
                        <a:rPr sz="1800" b="1" spc="-10" dirty="0">
                          <a:solidFill>
                            <a:srgbClr val="FFFFFF"/>
                          </a:solidFill>
                          <a:latin typeface="Rockwell"/>
                          <a:cs typeface="Rockwell"/>
                        </a:rPr>
                        <a:t>between</a:t>
                      </a:r>
                      <a:r>
                        <a:rPr sz="1800" b="1" spc="30" dirty="0">
                          <a:solidFill>
                            <a:srgbClr val="FFFFFF"/>
                          </a:solidFill>
                          <a:latin typeface="Rockwell"/>
                          <a:cs typeface="Rockwell"/>
                        </a:rPr>
                        <a:t> </a:t>
                      </a:r>
                      <a:r>
                        <a:rPr sz="1800" b="1" spc="-5" dirty="0">
                          <a:solidFill>
                            <a:srgbClr val="FFFFFF"/>
                          </a:solidFill>
                          <a:latin typeface="Rockwell"/>
                          <a:cs typeface="Rockwell"/>
                        </a:rPr>
                        <a:t>objects</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412115">
                <a:tc>
                  <a:txBody>
                    <a:bodyPr/>
                    <a:lstStyle/>
                    <a:p>
                      <a:pPr marL="635" algn="ctr">
                        <a:lnSpc>
                          <a:spcPct val="100000"/>
                        </a:lnSpc>
                        <a:spcBef>
                          <a:spcPts val="305"/>
                        </a:spcBef>
                      </a:pPr>
                      <a:r>
                        <a:rPr sz="1800" spc="-15" dirty="0">
                          <a:latin typeface="Rockwell"/>
                          <a:cs typeface="Rockwell"/>
                        </a:rPr>
                        <a:t>Chromatography</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algn="ctr">
                        <a:lnSpc>
                          <a:spcPct val="100000"/>
                        </a:lnSpc>
                        <a:spcBef>
                          <a:spcPts val="305"/>
                        </a:spcBef>
                      </a:pPr>
                      <a:r>
                        <a:rPr sz="1800" spc="-5" dirty="0">
                          <a:latin typeface="Rockwell"/>
                          <a:cs typeface="Rockwell"/>
                        </a:rPr>
                        <a:t>Solubility </a:t>
                      </a:r>
                      <a:r>
                        <a:rPr sz="1800" dirty="0">
                          <a:latin typeface="Rockwell"/>
                          <a:cs typeface="Rockwell"/>
                        </a:rPr>
                        <a:t>with</a:t>
                      </a:r>
                      <a:r>
                        <a:rPr sz="1800" spc="-25" dirty="0">
                          <a:latin typeface="Rockwell"/>
                          <a:cs typeface="Rockwell"/>
                        </a:rPr>
                        <a:t> </a:t>
                      </a:r>
                      <a:r>
                        <a:rPr sz="1800" spc="-5" dirty="0">
                          <a:latin typeface="Rockwell"/>
                          <a:cs typeface="Rockwell"/>
                        </a:rPr>
                        <a:t>ethanol</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1"/>
                  </a:ext>
                </a:extLst>
              </a:tr>
              <a:tr h="412116">
                <a:tc>
                  <a:txBody>
                    <a:bodyPr/>
                    <a:lstStyle/>
                    <a:p>
                      <a:pPr algn="ctr">
                        <a:lnSpc>
                          <a:spcPct val="100000"/>
                        </a:lnSpc>
                        <a:spcBef>
                          <a:spcPts val="305"/>
                        </a:spcBef>
                      </a:pPr>
                      <a:r>
                        <a:rPr sz="1800" spc="-5" dirty="0">
                          <a:latin typeface="Rockwell"/>
                          <a:cs typeface="Rockwell"/>
                        </a:rPr>
                        <a:t>Filtration</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gn="ctr">
                        <a:lnSpc>
                          <a:spcPct val="100000"/>
                        </a:lnSpc>
                        <a:spcBef>
                          <a:spcPts val="305"/>
                        </a:spcBef>
                      </a:pPr>
                      <a:r>
                        <a:rPr sz="1800" spc="-5" dirty="0">
                          <a:latin typeface="Rockwell"/>
                          <a:cs typeface="Rockwell"/>
                        </a:rPr>
                        <a:t>Size of </a:t>
                      </a:r>
                      <a:r>
                        <a:rPr sz="1800" dirty="0">
                          <a:latin typeface="Rockwell"/>
                          <a:cs typeface="Rockwell"/>
                        </a:rPr>
                        <a:t>particles</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2"/>
                  </a:ext>
                </a:extLst>
              </a:tr>
              <a:tr h="412115">
                <a:tc>
                  <a:txBody>
                    <a:bodyPr/>
                    <a:lstStyle/>
                    <a:p>
                      <a:pPr marL="1270" algn="ctr">
                        <a:lnSpc>
                          <a:spcPct val="100000"/>
                        </a:lnSpc>
                        <a:spcBef>
                          <a:spcPts val="305"/>
                        </a:spcBef>
                      </a:pPr>
                      <a:r>
                        <a:rPr sz="1800" spc="-10" dirty="0">
                          <a:latin typeface="Rockwell"/>
                          <a:cs typeface="Rockwell"/>
                        </a:rPr>
                        <a:t>Evaporation</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905" algn="ctr">
                        <a:lnSpc>
                          <a:spcPct val="100000"/>
                        </a:lnSpc>
                        <a:spcBef>
                          <a:spcPts val="305"/>
                        </a:spcBef>
                      </a:pPr>
                      <a:r>
                        <a:rPr sz="1800" dirty="0">
                          <a:latin typeface="Rockwell"/>
                          <a:cs typeface="Rockwell"/>
                        </a:rPr>
                        <a:t>State </a:t>
                      </a:r>
                      <a:r>
                        <a:rPr sz="1800" spc="-5" dirty="0">
                          <a:latin typeface="Rockwell"/>
                          <a:cs typeface="Rockwell"/>
                        </a:rPr>
                        <a:t>of object </a:t>
                      </a:r>
                      <a:r>
                        <a:rPr sz="1800" dirty="0">
                          <a:latin typeface="Rockwell"/>
                          <a:cs typeface="Rockwell"/>
                        </a:rPr>
                        <a:t>(solid and</a:t>
                      </a:r>
                      <a:r>
                        <a:rPr sz="1800" spc="-35" dirty="0">
                          <a:latin typeface="Rockwell"/>
                          <a:cs typeface="Rockwell"/>
                        </a:rPr>
                        <a:t> </a:t>
                      </a:r>
                      <a:r>
                        <a:rPr sz="1800" spc="-5" dirty="0">
                          <a:latin typeface="Rockwell"/>
                          <a:cs typeface="Rockwell"/>
                        </a:rPr>
                        <a:t>liquid)</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3"/>
                  </a:ext>
                </a:extLst>
              </a:tr>
              <a:tr h="412115">
                <a:tc>
                  <a:txBody>
                    <a:bodyPr/>
                    <a:lstStyle/>
                    <a:p>
                      <a:pPr algn="ctr">
                        <a:lnSpc>
                          <a:spcPct val="100000"/>
                        </a:lnSpc>
                        <a:spcBef>
                          <a:spcPts val="305"/>
                        </a:spcBef>
                      </a:pPr>
                      <a:r>
                        <a:rPr sz="1800" dirty="0">
                          <a:latin typeface="Rockwell"/>
                          <a:cs typeface="Rockwell"/>
                        </a:rPr>
                        <a:t>Crystallisation</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1905" algn="ctr">
                        <a:lnSpc>
                          <a:spcPct val="100000"/>
                        </a:lnSpc>
                        <a:spcBef>
                          <a:spcPts val="305"/>
                        </a:spcBef>
                      </a:pPr>
                      <a:r>
                        <a:rPr sz="1800" dirty="0">
                          <a:latin typeface="Rockwell"/>
                          <a:cs typeface="Rockwell"/>
                        </a:rPr>
                        <a:t>State </a:t>
                      </a:r>
                      <a:r>
                        <a:rPr sz="1800" spc="-5" dirty="0">
                          <a:latin typeface="Rockwell"/>
                          <a:cs typeface="Rockwell"/>
                        </a:rPr>
                        <a:t>of object </a:t>
                      </a:r>
                      <a:r>
                        <a:rPr sz="1800" dirty="0">
                          <a:latin typeface="Rockwell"/>
                          <a:cs typeface="Rockwell"/>
                        </a:rPr>
                        <a:t>(solid and</a:t>
                      </a:r>
                      <a:r>
                        <a:rPr sz="1800" spc="-35" dirty="0">
                          <a:latin typeface="Rockwell"/>
                          <a:cs typeface="Rockwell"/>
                        </a:rPr>
                        <a:t> </a:t>
                      </a:r>
                      <a:r>
                        <a:rPr sz="1800" spc="-5" dirty="0">
                          <a:latin typeface="Rockwell"/>
                          <a:cs typeface="Rockwell"/>
                        </a:rPr>
                        <a:t>liquid)</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4"/>
                  </a:ext>
                </a:extLst>
              </a:tr>
              <a:tr h="412115">
                <a:tc>
                  <a:txBody>
                    <a:bodyPr/>
                    <a:lstStyle/>
                    <a:p>
                      <a:pPr algn="ctr">
                        <a:lnSpc>
                          <a:spcPct val="100000"/>
                        </a:lnSpc>
                        <a:spcBef>
                          <a:spcPts val="305"/>
                        </a:spcBef>
                      </a:pPr>
                      <a:r>
                        <a:rPr sz="1800" dirty="0">
                          <a:latin typeface="Rockwell"/>
                          <a:cs typeface="Rockwell"/>
                        </a:rPr>
                        <a:t>Simple</a:t>
                      </a:r>
                      <a:r>
                        <a:rPr sz="1800" spc="-10" dirty="0">
                          <a:latin typeface="Rockwell"/>
                          <a:cs typeface="Rockwell"/>
                        </a:rPr>
                        <a:t> </a:t>
                      </a:r>
                      <a:r>
                        <a:rPr sz="1800" spc="-5" dirty="0">
                          <a:latin typeface="Rockwell"/>
                          <a:cs typeface="Rockwell"/>
                        </a:rPr>
                        <a:t>Distillation</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algn="ctr">
                        <a:lnSpc>
                          <a:spcPct val="100000"/>
                        </a:lnSpc>
                        <a:spcBef>
                          <a:spcPts val="305"/>
                        </a:spcBef>
                      </a:pPr>
                      <a:r>
                        <a:rPr sz="1800" spc="-5" dirty="0">
                          <a:latin typeface="Rockwell"/>
                          <a:cs typeface="Rockwell"/>
                        </a:rPr>
                        <a:t>Boiling</a:t>
                      </a:r>
                      <a:r>
                        <a:rPr sz="1800" dirty="0">
                          <a:latin typeface="Rockwell"/>
                          <a:cs typeface="Rockwell"/>
                        </a:rPr>
                        <a:t> </a:t>
                      </a:r>
                      <a:r>
                        <a:rPr sz="1800" spc="-5" dirty="0">
                          <a:latin typeface="Rockwell"/>
                          <a:cs typeface="Rockwell"/>
                        </a:rPr>
                        <a:t>points</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5"/>
                  </a:ext>
                </a:extLst>
              </a:tr>
              <a:tr h="412116">
                <a:tc>
                  <a:txBody>
                    <a:bodyPr/>
                    <a:lstStyle/>
                    <a:p>
                      <a:pPr algn="ctr">
                        <a:lnSpc>
                          <a:spcPct val="100000"/>
                        </a:lnSpc>
                        <a:spcBef>
                          <a:spcPts val="305"/>
                        </a:spcBef>
                      </a:pPr>
                      <a:r>
                        <a:rPr sz="1800" spc="-5" dirty="0">
                          <a:latin typeface="Rockwell"/>
                          <a:cs typeface="Rockwell"/>
                        </a:rPr>
                        <a:t>Fractional</a:t>
                      </a:r>
                      <a:r>
                        <a:rPr sz="1800" spc="-50" dirty="0">
                          <a:latin typeface="Rockwell"/>
                          <a:cs typeface="Rockwell"/>
                        </a:rPr>
                        <a:t> </a:t>
                      </a:r>
                      <a:r>
                        <a:rPr sz="1800" dirty="0">
                          <a:latin typeface="Rockwell"/>
                          <a:cs typeface="Rockwell"/>
                        </a:rPr>
                        <a:t>Distillation</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gn="ctr">
                        <a:lnSpc>
                          <a:spcPct val="100000"/>
                        </a:lnSpc>
                        <a:spcBef>
                          <a:spcPts val="305"/>
                        </a:spcBef>
                      </a:pPr>
                      <a:r>
                        <a:rPr sz="1800" spc="-5" dirty="0">
                          <a:latin typeface="Rockwell"/>
                          <a:cs typeface="Rockwell"/>
                        </a:rPr>
                        <a:t>Boiling</a:t>
                      </a:r>
                      <a:r>
                        <a:rPr sz="1800" dirty="0">
                          <a:latin typeface="Rockwell"/>
                          <a:cs typeface="Rockwell"/>
                        </a:rPr>
                        <a:t> </a:t>
                      </a:r>
                      <a:r>
                        <a:rPr sz="1800" spc="-5" dirty="0">
                          <a:latin typeface="Rockwell"/>
                          <a:cs typeface="Rockwell"/>
                        </a:rPr>
                        <a:t>points</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6"/>
                  </a:ext>
                </a:extLst>
              </a:tr>
              <a:tr h="412115">
                <a:tc>
                  <a:txBody>
                    <a:bodyPr/>
                    <a:lstStyle/>
                    <a:p>
                      <a:pPr algn="ctr">
                        <a:lnSpc>
                          <a:spcPct val="100000"/>
                        </a:lnSpc>
                        <a:spcBef>
                          <a:spcPts val="305"/>
                        </a:spcBef>
                      </a:pPr>
                      <a:r>
                        <a:rPr sz="1800" spc="-5" dirty="0">
                          <a:latin typeface="Rockwell"/>
                          <a:cs typeface="Rockwell"/>
                        </a:rPr>
                        <a:t>Separating</a:t>
                      </a:r>
                      <a:r>
                        <a:rPr sz="1800" spc="-40" dirty="0">
                          <a:latin typeface="Rockwell"/>
                          <a:cs typeface="Rockwell"/>
                        </a:rPr>
                        <a:t> </a:t>
                      </a:r>
                      <a:r>
                        <a:rPr sz="1800" dirty="0">
                          <a:latin typeface="Rockwell"/>
                          <a:cs typeface="Rockwell"/>
                        </a:rPr>
                        <a:t>Funnel</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algn="ctr">
                        <a:lnSpc>
                          <a:spcPct val="100000"/>
                        </a:lnSpc>
                        <a:spcBef>
                          <a:spcPts val="305"/>
                        </a:spcBef>
                      </a:pPr>
                      <a:r>
                        <a:rPr sz="1800" spc="-5" dirty="0">
                          <a:latin typeface="Rockwell"/>
                          <a:cs typeface="Rockwell"/>
                        </a:rPr>
                        <a:t>Both </a:t>
                      </a:r>
                      <a:r>
                        <a:rPr sz="1800" spc="-25" dirty="0">
                          <a:latin typeface="Rockwell"/>
                          <a:cs typeface="Rockwell"/>
                        </a:rPr>
                        <a:t>are</a:t>
                      </a:r>
                      <a:r>
                        <a:rPr sz="1800" spc="-10" dirty="0">
                          <a:latin typeface="Rockwell"/>
                          <a:cs typeface="Rockwell"/>
                        </a:rPr>
                        <a:t> </a:t>
                      </a:r>
                      <a:r>
                        <a:rPr sz="1800" spc="-5" dirty="0">
                          <a:latin typeface="Rockwell"/>
                          <a:cs typeface="Rockwell"/>
                        </a:rPr>
                        <a:t>immiscible</a:t>
                      </a:r>
                      <a:endParaRPr sz="1800">
                        <a:latin typeface="Rockwell"/>
                        <a:cs typeface="Rockwel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7"/>
                  </a:ext>
                </a:extLst>
              </a:tr>
              <a:tr h="412116">
                <a:tc>
                  <a:txBody>
                    <a:bodyPr/>
                    <a:lstStyle/>
                    <a:p>
                      <a:pPr algn="ctr">
                        <a:lnSpc>
                          <a:spcPct val="100000"/>
                        </a:lnSpc>
                        <a:spcBef>
                          <a:spcPts val="309"/>
                        </a:spcBef>
                      </a:pPr>
                      <a:r>
                        <a:rPr sz="1800" spc="-5" dirty="0">
                          <a:latin typeface="Rockwell"/>
                          <a:cs typeface="Rockwell"/>
                        </a:rPr>
                        <a:t>Sublimation</a:t>
                      </a:r>
                      <a:endParaRPr sz="1800">
                        <a:latin typeface="Rockwell"/>
                        <a:cs typeface="Rockwel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gn="ctr">
                        <a:lnSpc>
                          <a:spcPct val="100000"/>
                        </a:lnSpc>
                        <a:spcBef>
                          <a:spcPts val="309"/>
                        </a:spcBef>
                      </a:pPr>
                      <a:r>
                        <a:rPr sz="1800" spc="-5" dirty="0">
                          <a:latin typeface="Rockwell"/>
                          <a:cs typeface="Rockwell"/>
                        </a:rPr>
                        <a:t>Ability </a:t>
                      </a:r>
                      <a:r>
                        <a:rPr sz="1800" dirty="0">
                          <a:latin typeface="Rockwell"/>
                          <a:cs typeface="Rockwell"/>
                        </a:rPr>
                        <a:t>to</a:t>
                      </a:r>
                      <a:r>
                        <a:rPr sz="1800" spc="-15" dirty="0">
                          <a:latin typeface="Rockwell"/>
                          <a:cs typeface="Rockwell"/>
                        </a:rPr>
                        <a:t> </a:t>
                      </a:r>
                      <a:r>
                        <a:rPr sz="1800" spc="-5" dirty="0">
                          <a:latin typeface="Rockwell"/>
                          <a:cs typeface="Rockwell"/>
                        </a:rPr>
                        <a:t>sublime</a:t>
                      </a:r>
                      <a:endParaRPr sz="1800">
                        <a:latin typeface="Rockwell"/>
                        <a:cs typeface="Rockwel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val="10008"/>
                  </a:ext>
                </a:extLst>
              </a:tr>
              <a:tr h="412115">
                <a:tc>
                  <a:txBody>
                    <a:bodyPr/>
                    <a:lstStyle/>
                    <a:p>
                      <a:pPr algn="ctr">
                        <a:lnSpc>
                          <a:spcPct val="100000"/>
                        </a:lnSpc>
                        <a:spcBef>
                          <a:spcPts val="310"/>
                        </a:spcBef>
                      </a:pPr>
                      <a:r>
                        <a:rPr sz="1800" dirty="0">
                          <a:latin typeface="Rockwell"/>
                          <a:cs typeface="Rockwell"/>
                        </a:rPr>
                        <a:t>Magnetic</a:t>
                      </a:r>
                      <a:r>
                        <a:rPr sz="1800" spc="-15" dirty="0">
                          <a:latin typeface="Rockwell"/>
                          <a:cs typeface="Rockwell"/>
                        </a:rPr>
                        <a:t> </a:t>
                      </a:r>
                      <a:r>
                        <a:rPr sz="1800" spc="-10" dirty="0">
                          <a:latin typeface="Rockwell"/>
                          <a:cs typeface="Rockwell"/>
                        </a:rPr>
                        <a:t>Attraction</a:t>
                      </a:r>
                      <a:endParaRPr sz="1800">
                        <a:latin typeface="Rockwell"/>
                        <a:cs typeface="Rockwell"/>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1270" algn="ctr">
                        <a:lnSpc>
                          <a:spcPct val="100000"/>
                        </a:lnSpc>
                        <a:spcBef>
                          <a:spcPts val="310"/>
                        </a:spcBef>
                      </a:pPr>
                      <a:r>
                        <a:rPr sz="1800" dirty="0">
                          <a:latin typeface="Rockwell"/>
                          <a:cs typeface="Rockwell"/>
                        </a:rPr>
                        <a:t>Magnetism</a:t>
                      </a: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val="10009"/>
                  </a:ext>
                </a:extLst>
              </a:tr>
            </a:tbl>
          </a:graphicData>
        </a:graphic>
      </p:graphicFrame>
      <p:sp>
        <p:nvSpPr>
          <p:cNvPr id="4" name="TextBox 3">
            <a:extLst>
              <a:ext uri="{FF2B5EF4-FFF2-40B4-BE49-F238E27FC236}">
                <a16:creationId xmlns:a16="http://schemas.microsoft.com/office/drawing/2014/main" id="{1F69642E-EE00-479F-8F72-CF84515A8B71}"/>
              </a:ext>
            </a:extLst>
          </p:cNvPr>
          <p:cNvSpPr txBox="1"/>
          <p:nvPr/>
        </p:nvSpPr>
        <p:spPr>
          <a:xfrm>
            <a:off x="414866" y="254000"/>
            <a:ext cx="11142133" cy="523220"/>
          </a:xfrm>
          <a:prstGeom prst="rect">
            <a:avLst/>
          </a:prstGeom>
          <a:noFill/>
        </p:spPr>
        <p:txBody>
          <a:bodyPr wrap="square" rtlCol="0">
            <a:spAutoFit/>
          </a:bodyPr>
          <a:lstStyle/>
          <a:p>
            <a:pPr algn="ctr"/>
            <a:r>
              <a:rPr lang="en-US" sz="28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Difference in Properties enable the Separation Methods to Work</a:t>
            </a:r>
            <a:endParaRPr lang="en-IN" sz="2800" b="1" dirty="0">
              <a:solidFill>
                <a:srgbClr val="00B05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3063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B4E10E-B886-42E5-8376-2C9169332F1A}"/>
              </a:ext>
            </a:extLst>
          </p:cNvPr>
          <p:cNvSpPr/>
          <p:nvPr/>
        </p:nvSpPr>
        <p:spPr>
          <a:xfrm rot="20807676">
            <a:off x="3314757" y="1837107"/>
            <a:ext cx="5885738" cy="3901068"/>
          </a:xfrm>
          <a:prstGeom prst="rect">
            <a:avLst/>
          </a:prstGeom>
        </p:spPr>
        <p:txBody>
          <a:bodyPr wrap="square">
            <a:spAutoFit/>
          </a:bodyPr>
          <a:lstStyle/>
          <a:p>
            <a:pPr marL="90805" algn="ctr">
              <a:spcBef>
                <a:spcPts val="275"/>
              </a:spcBef>
            </a:pPr>
            <a:r>
              <a:rPr lang="en-IN" sz="6000" b="1" spc="-5"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Sublimation </a:t>
            </a:r>
          </a:p>
          <a:p>
            <a:pPr marL="90805" algn="ctr">
              <a:spcBef>
                <a:spcPts val="275"/>
              </a:spcBef>
            </a:pPr>
            <a:r>
              <a:rPr lang="en-IN" sz="6000" b="1" spc="-5"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&amp; </a:t>
            </a:r>
          </a:p>
          <a:p>
            <a:pPr marL="90805" algn="ctr">
              <a:spcBef>
                <a:spcPts val="275"/>
              </a:spcBef>
            </a:pPr>
            <a:r>
              <a:rPr lang="en-US" sz="6000" b="1" spc="-5" dirty="0">
                <a:solidFill>
                  <a:srgbClr val="C0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Crystallization</a:t>
            </a:r>
            <a:endParaRPr lang="en-IN" sz="6000" b="1" dirty="0">
              <a:solidFill>
                <a:srgbClr val="C00000"/>
              </a:solidFill>
              <a:effectLst>
                <a:outerShdw blurRad="38100" dist="38100" dir="2700000" algn="tl">
                  <a:srgbClr val="000000">
                    <a:alpha val="43137"/>
                  </a:srgbClr>
                </a:outerShdw>
              </a:effectLst>
              <a:latin typeface="Maiandra GD" panose="020E0502030308020204" pitchFamily="34" charset="0"/>
            </a:endParaRPr>
          </a:p>
          <a:p>
            <a:pPr marL="90805">
              <a:lnSpc>
                <a:spcPct val="100000"/>
              </a:lnSpc>
              <a:spcBef>
                <a:spcPts val="275"/>
              </a:spcBef>
            </a:pPr>
            <a:endParaRPr lang="en-IN" sz="6000" dirty="0">
              <a:solidFill>
                <a:srgbClr val="00206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365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1ADB5195-3827-4F0E-87CA-CDC97ABB19B8}"/>
              </a:ext>
            </a:extLst>
          </p:cNvPr>
          <p:cNvGrpSpPr/>
          <p:nvPr/>
        </p:nvGrpSpPr>
        <p:grpSpPr>
          <a:xfrm>
            <a:off x="1662557" y="1644269"/>
            <a:ext cx="1309370" cy="633730"/>
            <a:chOff x="1662557" y="1644269"/>
            <a:chExt cx="1309370" cy="633730"/>
          </a:xfrm>
        </p:grpSpPr>
        <p:sp>
          <p:nvSpPr>
            <p:cNvPr id="3" name="object 6">
              <a:extLst>
                <a:ext uri="{FF2B5EF4-FFF2-40B4-BE49-F238E27FC236}">
                  <a16:creationId xmlns:a16="http://schemas.microsoft.com/office/drawing/2014/main" id="{74BB5136-D02C-416C-841D-AE413ED3B735}"/>
                </a:ext>
              </a:extLst>
            </p:cNvPr>
            <p:cNvSpPr/>
            <p:nvPr/>
          </p:nvSpPr>
          <p:spPr>
            <a:xfrm>
              <a:off x="2248535" y="1934718"/>
              <a:ext cx="134620" cy="343535"/>
            </a:xfrm>
            <a:custGeom>
              <a:avLst/>
              <a:gdLst/>
              <a:ahLst/>
              <a:cxnLst/>
              <a:rect l="l" t="t" r="r" b="b"/>
              <a:pathLst>
                <a:path w="134619" h="343535">
                  <a:moveTo>
                    <a:pt x="16128" y="210819"/>
                  </a:moveTo>
                  <a:lnTo>
                    <a:pt x="9270" y="214883"/>
                  </a:lnTo>
                  <a:lnTo>
                    <a:pt x="2285" y="218948"/>
                  </a:lnTo>
                  <a:lnTo>
                    <a:pt x="0" y="227711"/>
                  </a:lnTo>
                  <a:lnTo>
                    <a:pt x="67182" y="343026"/>
                  </a:lnTo>
                  <a:lnTo>
                    <a:pt x="83980" y="314198"/>
                  </a:lnTo>
                  <a:lnTo>
                    <a:pt x="52704" y="314198"/>
                  </a:lnTo>
                  <a:lnTo>
                    <a:pt x="52704" y="260803"/>
                  </a:lnTo>
                  <a:lnTo>
                    <a:pt x="28956" y="220090"/>
                  </a:lnTo>
                  <a:lnTo>
                    <a:pt x="25018" y="213106"/>
                  </a:lnTo>
                  <a:lnTo>
                    <a:pt x="16128" y="210819"/>
                  </a:lnTo>
                  <a:close/>
                </a:path>
                <a:path w="134619" h="343535">
                  <a:moveTo>
                    <a:pt x="52705" y="260803"/>
                  </a:moveTo>
                  <a:lnTo>
                    <a:pt x="52704" y="314198"/>
                  </a:lnTo>
                  <a:lnTo>
                    <a:pt x="81660" y="314198"/>
                  </a:lnTo>
                  <a:lnTo>
                    <a:pt x="81660" y="306958"/>
                  </a:lnTo>
                  <a:lnTo>
                    <a:pt x="54737" y="306958"/>
                  </a:lnTo>
                  <a:lnTo>
                    <a:pt x="67182" y="285623"/>
                  </a:lnTo>
                  <a:lnTo>
                    <a:pt x="52705" y="260803"/>
                  </a:lnTo>
                  <a:close/>
                </a:path>
                <a:path w="134619" h="343535">
                  <a:moveTo>
                    <a:pt x="118237" y="210819"/>
                  </a:moveTo>
                  <a:lnTo>
                    <a:pt x="109346" y="213106"/>
                  </a:lnTo>
                  <a:lnTo>
                    <a:pt x="105409" y="220090"/>
                  </a:lnTo>
                  <a:lnTo>
                    <a:pt x="81660" y="260803"/>
                  </a:lnTo>
                  <a:lnTo>
                    <a:pt x="81660" y="314198"/>
                  </a:lnTo>
                  <a:lnTo>
                    <a:pt x="83980" y="314198"/>
                  </a:lnTo>
                  <a:lnTo>
                    <a:pt x="134365" y="227711"/>
                  </a:lnTo>
                  <a:lnTo>
                    <a:pt x="132079" y="218948"/>
                  </a:lnTo>
                  <a:lnTo>
                    <a:pt x="125094" y="214883"/>
                  </a:lnTo>
                  <a:lnTo>
                    <a:pt x="118237" y="210819"/>
                  </a:lnTo>
                  <a:close/>
                </a:path>
                <a:path w="134619" h="343535">
                  <a:moveTo>
                    <a:pt x="67182" y="285623"/>
                  </a:moveTo>
                  <a:lnTo>
                    <a:pt x="54737" y="306958"/>
                  </a:lnTo>
                  <a:lnTo>
                    <a:pt x="79628" y="306958"/>
                  </a:lnTo>
                  <a:lnTo>
                    <a:pt x="67182" y="285623"/>
                  </a:lnTo>
                  <a:close/>
                </a:path>
                <a:path w="134619" h="343535">
                  <a:moveTo>
                    <a:pt x="81660" y="260803"/>
                  </a:moveTo>
                  <a:lnTo>
                    <a:pt x="67182" y="285623"/>
                  </a:lnTo>
                  <a:lnTo>
                    <a:pt x="79628" y="306958"/>
                  </a:lnTo>
                  <a:lnTo>
                    <a:pt x="81660" y="306958"/>
                  </a:lnTo>
                  <a:lnTo>
                    <a:pt x="81660" y="260803"/>
                  </a:lnTo>
                  <a:close/>
                </a:path>
                <a:path w="134619" h="343535">
                  <a:moveTo>
                    <a:pt x="81660" y="0"/>
                  </a:moveTo>
                  <a:lnTo>
                    <a:pt x="52704" y="0"/>
                  </a:lnTo>
                  <a:lnTo>
                    <a:pt x="52705" y="260803"/>
                  </a:lnTo>
                  <a:lnTo>
                    <a:pt x="67182" y="285623"/>
                  </a:lnTo>
                  <a:lnTo>
                    <a:pt x="81660" y="260803"/>
                  </a:lnTo>
                  <a:lnTo>
                    <a:pt x="81660" y="0"/>
                  </a:lnTo>
                  <a:close/>
                </a:path>
              </a:pathLst>
            </a:custGeom>
            <a:solidFill>
              <a:srgbClr val="00AFEF"/>
            </a:solidFill>
          </p:spPr>
          <p:txBody>
            <a:bodyPr wrap="square" lIns="0" tIns="0" rIns="0" bIns="0" rtlCol="0"/>
            <a:lstStyle/>
            <a:p>
              <a:endParaRPr b="1">
                <a:latin typeface="Maiandra GD" panose="020E0502030308020204" pitchFamily="34" charset="0"/>
              </a:endParaRPr>
            </a:p>
          </p:txBody>
        </p:sp>
        <p:sp>
          <p:nvSpPr>
            <p:cNvPr id="4" name="object 7">
              <a:extLst>
                <a:ext uri="{FF2B5EF4-FFF2-40B4-BE49-F238E27FC236}">
                  <a16:creationId xmlns:a16="http://schemas.microsoft.com/office/drawing/2014/main" id="{B3D741CC-9B09-40B5-A8A3-67524F5CC0CF}"/>
                </a:ext>
              </a:extLst>
            </p:cNvPr>
            <p:cNvSpPr/>
            <p:nvPr/>
          </p:nvSpPr>
          <p:spPr>
            <a:xfrm>
              <a:off x="1677162" y="1658874"/>
              <a:ext cx="1280160" cy="205740"/>
            </a:xfrm>
            <a:custGeom>
              <a:avLst/>
              <a:gdLst/>
              <a:ahLst/>
              <a:cxnLst/>
              <a:rect l="l" t="t" r="r" b="b"/>
              <a:pathLst>
                <a:path w="1280160" h="205739">
                  <a:moveTo>
                    <a:pt x="1280160" y="0"/>
                  </a:moveTo>
                  <a:lnTo>
                    <a:pt x="1272847" y="40022"/>
                  </a:lnTo>
                  <a:lnTo>
                    <a:pt x="1252902" y="72723"/>
                  </a:lnTo>
                  <a:lnTo>
                    <a:pt x="1223313" y="94779"/>
                  </a:lnTo>
                  <a:lnTo>
                    <a:pt x="1187069" y="102870"/>
                  </a:lnTo>
                  <a:lnTo>
                    <a:pt x="733170" y="102870"/>
                  </a:lnTo>
                  <a:lnTo>
                    <a:pt x="696926" y="110960"/>
                  </a:lnTo>
                  <a:lnTo>
                    <a:pt x="667337" y="133016"/>
                  </a:lnTo>
                  <a:lnTo>
                    <a:pt x="647392" y="165717"/>
                  </a:lnTo>
                  <a:lnTo>
                    <a:pt x="640080" y="205739"/>
                  </a:lnTo>
                  <a:lnTo>
                    <a:pt x="632767" y="165717"/>
                  </a:lnTo>
                  <a:lnTo>
                    <a:pt x="612822" y="133016"/>
                  </a:lnTo>
                  <a:lnTo>
                    <a:pt x="583233" y="110960"/>
                  </a:lnTo>
                  <a:lnTo>
                    <a:pt x="546988" y="102870"/>
                  </a:lnTo>
                  <a:lnTo>
                    <a:pt x="93090" y="102870"/>
                  </a:lnTo>
                  <a:lnTo>
                    <a:pt x="56846" y="94779"/>
                  </a:lnTo>
                  <a:lnTo>
                    <a:pt x="27257" y="72723"/>
                  </a:lnTo>
                  <a:lnTo>
                    <a:pt x="7312" y="40022"/>
                  </a:lnTo>
                  <a:lnTo>
                    <a:pt x="0" y="0"/>
                  </a:lnTo>
                </a:path>
              </a:pathLst>
            </a:custGeom>
            <a:ln w="28956">
              <a:solidFill>
                <a:srgbClr val="0099FF"/>
              </a:solidFill>
            </a:ln>
          </p:spPr>
          <p:txBody>
            <a:bodyPr wrap="square" lIns="0" tIns="0" rIns="0" bIns="0" rtlCol="0"/>
            <a:lstStyle/>
            <a:p>
              <a:endParaRPr b="1">
                <a:latin typeface="Maiandra GD" panose="020E0502030308020204" pitchFamily="34" charset="0"/>
              </a:endParaRPr>
            </a:p>
          </p:txBody>
        </p:sp>
      </p:grpSp>
      <p:sp>
        <p:nvSpPr>
          <p:cNvPr id="5" name="object 8">
            <a:extLst>
              <a:ext uri="{FF2B5EF4-FFF2-40B4-BE49-F238E27FC236}">
                <a16:creationId xmlns:a16="http://schemas.microsoft.com/office/drawing/2014/main" id="{E4B191CA-1F7C-4851-ABD6-EBDE08D87E5F}"/>
              </a:ext>
            </a:extLst>
          </p:cNvPr>
          <p:cNvSpPr txBox="1"/>
          <p:nvPr/>
        </p:nvSpPr>
        <p:spPr>
          <a:xfrm>
            <a:off x="1529093" y="5320521"/>
            <a:ext cx="7632065" cy="1256754"/>
          </a:xfrm>
          <a:prstGeom prst="rect">
            <a:avLst/>
          </a:prstGeom>
        </p:spPr>
        <p:txBody>
          <a:bodyPr vert="horz" wrap="square" lIns="0" tIns="12700" rIns="0" bIns="0" rtlCol="0">
            <a:spAutoFit/>
          </a:bodyPr>
          <a:lstStyle/>
          <a:p>
            <a:pPr marL="355600" indent="-343535">
              <a:spcBef>
                <a:spcPts val="100"/>
              </a:spcBef>
              <a:buFont typeface="Wingdings"/>
              <a:buChar char=""/>
              <a:tabLst>
                <a:tab pos="355600" algn="l"/>
                <a:tab pos="356235" algn="l"/>
              </a:tabLst>
            </a:pPr>
            <a:r>
              <a:rPr lang="en-IN" sz="2000" b="1" spc="-10" dirty="0">
                <a:latin typeface="Maiandra GD" panose="020E0502030308020204" pitchFamily="34" charset="0"/>
                <a:cs typeface="Calibri"/>
              </a:rPr>
              <a:t>Used </a:t>
            </a:r>
            <a:r>
              <a:rPr lang="en-IN" sz="2000" b="1" spc="-5" dirty="0">
                <a:latin typeface="Maiandra GD" panose="020E0502030308020204" pitchFamily="34" charset="0"/>
                <a:cs typeface="Calibri"/>
              </a:rPr>
              <a:t>to separate </a:t>
            </a:r>
            <a:r>
              <a:rPr lang="en-IN" sz="2000" b="1" dirty="0">
                <a:latin typeface="Maiandra GD" panose="020E0502030308020204" pitchFamily="34" charset="0"/>
                <a:cs typeface="Calibri"/>
              </a:rPr>
              <a:t>volatile </a:t>
            </a:r>
            <a:r>
              <a:rPr lang="en-IN" sz="2000" b="1" spc="-5" dirty="0">
                <a:latin typeface="Maiandra GD" panose="020E0502030308020204" pitchFamily="34" charset="0"/>
                <a:cs typeface="Calibri"/>
              </a:rPr>
              <a:t>organic compounds  from non </a:t>
            </a:r>
            <a:r>
              <a:rPr lang="en-IN" sz="2000" b="1" dirty="0">
                <a:latin typeface="Maiandra GD" panose="020E0502030308020204" pitchFamily="34" charset="0"/>
                <a:cs typeface="Calibri"/>
              </a:rPr>
              <a:t>volatile </a:t>
            </a:r>
            <a:r>
              <a:rPr lang="en-IN" sz="2000" b="1" spc="-5" dirty="0">
                <a:latin typeface="Maiandra GD" panose="020E0502030308020204" pitchFamily="34" charset="0"/>
                <a:cs typeface="Calibri"/>
              </a:rPr>
              <a:t>impurities e.g. Naphthalene,  benzoic </a:t>
            </a:r>
            <a:r>
              <a:rPr lang="en-IN" sz="2000" b="1" dirty="0">
                <a:latin typeface="Maiandra GD" panose="020E0502030308020204" pitchFamily="34" charset="0"/>
                <a:cs typeface="Calibri"/>
              </a:rPr>
              <a:t>acid, </a:t>
            </a:r>
            <a:r>
              <a:rPr lang="en-IN" sz="2000" b="1" spc="-5" dirty="0">
                <a:latin typeface="Maiandra GD" panose="020E0502030308020204" pitchFamily="34" charset="0"/>
                <a:cs typeface="Calibri"/>
              </a:rPr>
              <a:t>anthracene,</a:t>
            </a:r>
            <a:r>
              <a:rPr lang="en-IN" sz="2000" b="1" spc="-20" dirty="0">
                <a:latin typeface="Maiandra GD" panose="020E0502030308020204" pitchFamily="34" charset="0"/>
                <a:cs typeface="Calibri"/>
              </a:rPr>
              <a:t> </a:t>
            </a:r>
            <a:r>
              <a:rPr lang="en-IN" sz="2000" b="1" spc="-5" dirty="0">
                <a:latin typeface="Maiandra GD" panose="020E0502030308020204" pitchFamily="34" charset="0"/>
                <a:cs typeface="Calibri"/>
              </a:rPr>
              <a:t>camphor.</a:t>
            </a:r>
            <a:endParaRPr lang="en-US" sz="2000" b="1" spc="-95" dirty="0">
              <a:latin typeface="Maiandra GD" panose="020E0502030308020204" pitchFamily="34" charset="0"/>
              <a:cs typeface="Times New Roman"/>
            </a:endParaRPr>
          </a:p>
          <a:p>
            <a:pPr marL="355600" indent="-343535">
              <a:spcBef>
                <a:spcPts val="100"/>
              </a:spcBef>
              <a:buFont typeface="Wingdings"/>
              <a:buChar char=""/>
              <a:tabLst>
                <a:tab pos="355600" algn="l"/>
                <a:tab pos="356235" algn="l"/>
              </a:tabLst>
            </a:pPr>
            <a:r>
              <a:rPr sz="2000" b="1" spc="-95" dirty="0">
                <a:latin typeface="Maiandra GD" panose="020E0502030308020204" pitchFamily="34" charset="0"/>
                <a:cs typeface="Times New Roman"/>
              </a:rPr>
              <a:t>To </a:t>
            </a:r>
            <a:r>
              <a:rPr sz="2000" b="1" dirty="0">
                <a:latin typeface="Maiandra GD" panose="020E0502030308020204" pitchFamily="34" charset="0"/>
                <a:cs typeface="Times New Roman"/>
              </a:rPr>
              <a:t>separate sublimable compound </a:t>
            </a:r>
            <a:r>
              <a:rPr sz="2000" b="1" spc="-10" dirty="0">
                <a:latin typeface="Maiandra GD" panose="020E0502030308020204" pitchFamily="34" charset="0"/>
                <a:cs typeface="Times New Roman"/>
              </a:rPr>
              <a:t>from </a:t>
            </a:r>
            <a:r>
              <a:rPr sz="2000" b="1" dirty="0">
                <a:latin typeface="Maiandra GD" panose="020E0502030308020204" pitchFamily="34" charset="0"/>
                <a:cs typeface="Times New Roman"/>
              </a:rPr>
              <a:t>non–sublimable</a:t>
            </a:r>
            <a:r>
              <a:rPr sz="2000" b="1" spc="-65" dirty="0">
                <a:latin typeface="Maiandra GD" panose="020E0502030308020204" pitchFamily="34" charset="0"/>
                <a:cs typeface="Times New Roman"/>
              </a:rPr>
              <a:t> </a:t>
            </a:r>
            <a:r>
              <a:rPr sz="2000" b="1" dirty="0">
                <a:latin typeface="Maiandra GD" panose="020E0502030308020204" pitchFamily="34" charset="0"/>
                <a:cs typeface="Times New Roman"/>
              </a:rPr>
              <a:t>impurities</a:t>
            </a:r>
          </a:p>
        </p:txBody>
      </p:sp>
      <p:grpSp>
        <p:nvGrpSpPr>
          <p:cNvPr id="6" name="object 9">
            <a:extLst>
              <a:ext uri="{FF2B5EF4-FFF2-40B4-BE49-F238E27FC236}">
                <a16:creationId xmlns:a16="http://schemas.microsoft.com/office/drawing/2014/main" id="{5C62126E-2C2B-4D6E-B314-A0E64FC47525}"/>
              </a:ext>
            </a:extLst>
          </p:cNvPr>
          <p:cNvGrpSpPr/>
          <p:nvPr/>
        </p:nvGrpSpPr>
        <p:grpSpPr>
          <a:xfrm>
            <a:off x="445359" y="687349"/>
            <a:ext cx="8177560" cy="3469784"/>
            <a:chOff x="458723" y="687349"/>
            <a:chExt cx="8164195" cy="3333115"/>
          </a:xfrm>
        </p:grpSpPr>
        <p:pic>
          <p:nvPicPr>
            <p:cNvPr id="7" name="object 10">
              <a:extLst>
                <a:ext uri="{FF2B5EF4-FFF2-40B4-BE49-F238E27FC236}">
                  <a16:creationId xmlns:a16="http://schemas.microsoft.com/office/drawing/2014/main" id="{19FAF548-AAF0-46D4-BD86-9AD3CD8847FC}"/>
                </a:ext>
              </a:extLst>
            </p:cNvPr>
            <p:cNvPicPr/>
            <p:nvPr/>
          </p:nvPicPr>
          <p:blipFill>
            <a:blip r:embed="rId2" cstate="print"/>
            <a:stretch>
              <a:fillRect/>
            </a:stretch>
          </p:blipFill>
          <p:spPr>
            <a:xfrm>
              <a:off x="5486400" y="729996"/>
              <a:ext cx="3136392" cy="1499615"/>
            </a:xfrm>
            <a:prstGeom prst="rect">
              <a:avLst/>
            </a:prstGeom>
          </p:spPr>
        </p:pic>
        <p:pic>
          <p:nvPicPr>
            <p:cNvPr id="8" name="object 11">
              <a:extLst>
                <a:ext uri="{FF2B5EF4-FFF2-40B4-BE49-F238E27FC236}">
                  <a16:creationId xmlns:a16="http://schemas.microsoft.com/office/drawing/2014/main" id="{0FA212A0-19EF-40C5-9771-86A8FAE42EA9}"/>
                </a:ext>
              </a:extLst>
            </p:cNvPr>
            <p:cNvPicPr/>
            <p:nvPr/>
          </p:nvPicPr>
          <p:blipFill>
            <a:blip r:embed="rId3" cstate="print"/>
            <a:stretch>
              <a:fillRect/>
            </a:stretch>
          </p:blipFill>
          <p:spPr>
            <a:xfrm>
              <a:off x="1202436" y="2848356"/>
              <a:ext cx="2150364" cy="1171956"/>
            </a:xfrm>
            <a:prstGeom prst="rect">
              <a:avLst/>
            </a:prstGeom>
          </p:spPr>
        </p:pic>
        <p:pic>
          <p:nvPicPr>
            <p:cNvPr id="9" name="object 12">
              <a:extLst>
                <a:ext uri="{FF2B5EF4-FFF2-40B4-BE49-F238E27FC236}">
                  <a16:creationId xmlns:a16="http://schemas.microsoft.com/office/drawing/2014/main" id="{A27628D6-2968-4E36-8E52-D7D933996291}"/>
                </a:ext>
              </a:extLst>
            </p:cNvPr>
            <p:cNvPicPr/>
            <p:nvPr/>
          </p:nvPicPr>
          <p:blipFill>
            <a:blip r:embed="rId4" cstate="print"/>
            <a:stretch>
              <a:fillRect/>
            </a:stretch>
          </p:blipFill>
          <p:spPr>
            <a:xfrm>
              <a:off x="554698" y="737503"/>
              <a:ext cx="2222066" cy="533612"/>
            </a:xfrm>
            <a:prstGeom prst="rect">
              <a:avLst/>
            </a:prstGeom>
          </p:spPr>
        </p:pic>
        <p:pic>
          <p:nvPicPr>
            <p:cNvPr id="10" name="object 13">
              <a:extLst>
                <a:ext uri="{FF2B5EF4-FFF2-40B4-BE49-F238E27FC236}">
                  <a16:creationId xmlns:a16="http://schemas.microsoft.com/office/drawing/2014/main" id="{AC02E3B5-1B69-4F3C-8EE2-84BF3CF2EDB2}"/>
                </a:ext>
              </a:extLst>
            </p:cNvPr>
            <p:cNvPicPr/>
            <p:nvPr/>
          </p:nvPicPr>
          <p:blipFill>
            <a:blip r:embed="rId5" cstate="print"/>
            <a:stretch>
              <a:fillRect/>
            </a:stretch>
          </p:blipFill>
          <p:spPr>
            <a:xfrm>
              <a:off x="458723" y="687349"/>
              <a:ext cx="2040636" cy="720826"/>
            </a:xfrm>
            <a:prstGeom prst="rect">
              <a:avLst/>
            </a:prstGeom>
          </p:spPr>
        </p:pic>
        <p:pic>
          <p:nvPicPr>
            <p:cNvPr id="11" name="object 14">
              <a:extLst>
                <a:ext uri="{FF2B5EF4-FFF2-40B4-BE49-F238E27FC236}">
                  <a16:creationId xmlns:a16="http://schemas.microsoft.com/office/drawing/2014/main" id="{7A623550-DD37-4B90-8DBF-ED2C17E34968}"/>
                </a:ext>
              </a:extLst>
            </p:cNvPr>
            <p:cNvPicPr/>
            <p:nvPr/>
          </p:nvPicPr>
          <p:blipFill>
            <a:blip r:embed="rId6" cstate="print"/>
            <a:stretch>
              <a:fillRect/>
            </a:stretch>
          </p:blipFill>
          <p:spPr>
            <a:xfrm>
              <a:off x="592835" y="755904"/>
              <a:ext cx="2150364" cy="461772"/>
            </a:xfrm>
            <a:prstGeom prst="rect">
              <a:avLst/>
            </a:prstGeom>
          </p:spPr>
        </p:pic>
      </p:grpSp>
      <p:sp>
        <p:nvSpPr>
          <p:cNvPr id="12" name="object 15">
            <a:extLst>
              <a:ext uri="{FF2B5EF4-FFF2-40B4-BE49-F238E27FC236}">
                <a16:creationId xmlns:a16="http://schemas.microsoft.com/office/drawing/2014/main" id="{125A35EF-E539-4873-B23C-B694CDC5F18F}"/>
              </a:ext>
            </a:extLst>
          </p:cNvPr>
          <p:cNvSpPr txBox="1"/>
          <p:nvPr/>
        </p:nvSpPr>
        <p:spPr>
          <a:xfrm>
            <a:off x="592836" y="755904"/>
            <a:ext cx="2150745" cy="404598"/>
          </a:xfrm>
          <a:prstGeom prst="rect">
            <a:avLst/>
          </a:prstGeom>
          <a:ln w="9144">
            <a:solidFill>
              <a:srgbClr val="46AAC5"/>
            </a:solidFill>
          </a:ln>
        </p:spPr>
        <p:txBody>
          <a:bodyPr vert="horz" wrap="square" lIns="0" tIns="34925" rIns="0" bIns="0" rtlCol="0">
            <a:spAutoFit/>
          </a:bodyPr>
          <a:lstStyle/>
          <a:p>
            <a:pPr marL="90805">
              <a:lnSpc>
                <a:spcPct val="100000"/>
              </a:lnSpc>
              <a:spcBef>
                <a:spcPts val="275"/>
              </a:spcBef>
            </a:pPr>
            <a:r>
              <a:rPr sz="2400" b="1" spc="-5" dirty="0">
                <a:latin typeface="Maiandra GD" panose="020E0502030308020204" pitchFamily="34" charset="0"/>
                <a:cs typeface="Times New Roman"/>
              </a:rPr>
              <a:t>Sublimation</a:t>
            </a:r>
            <a:endParaRPr sz="2400" b="1" dirty="0">
              <a:latin typeface="Maiandra GD" panose="020E0502030308020204" pitchFamily="34" charset="0"/>
              <a:cs typeface="Times New Roman"/>
            </a:endParaRPr>
          </a:p>
        </p:txBody>
      </p:sp>
      <p:sp>
        <p:nvSpPr>
          <p:cNvPr id="16" name="object 19">
            <a:extLst>
              <a:ext uri="{FF2B5EF4-FFF2-40B4-BE49-F238E27FC236}">
                <a16:creationId xmlns:a16="http://schemas.microsoft.com/office/drawing/2014/main" id="{BD86512F-2C83-47EE-981A-FFDBE6D8F8C1}"/>
              </a:ext>
            </a:extLst>
          </p:cNvPr>
          <p:cNvSpPr txBox="1"/>
          <p:nvPr/>
        </p:nvSpPr>
        <p:spPr>
          <a:xfrm>
            <a:off x="548640" y="5345047"/>
            <a:ext cx="733425" cy="344325"/>
          </a:xfrm>
          <a:prstGeom prst="rect">
            <a:avLst/>
          </a:prstGeom>
          <a:solidFill>
            <a:srgbClr val="F79546"/>
          </a:solidFill>
          <a:ln w="38100">
            <a:solidFill>
              <a:srgbClr val="FFFFFF"/>
            </a:solidFill>
          </a:ln>
        </p:spPr>
        <p:txBody>
          <a:bodyPr vert="horz" wrap="square" lIns="0" tIns="36195" rIns="0" bIns="0" rtlCol="0">
            <a:spAutoFit/>
          </a:bodyPr>
          <a:lstStyle/>
          <a:p>
            <a:pPr marL="90170">
              <a:lnSpc>
                <a:spcPct val="100000"/>
              </a:lnSpc>
              <a:spcBef>
                <a:spcPts val="285"/>
              </a:spcBef>
            </a:pPr>
            <a:r>
              <a:rPr sz="2000" b="1" dirty="0">
                <a:latin typeface="Maiandra GD" panose="020E0502030308020204" pitchFamily="34" charset="0"/>
                <a:cs typeface="Times New Roman"/>
              </a:rPr>
              <a:t>Use</a:t>
            </a:r>
            <a:r>
              <a:rPr sz="2000" b="1" spc="-40" dirty="0">
                <a:latin typeface="Maiandra GD" panose="020E0502030308020204" pitchFamily="34" charset="0"/>
                <a:cs typeface="Times New Roman"/>
              </a:rPr>
              <a:t> </a:t>
            </a:r>
            <a:r>
              <a:rPr sz="2000" b="1" dirty="0">
                <a:latin typeface="Maiandra GD" panose="020E0502030308020204" pitchFamily="34" charset="0"/>
                <a:cs typeface="Times New Roman"/>
              </a:rPr>
              <a:t>:</a:t>
            </a:r>
          </a:p>
        </p:txBody>
      </p:sp>
      <p:sp>
        <p:nvSpPr>
          <p:cNvPr id="17" name="object 31">
            <a:extLst>
              <a:ext uri="{FF2B5EF4-FFF2-40B4-BE49-F238E27FC236}">
                <a16:creationId xmlns:a16="http://schemas.microsoft.com/office/drawing/2014/main" id="{C9EA3B25-426E-4561-B148-0F5542092B5A}"/>
              </a:ext>
            </a:extLst>
          </p:cNvPr>
          <p:cNvSpPr txBox="1"/>
          <p:nvPr/>
        </p:nvSpPr>
        <p:spPr>
          <a:xfrm>
            <a:off x="612140" y="1281430"/>
            <a:ext cx="7864475" cy="1852430"/>
          </a:xfrm>
          <a:prstGeom prst="rect">
            <a:avLst/>
          </a:prstGeom>
        </p:spPr>
        <p:txBody>
          <a:bodyPr vert="horz" wrap="square" lIns="0" tIns="13335" rIns="0" bIns="0" rtlCol="0">
            <a:spAutoFit/>
          </a:bodyPr>
          <a:lstStyle/>
          <a:p>
            <a:pPr marL="12700">
              <a:lnSpc>
                <a:spcPct val="100000"/>
              </a:lnSpc>
              <a:spcBef>
                <a:spcPts val="105"/>
              </a:spcBef>
            </a:pPr>
            <a:r>
              <a:rPr sz="2000" b="1" dirty="0">
                <a:latin typeface="Maiandra GD" panose="020E0502030308020204" pitchFamily="34" charset="0"/>
                <a:cs typeface="Times New Roman"/>
              </a:rPr>
              <a:t>Change </a:t>
            </a:r>
            <a:r>
              <a:rPr sz="2000" b="1" spc="-10" dirty="0">
                <a:latin typeface="Maiandra GD" panose="020E0502030308020204" pitchFamily="34" charset="0"/>
                <a:cs typeface="Times New Roman"/>
              </a:rPr>
              <a:t>from </a:t>
            </a:r>
            <a:r>
              <a:rPr sz="2000" b="1" spc="-5" dirty="0">
                <a:latin typeface="Maiandra GD" panose="020E0502030308020204" pitchFamily="34" charset="0"/>
                <a:cs typeface="Times New Roman"/>
              </a:rPr>
              <a:t>solid </a:t>
            </a:r>
            <a:r>
              <a:rPr sz="2000" b="1" dirty="0">
                <a:latin typeface="Maiandra GD" panose="020E0502030308020204" pitchFamily="34" charset="0"/>
                <a:cs typeface="Times New Roman"/>
              </a:rPr>
              <a:t>to</a:t>
            </a:r>
            <a:r>
              <a:rPr sz="2000" b="1" spc="-70" dirty="0">
                <a:latin typeface="Maiandra GD" panose="020E0502030308020204" pitchFamily="34" charset="0"/>
                <a:cs typeface="Times New Roman"/>
              </a:rPr>
              <a:t> </a:t>
            </a:r>
            <a:r>
              <a:rPr sz="2000" b="1" spc="-25" dirty="0">
                <a:latin typeface="Maiandra GD" panose="020E0502030308020204" pitchFamily="34" charset="0"/>
                <a:cs typeface="Times New Roman"/>
              </a:rPr>
              <a:t>vapour.</a:t>
            </a:r>
            <a:endParaRPr sz="2000" b="1" dirty="0">
              <a:latin typeface="Maiandra GD" panose="020E0502030308020204" pitchFamily="34" charset="0"/>
              <a:cs typeface="Times New Roman"/>
            </a:endParaRPr>
          </a:p>
          <a:p>
            <a:pPr>
              <a:lnSpc>
                <a:spcPct val="100000"/>
              </a:lnSpc>
            </a:pPr>
            <a:endParaRPr sz="2200" b="1" dirty="0">
              <a:latin typeface="Maiandra GD" panose="020E0502030308020204" pitchFamily="34" charset="0"/>
              <a:cs typeface="Times New Roman"/>
            </a:endParaRPr>
          </a:p>
          <a:p>
            <a:pPr>
              <a:lnSpc>
                <a:spcPct val="100000"/>
              </a:lnSpc>
              <a:spcBef>
                <a:spcPts val="5"/>
              </a:spcBef>
            </a:pPr>
            <a:endParaRPr sz="1950" b="1" dirty="0">
              <a:latin typeface="Maiandra GD" panose="020E0502030308020204" pitchFamily="34" charset="0"/>
              <a:cs typeface="Times New Roman"/>
            </a:endParaRPr>
          </a:p>
          <a:p>
            <a:pPr marR="4420870" algn="ctr">
              <a:lnSpc>
                <a:spcPct val="100000"/>
              </a:lnSpc>
            </a:pPr>
            <a:r>
              <a:rPr sz="2000" b="1" spc="-5" dirty="0">
                <a:latin typeface="Maiandra GD" panose="020E0502030308020204" pitchFamily="34" charset="0"/>
                <a:cs typeface="Times New Roman"/>
              </a:rPr>
              <a:t>Without </a:t>
            </a:r>
            <a:r>
              <a:rPr sz="2000" b="1" dirty="0">
                <a:latin typeface="Maiandra GD" panose="020E0502030308020204" pitchFamily="34" charset="0"/>
                <a:cs typeface="Times New Roman"/>
              </a:rPr>
              <a:t>passing</a:t>
            </a:r>
            <a:r>
              <a:rPr sz="2000" b="1" spc="-75" dirty="0">
                <a:latin typeface="Maiandra GD" panose="020E0502030308020204" pitchFamily="34" charset="0"/>
                <a:cs typeface="Times New Roman"/>
              </a:rPr>
              <a:t> </a:t>
            </a:r>
            <a:r>
              <a:rPr sz="2000" b="1" spc="-5" dirty="0">
                <a:latin typeface="Maiandra GD" panose="020E0502030308020204" pitchFamily="34" charset="0"/>
                <a:cs typeface="Times New Roman"/>
              </a:rPr>
              <a:t>through</a:t>
            </a:r>
            <a:endParaRPr sz="2000" b="1" dirty="0">
              <a:latin typeface="Maiandra GD" panose="020E0502030308020204" pitchFamily="34" charset="0"/>
              <a:cs typeface="Times New Roman"/>
            </a:endParaRPr>
          </a:p>
          <a:p>
            <a:pPr marR="4418965" algn="ctr">
              <a:lnSpc>
                <a:spcPct val="100000"/>
              </a:lnSpc>
            </a:pPr>
            <a:r>
              <a:rPr sz="2000" b="1" spc="-5" dirty="0">
                <a:latin typeface="Maiandra GD" panose="020E0502030308020204" pitchFamily="34" charset="0"/>
                <a:cs typeface="Times New Roman"/>
              </a:rPr>
              <a:t>liquid</a:t>
            </a:r>
            <a:r>
              <a:rPr sz="2000" b="1" spc="-25" dirty="0">
                <a:latin typeface="Maiandra GD" panose="020E0502030308020204" pitchFamily="34" charset="0"/>
                <a:cs typeface="Times New Roman"/>
              </a:rPr>
              <a:t> </a:t>
            </a:r>
            <a:r>
              <a:rPr sz="2000" b="1" dirty="0">
                <a:latin typeface="Maiandra GD" panose="020E0502030308020204" pitchFamily="34" charset="0"/>
                <a:cs typeface="Times New Roman"/>
              </a:rPr>
              <a:t>state</a:t>
            </a:r>
          </a:p>
          <a:p>
            <a:pPr>
              <a:lnSpc>
                <a:spcPct val="100000"/>
              </a:lnSpc>
              <a:spcBef>
                <a:spcPts val="10"/>
              </a:spcBef>
            </a:pPr>
            <a:endParaRPr sz="1800" b="1" dirty="0">
              <a:latin typeface="Maiandra GD" panose="020E0502030308020204" pitchFamily="34" charset="0"/>
              <a:cs typeface="Times New Roman"/>
            </a:endParaRPr>
          </a:p>
        </p:txBody>
      </p:sp>
      <p:grpSp>
        <p:nvGrpSpPr>
          <p:cNvPr id="18" name="object 20">
            <a:extLst>
              <a:ext uri="{FF2B5EF4-FFF2-40B4-BE49-F238E27FC236}">
                <a16:creationId xmlns:a16="http://schemas.microsoft.com/office/drawing/2014/main" id="{BBDA35B3-2D64-4F98-AC12-F18A0E7110D5}"/>
              </a:ext>
            </a:extLst>
          </p:cNvPr>
          <p:cNvGrpSpPr/>
          <p:nvPr/>
        </p:nvGrpSpPr>
        <p:grpSpPr>
          <a:xfrm>
            <a:off x="3733799" y="2869609"/>
            <a:ext cx="7632065" cy="1902460"/>
            <a:chOff x="3224783" y="2200668"/>
            <a:chExt cx="5736590" cy="1902460"/>
          </a:xfrm>
        </p:grpSpPr>
        <p:pic>
          <p:nvPicPr>
            <p:cNvPr id="19" name="object 21">
              <a:extLst>
                <a:ext uri="{FF2B5EF4-FFF2-40B4-BE49-F238E27FC236}">
                  <a16:creationId xmlns:a16="http://schemas.microsoft.com/office/drawing/2014/main" id="{F62D08ED-D616-4322-A3B5-A06C6D2B12A1}"/>
                </a:ext>
              </a:extLst>
            </p:cNvPr>
            <p:cNvPicPr/>
            <p:nvPr/>
          </p:nvPicPr>
          <p:blipFill>
            <a:blip r:embed="rId7" cstate="print"/>
            <a:stretch>
              <a:fillRect/>
            </a:stretch>
          </p:blipFill>
          <p:spPr>
            <a:xfrm>
              <a:off x="3224783" y="2200668"/>
              <a:ext cx="5736336" cy="1901952"/>
            </a:xfrm>
            <a:prstGeom prst="rect">
              <a:avLst/>
            </a:prstGeom>
          </p:spPr>
        </p:pic>
        <p:pic>
          <p:nvPicPr>
            <p:cNvPr id="20" name="object 22">
              <a:extLst>
                <a:ext uri="{FF2B5EF4-FFF2-40B4-BE49-F238E27FC236}">
                  <a16:creationId xmlns:a16="http://schemas.microsoft.com/office/drawing/2014/main" id="{02FB21C0-4688-4E69-ACF6-ABA00A38FF6C}"/>
                </a:ext>
              </a:extLst>
            </p:cNvPr>
            <p:cNvPicPr/>
            <p:nvPr/>
          </p:nvPicPr>
          <p:blipFill>
            <a:blip r:embed="rId8" cstate="print"/>
            <a:stretch>
              <a:fillRect/>
            </a:stretch>
          </p:blipFill>
          <p:spPr>
            <a:xfrm>
              <a:off x="3272446" y="2893304"/>
              <a:ext cx="5645664" cy="1146480"/>
            </a:xfrm>
            <a:prstGeom prst="rect">
              <a:avLst/>
            </a:prstGeom>
          </p:spPr>
        </p:pic>
        <p:pic>
          <p:nvPicPr>
            <p:cNvPr id="21" name="object 23">
              <a:extLst>
                <a:ext uri="{FF2B5EF4-FFF2-40B4-BE49-F238E27FC236}">
                  <a16:creationId xmlns:a16="http://schemas.microsoft.com/office/drawing/2014/main" id="{C0E46052-A9B9-47BD-9CBA-39CFA47BCEA1}"/>
                </a:ext>
              </a:extLst>
            </p:cNvPr>
            <p:cNvPicPr/>
            <p:nvPr/>
          </p:nvPicPr>
          <p:blipFill>
            <a:blip r:embed="rId9" cstate="print"/>
            <a:stretch>
              <a:fillRect/>
            </a:stretch>
          </p:blipFill>
          <p:spPr>
            <a:xfrm>
              <a:off x="4503800" y="2227326"/>
              <a:ext cx="63753" cy="63626"/>
            </a:xfrm>
            <a:prstGeom prst="rect">
              <a:avLst/>
            </a:prstGeom>
          </p:spPr>
        </p:pic>
        <p:pic>
          <p:nvPicPr>
            <p:cNvPr id="22" name="object 24">
              <a:extLst>
                <a:ext uri="{FF2B5EF4-FFF2-40B4-BE49-F238E27FC236}">
                  <a16:creationId xmlns:a16="http://schemas.microsoft.com/office/drawing/2014/main" id="{5C196E4C-BAD2-417D-B824-043DB0282270}"/>
                </a:ext>
              </a:extLst>
            </p:cNvPr>
            <p:cNvPicPr/>
            <p:nvPr/>
          </p:nvPicPr>
          <p:blipFill>
            <a:blip r:embed="rId10" cstate="print"/>
            <a:stretch>
              <a:fillRect/>
            </a:stretch>
          </p:blipFill>
          <p:spPr>
            <a:xfrm>
              <a:off x="4735830" y="2398903"/>
              <a:ext cx="127381" cy="127381"/>
            </a:xfrm>
            <a:prstGeom prst="rect">
              <a:avLst/>
            </a:prstGeom>
          </p:spPr>
        </p:pic>
        <p:pic>
          <p:nvPicPr>
            <p:cNvPr id="23" name="object 25">
              <a:extLst>
                <a:ext uri="{FF2B5EF4-FFF2-40B4-BE49-F238E27FC236}">
                  <a16:creationId xmlns:a16="http://schemas.microsoft.com/office/drawing/2014/main" id="{F3428650-F5F8-407D-B7E5-E04C781E9675}"/>
                </a:ext>
              </a:extLst>
            </p:cNvPr>
            <p:cNvPicPr/>
            <p:nvPr/>
          </p:nvPicPr>
          <p:blipFill>
            <a:blip r:embed="rId11" cstate="print"/>
            <a:stretch>
              <a:fillRect/>
            </a:stretch>
          </p:blipFill>
          <p:spPr>
            <a:xfrm>
              <a:off x="5018151" y="2609469"/>
              <a:ext cx="191008" cy="191007"/>
            </a:xfrm>
            <a:prstGeom prst="rect">
              <a:avLst/>
            </a:prstGeom>
          </p:spPr>
        </p:pic>
        <p:sp>
          <p:nvSpPr>
            <p:cNvPr id="24" name="object 26">
              <a:extLst>
                <a:ext uri="{FF2B5EF4-FFF2-40B4-BE49-F238E27FC236}">
                  <a16:creationId xmlns:a16="http://schemas.microsoft.com/office/drawing/2014/main" id="{10C254EB-9F38-4B89-B357-823622727718}"/>
                </a:ext>
              </a:extLst>
            </p:cNvPr>
            <p:cNvSpPr/>
            <p:nvPr/>
          </p:nvSpPr>
          <p:spPr>
            <a:xfrm>
              <a:off x="3272446" y="2893304"/>
              <a:ext cx="5645785" cy="1146810"/>
            </a:xfrm>
            <a:custGeom>
              <a:avLst/>
              <a:gdLst/>
              <a:ahLst/>
              <a:cxnLst/>
              <a:rect l="l" t="t" r="r" b="b"/>
              <a:pathLst>
                <a:path w="5645784" h="1146810">
                  <a:moveTo>
                    <a:pt x="513169" y="377453"/>
                  </a:moveTo>
                  <a:lnTo>
                    <a:pt x="506332" y="357523"/>
                  </a:lnTo>
                  <a:lnTo>
                    <a:pt x="505351" y="337824"/>
                  </a:lnTo>
                  <a:lnTo>
                    <a:pt x="510032" y="318426"/>
                  </a:lnTo>
                  <a:lnTo>
                    <a:pt x="535604" y="280814"/>
                  </a:lnTo>
                  <a:lnTo>
                    <a:pt x="581495" y="245252"/>
                  </a:lnTo>
                  <a:lnTo>
                    <a:pt x="646152" y="212304"/>
                  </a:lnTo>
                  <a:lnTo>
                    <a:pt x="685032" y="196986"/>
                  </a:lnTo>
                  <a:lnTo>
                    <a:pt x="728021" y="182533"/>
                  </a:lnTo>
                  <a:lnTo>
                    <a:pt x="774925" y="169016"/>
                  </a:lnTo>
                  <a:lnTo>
                    <a:pt x="825550" y="156504"/>
                  </a:lnTo>
                  <a:lnTo>
                    <a:pt x="879702" y="145069"/>
                  </a:lnTo>
                  <a:lnTo>
                    <a:pt x="937186" y="134780"/>
                  </a:lnTo>
                  <a:lnTo>
                    <a:pt x="997809" y="125709"/>
                  </a:lnTo>
                  <a:lnTo>
                    <a:pt x="1061376" y="117925"/>
                  </a:lnTo>
                  <a:lnTo>
                    <a:pt x="1127694" y="111500"/>
                  </a:lnTo>
                  <a:lnTo>
                    <a:pt x="1196567" y="106503"/>
                  </a:lnTo>
                  <a:lnTo>
                    <a:pt x="1267803" y="103006"/>
                  </a:lnTo>
                  <a:lnTo>
                    <a:pt x="1321166" y="101449"/>
                  </a:lnTo>
                  <a:lnTo>
                    <a:pt x="1374550" y="100793"/>
                  </a:lnTo>
                  <a:lnTo>
                    <a:pt x="1427809" y="101029"/>
                  </a:lnTo>
                  <a:lnTo>
                    <a:pt x="1480802" y="102152"/>
                  </a:lnTo>
                  <a:lnTo>
                    <a:pt x="1533383" y="104154"/>
                  </a:lnTo>
                  <a:lnTo>
                    <a:pt x="1585409" y="107029"/>
                  </a:lnTo>
                  <a:lnTo>
                    <a:pt x="1636737" y="110769"/>
                  </a:lnTo>
                  <a:lnTo>
                    <a:pt x="1687223" y="115368"/>
                  </a:lnTo>
                  <a:lnTo>
                    <a:pt x="1736723" y="120818"/>
                  </a:lnTo>
                  <a:lnTo>
                    <a:pt x="1785094" y="127114"/>
                  </a:lnTo>
                  <a:lnTo>
                    <a:pt x="1832191" y="134248"/>
                  </a:lnTo>
                  <a:lnTo>
                    <a:pt x="1862623" y="119879"/>
                  </a:lnTo>
                  <a:lnTo>
                    <a:pt x="1934381" y="94147"/>
                  </a:lnTo>
                  <a:lnTo>
                    <a:pt x="1975142" y="82833"/>
                  </a:lnTo>
                  <a:lnTo>
                    <a:pt x="2018780" y="72586"/>
                  </a:lnTo>
                  <a:lnTo>
                    <a:pt x="2065012" y="63427"/>
                  </a:lnTo>
                  <a:lnTo>
                    <a:pt x="2113557" y="55383"/>
                  </a:lnTo>
                  <a:lnTo>
                    <a:pt x="2164131" y="48476"/>
                  </a:lnTo>
                  <a:lnTo>
                    <a:pt x="2216452" y="42730"/>
                  </a:lnTo>
                  <a:lnTo>
                    <a:pt x="2270236" y="38169"/>
                  </a:lnTo>
                  <a:lnTo>
                    <a:pt x="2325202" y="34817"/>
                  </a:lnTo>
                  <a:lnTo>
                    <a:pt x="2381066" y="32697"/>
                  </a:lnTo>
                  <a:lnTo>
                    <a:pt x="2437545" y="31833"/>
                  </a:lnTo>
                  <a:lnTo>
                    <a:pt x="2494357" y="32250"/>
                  </a:lnTo>
                  <a:lnTo>
                    <a:pt x="2551220" y="33970"/>
                  </a:lnTo>
                  <a:lnTo>
                    <a:pt x="2607849" y="37018"/>
                  </a:lnTo>
                  <a:lnTo>
                    <a:pt x="2663964" y="41417"/>
                  </a:lnTo>
                  <a:lnTo>
                    <a:pt x="2719280" y="47192"/>
                  </a:lnTo>
                  <a:lnTo>
                    <a:pt x="2773515" y="54365"/>
                  </a:lnTo>
                  <a:lnTo>
                    <a:pt x="2817084" y="61362"/>
                  </a:lnTo>
                  <a:lnTo>
                    <a:pt x="2858700" y="69192"/>
                  </a:lnTo>
                  <a:lnTo>
                    <a:pt x="2898174" y="77832"/>
                  </a:lnTo>
                  <a:lnTo>
                    <a:pt x="2935313" y="87258"/>
                  </a:lnTo>
                  <a:lnTo>
                    <a:pt x="2963949" y="73186"/>
                  </a:lnTo>
                  <a:lnTo>
                    <a:pt x="3033865" y="48444"/>
                  </a:lnTo>
                  <a:lnTo>
                    <a:pt x="3074376" y="37843"/>
                  </a:lnTo>
                  <a:lnTo>
                    <a:pt x="3118078" y="28471"/>
                  </a:lnTo>
                  <a:lnTo>
                    <a:pt x="3164585" y="20361"/>
                  </a:lnTo>
                  <a:lnTo>
                    <a:pt x="3213514" y="13551"/>
                  </a:lnTo>
                  <a:lnTo>
                    <a:pt x="3264481" y="8074"/>
                  </a:lnTo>
                  <a:lnTo>
                    <a:pt x="3317102" y="3966"/>
                  </a:lnTo>
                  <a:lnTo>
                    <a:pt x="3370991" y="1263"/>
                  </a:lnTo>
                  <a:lnTo>
                    <a:pt x="3425766" y="0"/>
                  </a:lnTo>
                  <a:lnTo>
                    <a:pt x="3481042" y="212"/>
                  </a:lnTo>
                  <a:lnTo>
                    <a:pt x="3536435" y="1934"/>
                  </a:lnTo>
                  <a:lnTo>
                    <a:pt x="3591560" y="5203"/>
                  </a:lnTo>
                  <a:lnTo>
                    <a:pt x="3646034" y="10053"/>
                  </a:lnTo>
                  <a:lnTo>
                    <a:pt x="3699472" y="16519"/>
                  </a:lnTo>
                  <a:lnTo>
                    <a:pt x="3755941" y="25481"/>
                  </a:lnTo>
                  <a:lnTo>
                    <a:pt x="3808232" y="36109"/>
                  </a:lnTo>
                  <a:lnTo>
                    <a:pt x="3855831" y="48309"/>
                  </a:lnTo>
                  <a:lnTo>
                    <a:pt x="3898227" y="61985"/>
                  </a:lnTo>
                  <a:lnTo>
                    <a:pt x="3937502" y="50307"/>
                  </a:lnTo>
                  <a:lnTo>
                    <a:pt x="3979679" y="39831"/>
                  </a:lnTo>
                  <a:lnTo>
                    <a:pt x="4024442" y="30564"/>
                  </a:lnTo>
                  <a:lnTo>
                    <a:pt x="4071476" y="22514"/>
                  </a:lnTo>
                  <a:lnTo>
                    <a:pt x="4120465" y="15688"/>
                  </a:lnTo>
                  <a:lnTo>
                    <a:pt x="4171094" y="10094"/>
                  </a:lnTo>
                  <a:lnTo>
                    <a:pt x="4223046" y="5738"/>
                  </a:lnTo>
                  <a:lnTo>
                    <a:pt x="4276008" y="2628"/>
                  </a:lnTo>
                  <a:lnTo>
                    <a:pt x="4329662" y="771"/>
                  </a:lnTo>
                  <a:lnTo>
                    <a:pt x="4383694" y="175"/>
                  </a:lnTo>
                  <a:lnTo>
                    <a:pt x="4437787" y="847"/>
                  </a:lnTo>
                  <a:lnTo>
                    <a:pt x="4491628" y="2794"/>
                  </a:lnTo>
                  <a:lnTo>
                    <a:pt x="4544898" y="6023"/>
                  </a:lnTo>
                  <a:lnTo>
                    <a:pt x="4597285" y="10543"/>
                  </a:lnTo>
                  <a:lnTo>
                    <a:pt x="4648471" y="16359"/>
                  </a:lnTo>
                  <a:lnTo>
                    <a:pt x="4698141" y="23480"/>
                  </a:lnTo>
                  <a:lnTo>
                    <a:pt x="4745980" y="31913"/>
                  </a:lnTo>
                  <a:lnTo>
                    <a:pt x="4791672" y="41665"/>
                  </a:lnTo>
                  <a:lnTo>
                    <a:pt x="4854539" y="58578"/>
                  </a:lnTo>
                  <a:lnTo>
                    <a:pt x="4908000" y="77577"/>
                  </a:lnTo>
                  <a:lnTo>
                    <a:pt x="4951427" y="98367"/>
                  </a:lnTo>
                  <a:lnTo>
                    <a:pt x="4984192" y="120657"/>
                  </a:lnTo>
                  <a:lnTo>
                    <a:pt x="5005667" y="144154"/>
                  </a:lnTo>
                  <a:lnTo>
                    <a:pt x="5077782" y="150759"/>
                  </a:lnTo>
                  <a:lnTo>
                    <a:pt x="5145542" y="159303"/>
                  </a:lnTo>
                  <a:lnTo>
                    <a:pt x="5208649" y="169640"/>
                  </a:lnTo>
                  <a:lnTo>
                    <a:pt x="5266804" y="181627"/>
                  </a:lnTo>
                  <a:lnTo>
                    <a:pt x="5319710" y="195119"/>
                  </a:lnTo>
                  <a:lnTo>
                    <a:pt x="5367068" y="209971"/>
                  </a:lnTo>
                  <a:lnTo>
                    <a:pt x="5408582" y="226038"/>
                  </a:lnTo>
                  <a:lnTo>
                    <a:pt x="5443951" y="243177"/>
                  </a:lnTo>
                  <a:lnTo>
                    <a:pt x="5495069" y="280091"/>
                  </a:lnTo>
                  <a:lnTo>
                    <a:pt x="5518036" y="319556"/>
                  </a:lnTo>
                  <a:lnTo>
                    <a:pt x="5518218" y="339884"/>
                  </a:lnTo>
                  <a:lnTo>
                    <a:pt x="5510469" y="360417"/>
                  </a:lnTo>
                  <a:lnTo>
                    <a:pt x="5480123" y="393836"/>
                  </a:lnTo>
                  <a:lnTo>
                    <a:pt x="5462613" y="406282"/>
                  </a:lnTo>
                  <a:lnTo>
                    <a:pt x="5511290" y="425655"/>
                  </a:lnTo>
                  <a:lnTo>
                    <a:pt x="5552343" y="445846"/>
                  </a:lnTo>
                  <a:lnTo>
                    <a:pt x="5585843" y="466713"/>
                  </a:lnTo>
                  <a:lnTo>
                    <a:pt x="5630452" y="509897"/>
                  </a:lnTo>
                  <a:lnTo>
                    <a:pt x="5645664" y="554059"/>
                  </a:lnTo>
                  <a:lnTo>
                    <a:pt x="5642418" y="576147"/>
                  </a:lnTo>
                  <a:lnTo>
                    <a:pt x="5614561" y="619620"/>
                  </a:lnTo>
                  <a:lnTo>
                    <a:pt x="5558675" y="661197"/>
                  </a:lnTo>
                  <a:lnTo>
                    <a:pt x="5520393" y="680916"/>
                  </a:lnTo>
                  <a:lnTo>
                    <a:pt x="5475308" y="699731"/>
                  </a:lnTo>
                  <a:lnTo>
                    <a:pt x="5423490" y="717497"/>
                  </a:lnTo>
                  <a:lnTo>
                    <a:pt x="5365006" y="734071"/>
                  </a:lnTo>
                  <a:lnTo>
                    <a:pt x="5299926" y="749309"/>
                  </a:lnTo>
                  <a:lnTo>
                    <a:pt x="5253727" y="758498"/>
                  </a:lnTo>
                  <a:lnTo>
                    <a:pt x="5205633" y="766813"/>
                  </a:lnTo>
                  <a:lnTo>
                    <a:pt x="5155805" y="774239"/>
                  </a:lnTo>
                  <a:lnTo>
                    <a:pt x="5104410" y="780757"/>
                  </a:lnTo>
                  <a:lnTo>
                    <a:pt x="5051609" y="786354"/>
                  </a:lnTo>
                  <a:lnTo>
                    <a:pt x="4997567" y="791011"/>
                  </a:lnTo>
                  <a:lnTo>
                    <a:pt x="4942447" y="794712"/>
                  </a:lnTo>
                  <a:lnTo>
                    <a:pt x="4886414" y="797442"/>
                  </a:lnTo>
                  <a:lnTo>
                    <a:pt x="4882382" y="817542"/>
                  </a:lnTo>
                  <a:lnTo>
                    <a:pt x="4854576" y="855984"/>
                  </a:lnTo>
                  <a:lnTo>
                    <a:pt x="4802573" y="891504"/>
                  </a:lnTo>
                  <a:lnTo>
                    <a:pt x="4728926" y="923410"/>
                  </a:lnTo>
                  <a:lnTo>
                    <a:pt x="4684783" y="937791"/>
                  </a:lnTo>
                  <a:lnTo>
                    <a:pt x="4636185" y="951009"/>
                  </a:lnTo>
                  <a:lnTo>
                    <a:pt x="4583451" y="962977"/>
                  </a:lnTo>
                  <a:lnTo>
                    <a:pt x="4526901" y="973608"/>
                  </a:lnTo>
                  <a:lnTo>
                    <a:pt x="4466853" y="982816"/>
                  </a:lnTo>
                  <a:lnTo>
                    <a:pt x="4403625" y="990514"/>
                  </a:lnTo>
                  <a:lnTo>
                    <a:pt x="4337538" y="996616"/>
                  </a:lnTo>
                  <a:lnTo>
                    <a:pt x="4268909" y="1001035"/>
                  </a:lnTo>
                  <a:lnTo>
                    <a:pt x="4198058" y="1003684"/>
                  </a:lnTo>
                  <a:lnTo>
                    <a:pt x="4125303" y="1004478"/>
                  </a:lnTo>
                  <a:lnTo>
                    <a:pt x="4073231" y="1003863"/>
                  </a:lnTo>
                  <a:lnTo>
                    <a:pt x="4021620" y="1002265"/>
                  </a:lnTo>
                  <a:lnTo>
                    <a:pt x="3970645" y="999699"/>
                  </a:lnTo>
                  <a:lnTo>
                    <a:pt x="3920484" y="996178"/>
                  </a:lnTo>
                  <a:lnTo>
                    <a:pt x="3871311" y="991717"/>
                  </a:lnTo>
                  <a:lnTo>
                    <a:pt x="3823301" y="986329"/>
                  </a:lnTo>
                  <a:lnTo>
                    <a:pt x="3776631" y="980028"/>
                  </a:lnTo>
                  <a:lnTo>
                    <a:pt x="3731476" y="972829"/>
                  </a:lnTo>
                  <a:lnTo>
                    <a:pt x="3711129" y="989359"/>
                  </a:lnTo>
                  <a:lnTo>
                    <a:pt x="3659234" y="1020398"/>
                  </a:lnTo>
                  <a:lnTo>
                    <a:pt x="3593645" y="1048557"/>
                  </a:lnTo>
                  <a:lnTo>
                    <a:pt x="3556180" y="1061488"/>
                  </a:lnTo>
                  <a:lnTo>
                    <a:pt x="3515850" y="1073615"/>
                  </a:lnTo>
                  <a:lnTo>
                    <a:pt x="3472839" y="1084913"/>
                  </a:lnTo>
                  <a:lnTo>
                    <a:pt x="3427334" y="1095352"/>
                  </a:lnTo>
                  <a:lnTo>
                    <a:pt x="3379522" y="1104906"/>
                  </a:lnTo>
                  <a:lnTo>
                    <a:pt x="3329588" y="1113546"/>
                  </a:lnTo>
                  <a:lnTo>
                    <a:pt x="3277717" y="1121246"/>
                  </a:lnTo>
                  <a:lnTo>
                    <a:pt x="3224097" y="1127977"/>
                  </a:lnTo>
                  <a:lnTo>
                    <a:pt x="3168912" y="1133712"/>
                  </a:lnTo>
                  <a:lnTo>
                    <a:pt x="3112350" y="1138423"/>
                  </a:lnTo>
                  <a:lnTo>
                    <a:pt x="3054594" y="1142084"/>
                  </a:lnTo>
                  <a:lnTo>
                    <a:pt x="2995833" y="1144665"/>
                  </a:lnTo>
                  <a:lnTo>
                    <a:pt x="2936251" y="1146139"/>
                  </a:lnTo>
                  <a:lnTo>
                    <a:pt x="2876035" y="1146480"/>
                  </a:lnTo>
                  <a:lnTo>
                    <a:pt x="2815371" y="1145658"/>
                  </a:lnTo>
                  <a:lnTo>
                    <a:pt x="2754443" y="1143648"/>
                  </a:lnTo>
                  <a:lnTo>
                    <a:pt x="2693440" y="1140420"/>
                  </a:lnTo>
                  <a:lnTo>
                    <a:pt x="2632545" y="1135948"/>
                  </a:lnTo>
                  <a:lnTo>
                    <a:pt x="2574810" y="1130486"/>
                  </a:lnTo>
                  <a:lnTo>
                    <a:pt x="2518840" y="1123963"/>
                  </a:lnTo>
                  <a:lnTo>
                    <a:pt x="2464808" y="1116414"/>
                  </a:lnTo>
                  <a:lnTo>
                    <a:pt x="2412884" y="1107874"/>
                  </a:lnTo>
                  <a:lnTo>
                    <a:pt x="2363242" y="1098380"/>
                  </a:lnTo>
                  <a:lnTo>
                    <a:pt x="2316053" y="1087966"/>
                  </a:lnTo>
                  <a:lnTo>
                    <a:pt x="2271490" y="1076668"/>
                  </a:lnTo>
                  <a:lnTo>
                    <a:pt x="2229725" y="1064522"/>
                  </a:lnTo>
                  <a:lnTo>
                    <a:pt x="2190931" y="1051563"/>
                  </a:lnTo>
                  <a:lnTo>
                    <a:pt x="2155279" y="1037828"/>
                  </a:lnTo>
                  <a:lnTo>
                    <a:pt x="2103662" y="1045888"/>
                  </a:lnTo>
                  <a:lnTo>
                    <a:pt x="2051085" y="1053021"/>
                  </a:lnTo>
                  <a:lnTo>
                    <a:pt x="1997680" y="1059235"/>
                  </a:lnTo>
                  <a:lnTo>
                    <a:pt x="1943575" y="1064540"/>
                  </a:lnTo>
                  <a:lnTo>
                    <a:pt x="1888900" y="1068943"/>
                  </a:lnTo>
                  <a:lnTo>
                    <a:pt x="1833786" y="1072455"/>
                  </a:lnTo>
                  <a:lnTo>
                    <a:pt x="1778361" y="1075083"/>
                  </a:lnTo>
                  <a:lnTo>
                    <a:pt x="1722756" y="1076838"/>
                  </a:lnTo>
                  <a:lnTo>
                    <a:pt x="1667099" y="1077728"/>
                  </a:lnTo>
                  <a:lnTo>
                    <a:pt x="1611522" y="1077761"/>
                  </a:lnTo>
                  <a:lnTo>
                    <a:pt x="1556154" y="1076948"/>
                  </a:lnTo>
                  <a:lnTo>
                    <a:pt x="1501123" y="1075297"/>
                  </a:lnTo>
                  <a:lnTo>
                    <a:pt x="1446561" y="1072816"/>
                  </a:lnTo>
                  <a:lnTo>
                    <a:pt x="1392596" y="1069516"/>
                  </a:lnTo>
                  <a:lnTo>
                    <a:pt x="1339359" y="1065404"/>
                  </a:lnTo>
                  <a:lnTo>
                    <a:pt x="1286980" y="1060490"/>
                  </a:lnTo>
                  <a:lnTo>
                    <a:pt x="1235587" y="1054783"/>
                  </a:lnTo>
                  <a:lnTo>
                    <a:pt x="1185311" y="1048292"/>
                  </a:lnTo>
                  <a:lnTo>
                    <a:pt x="1136281" y="1041026"/>
                  </a:lnTo>
                  <a:lnTo>
                    <a:pt x="1088627" y="1032993"/>
                  </a:lnTo>
                  <a:lnTo>
                    <a:pt x="1042479" y="1024203"/>
                  </a:lnTo>
                  <a:lnTo>
                    <a:pt x="997967" y="1014664"/>
                  </a:lnTo>
                  <a:lnTo>
                    <a:pt x="955220" y="1004387"/>
                  </a:lnTo>
                  <a:lnTo>
                    <a:pt x="914368" y="993379"/>
                  </a:lnTo>
                  <a:lnTo>
                    <a:pt x="875540" y="981649"/>
                  </a:lnTo>
                  <a:lnTo>
                    <a:pt x="838867" y="969207"/>
                  </a:lnTo>
                  <a:lnTo>
                    <a:pt x="772503" y="942222"/>
                  </a:lnTo>
                  <a:lnTo>
                    <a:pt x="768947" y="940571"/>
                  </a:lnTo>
                  <a:lnTo>
                    <a:pt x="765391" y="938920"/>
                  </a:lnTo>
                  <a:lnTo>
                    <a:pt x="761835" y="937142"/>
                  </a:lnTo>
                  <a:lnTo>
                    <a:pt x="695472" y="938238"/>
                  </a:lnTo>
                  <a:lnTo>
                    <a:pt x="630485" y="937241"/>
                  </a:lnTo>
                  <a:lnTo>
                    <a:pt x="567346" y="934254"/>
                  </a:lnTo>
                  <a:lnTo>
                    <a:pt x="506530" y="929380"/>
                  </a:lnTo>
                  <a:lnTo>
                    <a:pt x="448510" y="922723"/>
                  </a:lnTo>
                  <a:lnTo>
                    <a:pt x="393759" y="914385"/>
                  </a:lnTo>
                  <a:lnTo>
                    <a:pt x="342751" y="904471"/>
                  </a:lnTo>
                  <a:lnTo>
                    <a:pt x="295959" y="893084"/>
                  </a:lnTo>
                  <a:lnTo>
                    <a:pt x="253857" y="880326"/>
                  </a:lnTo>
                  <a:lnTo>
                    <a:pt x="216918" y="866302"/>
                  </a:lnTo>
                  <a:lnTo>
                    <a:pt x="160424" y="834865"/>
                  </a:lnTo>
                  <a:lnTo>
                    <a:pt x="130264" y="799601"/>
                  </a:lnTo>
                  <a:lnTo>
                    <a:pt x="127341" y="772115"/>
                  </a:lnTo>
                  <a:lnTo>
                    <a:pt x="141566" y="745221"/>
                  </a:lnTo>
                  <a:lnTo>
                    <a:pt x="172226" y="719509"/>
                  </a:lnTo>
                  <a:lnTo>
                    <a:pt x="218607" y="695571"/>
                  </a:lnTo>
                  <a:lnTo>
                    <a:pt x="279997" y="673998"/>
                  </a:lnTo>
                  <a:lnTo>
                    <a:pt x="210792" y="660731"/>
                  </a:lnTo>
                  <a:lnTo>
                    <a:pt x="150800" y="645192"/>
                  </a:lnTo>
                  <a:lnTo>
                    <a:pt x="100333" y="627714"/>
                  </a:lnTo>
                  <a:lnTo>
                    <a:pt x="59706" y="608632"/>
                  </a:lnTo>
                  <a:lnTo>
                    <a:pt x="9225" y="566992"/>
                  </a:lnTo>
                  <a:lnTo>
                    <a:pt x="0" y="545104"/>
                  </a:lnTo>
                  <a:lnTo>
                    <a:pt x="1868" y="522948"/>
                  </a:lnTo>
                  <a:lnTo>
                    <a:pt x="40144" y="479175"/>
                  </a:lnTo>
                  <a:lnTo>
                    <a:pt x="77178" y="458225"/>
                  </a:lnTo>
                  <a:lnTo>
                    <a:pt x="147726" y="431549"/>
                  </a:lnTo>
                  <a:lnTo>
                    <a:pt x="189644" y="420031"/>
                  </a:lnTo>
                  <a:lnTo>
                    <a:pt x="235446" y="409824"/>
                  </a:lnTo>
                  <a:lnTo>
                    <a:pt x="284726" y="401000"/>
                  </a:lnTo>
                  <a:lnTo>
                    <a:pt x="337077" y="393634"/>
                  </a:lnTo>
                  <a:lnTo>
                    <a:pt x="392089" y="387798"/>
                  </a:lnTo>
                  <a:lnTo>
                    <a:pt x="449356" y="383565"/>
                  </a:lnTo>
                  <a:lnTo>
                    <a:pt x="508470" y="381009"/>
                  </a:lnTo>
                  <a:lnTo>
                    <a:pt x="513169" y="377453"/>
                  </a:lnTo>
                  <a:close/>
                </a:path>
              </a:pathLst>
            </a:custGeom>
            <a:ln w="9143">
              <a:solidFill>
                <a:srgbClr val="F69240"/>
              </a:solidFill>
            </a:ln>
          </p:spPr>
          <p:txBody>
            <a:bodyPr wrap="square" lIns="0" tIns="0" rIns="0" bIns="0" rtlCol="0"/>
            <a:lstStyle/>
            <a:p>
              <a:endParaRPr b="1">
                <a:latin typeface="Maiandra GD" panose="020E0502030308020204" pitchFamily="34" charset="0"/>
              </a:endParaRPr>
            </a:p>
          </p:txBody>
        </p:sp>
        <p:pic>
          <p:nvPicPr>
            <p:cNvPr id="25" name="object 27">
              <a:extLst>
                <a:ext uri="{FF2B5EF4-FFF2-40B4-BE49-F238E27FC236}">
                  <a16:creationId xmlns:a16="http://schemas.microsoft.com/office/drawing/2014/main" id="{C9D9413B-2B92-41E0-ADC1-2A369ABB37C0}"/>
                </a:ext>
              </a:extLst>
            </p:cNvPr>
            <p:cNvPicPr/>
            <p:nvPr/>
          </p:nvPicPr>
          <p:blipFill>
            <a:blip r:embed="rId12" cstate="print"/>
            <a:stretch>
              <a:fillRect/>
            </a:stretch>
          </p:blipFill>
          <p:spPr>
            <a:xfrm>
              <a:off x="4499228" y="2222754"/>
              <a:ext cx="72898" cy="72771"/>
            </a:xfrm>
            <a:prstGeom prst="rect">
              <a:avLst/>
            </a:prstGeom>
          </p:spPr>
        </p:pic>
        <p:pic>
          <p:nvPicPr>
            <p:cNvPr id="26" name="object 28">
              <a:extLst>
                <a:ext uri="{FF2B5EF4-FFF2-40B4-BE49-F238E27FC236}">
                  <a16:creationId xmlns:a16="http://schemas.microsoft.com/office/drawing/2014/main" id="{CBA7F375-2F0B-489C-9E0E-3E86B88720E8}"/>
                </a:ext>
              </a:extLst>
            </p:cNvPr>
            <p:cNvPicPr/>
            <p:nvPr/>
          </p:nvPicPr>
          <p:blipFill>
            <a:blip r:embed="rId13" cstate="print"/>
            <a:stretch>
              <a:fillRect/>
            </a:stretch>
          </p:blipFill>
          <p:spPr>
            <a:xfrm>
              <a:off x="4731258" y="2394331"/>
              <a:ext cx="136525" cy="136525"/>
            </a:xfrm>
            <a:prstGeom prst="rect">
              <a:avLst/>
            </a:prstGeom>
          </p:spPr>
        </p:pic>
        <p:pic>
          <p:nvPicPr>
            <p:cNvPr id="27" name="object 29">
              <a:extLst>
                <a:ext uri="{FF2B5EF4-FFF2-40B4-BE49-F238E27FC236}">
                  <a16:creationId xmlns:a16="http://schemas.microsoft.com/office/drawing/2014/main" id="{148BA90B-7C96-438D-BD7F-45D1D0EC74C7}"/>
                </a:ext>
              </a:extLst>
            </p:cNvPr>
            <p:cNvPicPr/>
            <p:nvPr/>
          </p:nvPicPr>
          <p:blipFill>
            <a:blip r:embed="rId14" cstate="print"/>
            <a:stretch>
              <a:fillRect/>
            </a:stretch>
          </p:blipFill>
          <p:spPr>
            <a:xfrm>
              <a:off x="5013579" y="2604897"/>
              <a:ext cx="200152" cy="200152"/>
            </a:xfrm>
            <a:prstGeom prst="rect">
              <a:avLst/>
            </a:prstGeom>
          </p:spPr>
        </p:pic>
        <p:sp>
          <p:nvSpPr>
            <p:cNvPr id="28" name="object 30">
              <a:extLst>
                <a:ext uri="{FF2B5EF4-FFF2-40B4-BE49-F238E27FC236}">
                  <a16:creationId xmlns:a16="http://schemas.microsoft.com/office/drawing/2014/main" id="{91B5639B-443F-4D80-8325-30D48BBC9C7B}"/>
                </a:ext>
              </a:extLst>
            </p:cNvPr>
            <p:cNvSpPr/>
            <p:nvPr/>
          </p:nvSpPr>
          <p:spPr>
            <a:xfrm>
              <a:off x="3558539" y="2951607"/>
              <a:ext cx="5173980" cy="975360"/>
            </a:xfrm>
            <a:custGeom>
              <a:avLst/>
              <a:gdLst/>
              <a:ahLst/>
              <a:cxnLst/>
              <a:rect l="l" t="t" r="r" b="b"/>
              <a:pathLst>
                <a:path w="5173980" h="975360">
                  <a:moveTo>
                    <a:pt x="330581" y="632333"/>
                  </a:moveTo>
                  <a:lnTo>
                    <a:pt x="281197" y="632818"/>
                  </a:lnTo>
                  <a:lnTo>
                    <a:pt x="232074" y="632107"/>
                  </a:lnTo>
                  <a:lnTo>
                    <a:pt x="183487" y="630220"/>
                  </a:lnTo>
                  <a:lnTo>
                    <a:pt x="135710" y="627173"/>
                  </a:lnTo>
                  <a:lnTo>
                    <a:pt x="89019" y="622983"/>
                  </a:lnTo>
                  <a:lnTo>
                    <a:pt x="43691" y="617670"/>
                  </a:lnTo>
                  <a:lnTo>
                    <a:pt x="0" y="611251"/>
                  </a:lnTo>
                </a:path>
                <a:path w="5173980" h="975360">
                  <a:moveTo>
                    <a:pt x="622300" y="863727"/>
                  </a:moveTo>
                  <a:lnTo>
                    <a:pt x="587124" y="867225"/>
                  </a:lnTo>
                  <a:lnTo>
                    <a:pt x="551211" y="870092"/>
                  </a:lnTo>
                  <a:lnTo>
                    <a:pt x="514679" y="872317"/>
                  </a:lnTo>
                  <a:lnTo>
                    <a:pt x="477647" y="873887"/>
                  </a:lnTo>
                </a:path>
                <a:path w="5173980" h="975360">
                  <a:moveTo>
                    <a:pt x="1868932" y="974915"/>
                  </a:moveTo>
                  <a:lnTo>
                    <a:pt x="1843815" y="963867"/>
                  </a:lnTo>
                  <a:lnTo>
                    <a:pt x="1820878" y="952476"/>
                  </a:lnTo>
                  <a:lnTo>
                    <a:pt x="1800155" y="940763"/>
                  </a:lnTo>
                  <a:lnTo>
                    <a:pt x="1781683" y="928751"/>
                  </a:lnTo>
                </a:path>
                <a:path w="5173980" h="975360">
                  <a:moveTo>
                    <a:pt x="3480816" y="859790"/>
                  </a:moveTo>
                  <a:lnTo>
                    <a:pt x="3475700" y="872618"/>
                  </a:lnTo>
                  <a:lnTo>
                    <a:pt x="3468179" y="885364"/>
                  </a:lnTo>
                  <a:lnTo>
                    <a:pt x="3458277" y="897991"/>
                  </a:lnTo>
                  <a:lnTo>
                    <a:pt x="3446017" y="910463"/>
                  </a:lnTo>
                </a:path>
                <a:path w="5173980" h="975360">
                  <a:moveTo>
                    <a:pt x="4172839" y="546862"/>
                  </a:moveTo>
                  <a:lnTo>
                    <a:pt x="4248358" y="558538"/>
                  </a:lnTo>
                  <a:lnTo>
                    <a:pt x="4317661" y="572333"/>
                  </a:lnTo>
                  <a:lnTo>
                    <a:pt x="4380323" y="588055"/>
                  </a:lnTo>
                  <a:lnTo>
                    <a:pt x="4435917" y="605515"/>
                  </a:lnTo>
                  <a:lnTo>
                    <a:pt x="4484020" y="624522"/>
                  </a:lnTo>
                  <a:lnTo>
                    <a:pt x="4524206" y="644885"/>
                  </a:lnTo>
                  <a:lnTo>
                    <a:pt x="4556049" y="666414"/>
                  </a:lnTo>
                  <a:lnTo>
                    <a:pt x="4593008" y="712208"/>
                  </a:lnTo>
                  <a:lnTo>
                    <a:pt x="4597273" y="736092"/>
                  </a:lnTo>
                </a:path>
                <a:path w="5173980" h="975360">
                  <a:moveTo>
                    <a:pt x="5173853" y="345186"/>
                  </a:moveTo>
                  <a:lnTo>
                    <a:pt x="5137949" y="365136"/>
                  </a:lnTo>
                  <a:lnTo>
                    <a:pt x="5094176" y="383730"/>
                  </a:lnTo>
                  <a:lnTo>
                    <a:pt x="5042997" y="400800"/>
                  </a:lnTo>
                  <a:lnTo>
                    <a:pt x="4984877" y="416179"/>
                  </a:lnTo>
                </a:path>
                <a:path w="5173980" h="975360">
                  <a:moveTo>
                    <a:pt x="4720463" y="81787"/>
                  </a:moveTo>
                  <a:lnTo>
                    <a:pt x="4725100" y="90169"/>
                  </a:lnTo>
                  <a:lnTo>
                    <a:pt x="4728321" y="98551"/>
                  </a:lnTo>
                  <a:lnTo>
                    <a:pt x="4730089" y="106933"/>
                  </a:lnTo>
                  <a:lnTo>
                    <a:pt x="4730369" y="115316"/>
                  </a:lnTo>
                </a:path>
                <a:path w="5173980" h="975360">
                  <a:moveTo>
                    <a:pt x="3513582" y="42799"/>
                  </a:moveTo>
                  <a:lnTo>
                    <a:pt x="3533524" y="31378"/>
                  </a:lnTo>
                  <a:lnTo>
                    <a:pt x="3556349" y="20399"/>
                  </a:lnTo>
                  <a:lnTo>
                    <a:pt x="3581983" y="9919"/>
                  </a:lnTo>
                  <a:lnTo>
                    <a:pt x="3610356" y="0"/>
                  </a:lnTo>
                </a:path>
                <a:path w="5173980" h="975360">
                  <a:moveTo>
                    <a:pt x="2608072" y="63118"/>
                  </a:moveTo>
                  <a:lnTo>
                    <a:pt x="2616662" y="53595"/>
                  </a:lnTo>
                  <a:lnTo>
                    <a:pt x="2627360" y="44275"/>
                  </a:lnTo>
                  <a:lnTo>
                    <a:pt x="2640129" y="35169"/>
                  </a:lnTo>
                  <a:lnTo>
                    <a:pt x="2654935" y="26288"/>
                  </a:lnTo>
                </a:path>
                <a:path w="5173980" h="975360">
                  <a:moveTo>
                    <a:pt x="1545463" y="75692"/>
                  </a:moveTo>
                  <a:lnTo>
                    <a:pt x="1590762" y="83518"/>
                  </a:lnTo>
                  <a:lnTo>
                    <a:pt x="1634204" y="92106"/>
                  </a:lnTo>
                  <a:lnTo>
                    <a:pt x="1675693" y="101409"/>
                  </a:lnTo>
                  <a:lnTo>
                    <a:pt x="1715135" y="111379"/>
                  </a:lnTo>
                </a:path>
                <a:path w="5173980" h="975360">
                  <a:moveTo>
                    <a:pt x="256794" y="356743"/>
                  </a:moveTo>
                  <a:lnTo>
                    <a:pt x="247364" y="347458"/>
                  </a:lnTo>
                  <a:lnTo>
                    <a:pt x="239268" y="338089"/>
                  </a:lnTo>
                  <a:lnTo>
                    <a:pt x="232505" y="328650"/>
                  </a:lnTo>
                  <a:lnTo>
                    <a:pt x="227075" y="319150"/>
                  </a:lnTo>
                </a:path>
              </a:pathLst>
            </a:custGeom>
            <a:ln w="9144">
              <a:solidFill>
                <a:srgbClr val="F69240"/>
              </a:solidFill>
            </a:ln>
          </p:spPr>
          <p:txBody>
            <a:bodyPr wrap="square" lIns="0" tIns="0" rIns="0" bIns="0" rtlCol="0"/>
            <a:lstStyle/>
            <a:p>
              <a:endParaRPr b="1">
                <a:latin typeface="Maiandra GD" panose="020E0502030308020204" pitchFamily="34" charset="0"/>
              </a:endParaRPr>
            </a:p>
          </p:txBody>
        </p:sp>
      </p:grpSp>
      <p:sp>
        <p:nvSpPr>
          <p:cNvPr id="30" name="TextBox 29">
            <a:extLst>
              <a:ext uri="{FF2B5EF4-FFF2-40B4-BE49-F238E27FC236}">
                <a16:creationId xmlns:a16="http://schemas.microsoft.com/office/drawing/2014/main" id="{BEAA8C25-1F17-445E-9EF4-A300BD61F5C8}"/>
              </a:ext>
            </a:extLst>
          </p:cNvPr>
          <p:cNvSpPr txBox="1"/>
          <p:nvPr/>
        </p:nvSpPr>
        <p:spPr>
          <a:xfrm>
            <a:off x="1282065" y="3858473"/>
            <a:ext cx="9998227" cy="646331"/>
          </a:xfrm>
          <a:prstGeom prst="rect">
            <a:avLst/>
          </a:prstGeom>
          <a:noFill/>
        </p:spPr>
        <p:txBody>
          <a:bodyPr wrap="square" rtlCol="0">
            <a:spAutoFit/>
          </a:bodyPr>
          <a:lstStyle/>
          <a:p>
            <a:pPr marL="3110865" marR="5080" indent="348615">
              <a:lnSpc>
                <a:spcPct val="100000"/>
              </a:lnSpc>
            </a:pPr>
            <a:r>
              <a:rPr lang="en-US" b="1" dirty="0">
                <a:latin typeface="Maiandra GD" panose="020E0502030308020204" pitchFamily="34" charset="0"/>
                <a:cs typeface="Times New Roman"/>
              </a:rPr>
              <a:t>The </a:t>
            </a:r>
            <a:r>
              <a:rPr lang="en-US" b="1" spc="-5" dirty="0">
                <a:latin typeface="Maiandra GD" panose="020E0502030308020204" pitchFamily="34" charset="0"/>
                <a:cs typeface="Times New Roman"/>
              </a:rPr>
              <a:t>process </a:t>
            </a:r>
            <a:r>
              <a:rPr lang="en-US" b="1" dirty="0">
                <a:latin typeface="Maiandra GD" panose="020E0502030308020204" pitchFamily="34" charset="0"/>
                <a:cs typeface="Times New Roman"/>
              </a:rPr>
              <a:t>of conservation of a </a:t>
            </a:r>
            <a:r>
              <a:rPr lang="en-US" b="1" spc="-5" dirty="0">
                <a:latin typeface="Maiandra GD" panose="020E0502030308020204" pitchFamily="34" charset="0"/>
                <a:cs typeface="Times New Roman"/>
              </a:rPr>
              <a:t>solid  directly </a:t>
            </a:r>
            <a:r>
              <a:rPr lang="en-US" b="1" dirty="0">
                <a:latin typeface="Maiandra GD" panose="020E0502030308020204" pitchFamily="34" charset="0"/>
                <a:cs typeface="Times New Roman"/>
              </a:rPr>
              <a:t>into its vapour is </a:t>
            </a:r>
            <a:r>
              <a:rPr lang="en-US" b="1" spc="-5" dirty="0">
                <a:latin typeface="Maiandra GD" panose="020E0502030308020204" pitchFamily="34" charset="0"/>
                <a:cs typeface="Times New Roman"/>
              </a:rPr>
              <a:t>called</a:t>
            </a:r>
            <a:r>
              <a:rPr lang="en-US" b="1" spc="-130" dirty="0">
                <a:latin typeface="Maiandra GD" panose="020E0502030308020204" pitchFamily="34" charset="0"/>
                <a:cs typeface="Times New Roman"/>
              </a:rPr>
              <a:t> </a:t>
            </a:r>
            <a:r>
              <a:rPr lang="en-US" b="1" spc="-5" dirty="0">
                <a:latin typeface="Maiandra GD" panose="020E0502030308020204" pitchFamily="34" charset="0"/>
                <a:cs typeface="Times New Roman"/>
              </a:rPr>
              <a:t>sublimation</a:t>
            </a:r>
            <a:endParaRPr lang="en-US" b="1" dirty="0">
              <a:latin typeface="Maiandra GD" panose="020E0502030308020204" pitchFamily="34" charset="0"/>
              <a:cs typeface="Times New Roman"/>
            </a:endParaRPr>
          </a:p>
        </p:txBody>
      </p:sp>
    </p:spTree>
    <p:extLst>
      <p:ext uri="{BB962C8B-B14F-4D97-AF65-F5344CB8AC3E}">
        <p14:creationId xmlns:p14="http://schemas.microsoft.com/office/powerpoint/2010/main" val="194885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0F48C-9848-4387-8B2A-91D66A0451C8}"/>
              </a:ext>
            </a:extLst>
          </p:cNvPr>
          <p:cNvSpPr/>
          <p:nvPr/>
        </p:nvSpPr>
        <p:spPr>
          <a:xfrm>
            <a:off x="304800" y="131002"/>
            <a:ext cx="11658600" cy="646331"/>
          </a:xfrm>
          <a:prstGeom prst="rect">
            <a:avLst/>
          </a:prstGeom>
        </p:spPr>
        <p:txBody>
          <a:bodyPr wrap="square">
            <a:spAutoFit/>
          </a:bodyPr>
          <a:lstStyle/>
          <a:p>
            <a:pPr marL="355600" marR="5080" indent="-342900" algn="just">
              <a:lnSpc>
                <a:spcPct val="100000"/>
              </a:lnSpc>
              <a:spcBef>
                <a:spcPts val="790"/>
              </a:spcBef>
              <a:buFont typeface="Arial"/>
              <a:buChar char="•"/>
              <a:tabLst>
                <a:tab pos="355600" algn="l"/>
              </a:tabLst>
            </a:pPr>
            <a:r>
              <a:rPr lang="en-US" b="1" spc="-5" dirty="0">
                <a:latin typeface="Maiandra GD" panose="020E0502030308020204" pitchFamily="34" charset="0"/>
                <a:cs typeface="Arial Narrow"/>
              </a:rPr>
              <a:t>Many organic </a:t>
            </a:r>
            <a:r>
              <a:rPr lang="en-US" b="1" dirty="0">
                <a:latin typeface="Maiandra GD" panose="020E0502030308020204" pitchFamily="34" charset="0"/>
                <a:cs typeface="Arial Narrow"/>
              </a:rPr>
              <a:t>compounds </a:t>
            </a:r>
            <a:r>
              <a:rPr lang="en-US" b="1" spc="-5" dirty="0">
                <a:latin typeface="Maiandra GD" panose="020E0502030308020204" pitchFamily="34" charset="0"/>
                <a:cs typeface="Arial Narrow"/>
              </a:rPr>
              <a:t>directly form  vapours, when </a:t>
            </a:r>
            <a:r>
              <a:rPr lang="en-US" b="1" dirty="0">
                <a:latin typeface="Maiandra GD" panose="020E0502030308020204" pitchFamily="34" charset="0"/>
                <a:cs typeface="Arial Narrow"/>
              </a:rPr>
              <a:t>solid compounds </a:t>
            </a:r>
            <a:r>
              <a:rPr lang="en-US" b="1" spc="-5" dirty="0">
                <a:latin typeface="Maiandra GD" panose="020E0502030308020204" pitchFamily="34" charset="0"/>
                <a:cs typeface="Arial Narrow"/>
              </a:rPr>
              <a:t>are </a:t>
            </a:r>
            <a:r>
              <a:rPr lang="en-US" b="1" dirty="0">
                <a:latin typeface="Maiandra GD" panose="020E0502030308020204" pitchFamily="34" charset="0"/>
                <a:cs typeface="Arial Narrow"/>
              </a:rPr>
              <a:t>heated,  </a:t>
            </a:r>
            <a:r>
              <a:rPr lang="en-US" b="1" spc="-5" dirty="0">
                <a:latin typeface="Maiandra GD" panose="020E0502030308020204" pitchFamily="34" charset="0"/>
                <a:cs typeface="Arial Narrow"/>
              </a:rPr>
              <a:t>without becoming </a:t>
            </a:r>
            <a:r>
              <a:rPr lang="en-US" b="1" dirty="0">
                <a:latin typeface="Maiandra GD" panose="020E0502030308020204" pitchFamily="34" charset="0"/>
                <a:cs typeface="Arial Narrow"/>
              </a:rPr>
              <a:t>a </a:t>
            </a:r>
            <a:r>
              <a:rPr lang="en-US" b="1" spc="-5" dirty="0">
                <a:latin typeface="Maiandra GD" panose="020E0502030308020204" pitchFamily="34" charset="0"/>
                <a:cs typeface="Arial Narrow"/>
              </a:rPr>
              <a:t>liquid </a:t>
            </a:r>
            <a:r>
              <a:rPr lang="en-US" b="1" dirty="0">
                <a:latin typeface="Maiandra GD" panose="020E0502030308020204" pitchFamily="34" charset="0"/>
                <a:cs typeface="Arial Narrow"/>
              </a:rPr>
              <a:t>at any </a:t>
            </a:r>
            <a:r>
              <a:rPr lang="en-US" b="1" spc="-5" dirty="0">
                <a:latin typeface="Maiandra GD" panose="020E0502030308020204" pitchFamily="34" charset="0"/>
                <a:cs typeface="Arial Narrow"/>
              </a:rPr>
              <a:t>stage. </a:t>
            </a:r>
            <a:r>
              <a:rPr lang="en-US" b="1" dirty="0">
                <a:latin typeface="Maiandra GD" panose="020E0502030308020204" pitchFamily="34" charset="0"/>
                <a:cs typeface="Arial Narrow"/>
              </a:rPr>
              <a:t>On  </a:t>
            </a:r>
            <a:r>
              <a:rPr lang="en-US" b="1" spc="-5" dirty="0">
                <a:latin typeface="Maiandra GD" panose="020E0502030308020204" pitchFamily="34" charset="0"/>
                <a:cs typeface="Arial Narrow"/>
              </a:rPr>
              <a:t>cooling the vapours </a:t>
            </a:r>
            <a:r>
              <a:rPr lang="en-US" b="1" dirty="0">
                <a:latin typeface="Maiandra GD" panose="020E0502030308020204" pitchFamily="34" charset="0"/>
                <a:cs typeface="Arial Narrow"/>
              </a:rPr>
              <a:t>the solid </a:t>
            </a:r>
            <a:r>
              <a:rPr lang="en-US" b="1" spc="-5" dirty="0">
                <a:latin typeface="Maiandra GD" panose="020E0502030308020204" pitchFamily="34" charset="0"/>
                <a:cs typeface="Arial Narrow"/>
              </a:rPr>
              <a:t>is directly  obtained.</a:t>
            </a:r>
            <a:endParaRPr lang="en-US" b="1" dirty="0">
              <a:latin typeface="Maiandra GD" panose="020E0502030308020204" pitchFamily="34" charset="0"/>
              <a:cs typeface="Arial Narrow"/>
            </a:endParaRPr>
          </a:p>
        </p:txBody>
      </p:sp>
      <p:sp>
        <p:nvSpPr>
          <p:cNvPr id="3" name="object 5">
            <a:extLst>
              <a:ext uri="{FF2B5EF4-FFF2-40B4-BE49-F238E27FC236}">
                <a16:creationId xmlns:a16="http://schemas.microsoft.com/office/drawing/2014/main" id="{A9DD8840-F137-4960-AD27-65A1DDB25D25}"/>
              </a:ext>
            </a:extLst>
          </p:cNvPr>
          <p:cNvSpPr/>
          <p:nvPr/>
        </p:nvSpPr>
        <p:spPr>
          <a:xfrm>
            <a:off x="6794712" y="910986"/>
            <a:ext cx="4424553" cy="3953991"/>
          </a:xfrm>
          <a:prstGeom prst="rect">
            <a:avLst/>
          </a:prstGeom>
          <a:blipFill>
            <a:blip r:embed="rId2" cstate="print"/>
            <a:stretch>
              <a:fillRect/>
            </a:stretch>
          </a:blipFill>
        </p:spPr>
        <p:txBody>
          <a:bodyPr wrap="square" lIns="0" tIns="0" rIns="0" bIns="0" rtlCol="0"/>
          <a:lstStyle/>
          <a:p>
            <a:endParaRPr b="1">
              <a:latin typeface="Maiandra GD" panose="020E0502030308020204" pitchFamily="34" charset="0"/>
            </a:endParaRPr>
          </a:p>
        </p:txBody>
      </p:sp>
      <p:sp>
        <p:nvSpPr>
          <p:cNvPr id="4" name="Rectangle 3">
            <a:extLst>
              <a:ext uri="{FF2B5EF4-FFF2-40B4-BE49-F238E27FC236}">
                <a16:creationId xmlns:a16="http://schemas.microsoft.com/office/drawing/2014/main" id="{9DC078E3-85AE-41ED-8D46-6813DFBD864A}"/>
              </a:ext>
            </a:extLst>
          </p:cNvPr>
          <p:cNvSpPr/>
          <p:nvPr/>
        </p:nvSpPr>
        <p:spPr>
          <a:xfrm>
            <a:off x="397934" y="1244938"/>
            <a:ext cx="6396778" cy="2567369"/>
          </a:xfrm>
          <a:prstGeom prst="rect">
            <a:avLst/>
          </a:prstGeom>
        </p:spPr>
        <p:txBody>
          <a:bodyPr wrap="square">
            <a:spAutoFit/>
          </a:bodyPr>
          <a:lstStyle/>
          <a:p>
            <a:pPr marL="12065" marR="667385" algn="just">
              <a:lnSpc>
                <a:spcPct val="100000"/>
              </a:lnSpc>
              <a:spcBef>
                <a:spcPts val="95"/>
              </a:spcBef>
              <a:buClr>
                <a:srgbClr val="71A276"/>
              </a:buClr>
              <a:buSzPct val="69642"/>
              <a:tabLst>
                <a:tab pos="305435" algn="l"/>
              </a:tabLst>
            </a:pPr>
            <a:r>
              <a:rPr lang="en-US" sz="2000" b="1" spc="-5" dirty="0">
                <a:solidFill>
                  <a:srgbClr val="C00000"/>
                </a:solidFill>
                <a:effectLst>
                  <a:outerShdw blurRad="38100" dist="38100" dir="2700000" algn="tl">
                    <a:srgbClr val="000000">
                      <a:alpha val="43137"/>
                    </a:srgbClr>
                  </a:outerShdw>
                </a:effectLst>
                <a:latin typeface="Maiandra GD" panose="020E0502030308020204" pitchFamily="34" charset="0"/>
                <a:ea typeface="Microsoft Sans Serif" panose="020B0604020202020204" pitchFamily="34" charset="0"/>
                <a:cs typeface="Microsoft Sans Serif" panose="020B0604020202020204" pitchFamily="34" charset="0"/>
              </a:rPr>
              <a:t>Procedure:</a:t>
            </a:r>
          </a:p>
          <a:p>
            <a:pPr marL="304800" marR="667385" indent="-292735" algn="just">
              <a:lnSpc>
                <a:spcPct val="100000"/>
              </a:lnSpc>
              <a:spcBef>
                <a:spcPts val="95"/>
              </a:spcBef>
              <a:buClr>
                <a:srgbClr val="71A276"/>
              </a:buClr>
              <a:buSzPct val="69642"/>
              <a:buFont typeface="Wingdings 2"/>
              <a:buChar char=""/>
              <a:tabLst>
                <a:tab pos="305435" algn="l"/>
              </a:tabLst>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Place the </a:t>
            </a:r>
            <a:r>
              <a:rPr lang="en-US" sz="2000" b="1" spc="-30" dirty="0">
                <a:latin typeface="Maiandra GD" panose="020E0502030308020204" pitchFamily="34" charset="0"/>
                <a:ea typeface="Microsoft Sans Serif" panose="020B0604020202020204" pitchFamily="34" charset="0"/>
                <a:cs typeface="Microsoft Sans Serif" panose="020B0604020202020204" pitchFamily="34" charset="0"/>
              </a:rPr>
              <a:t>mixture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in an </a:t>
            </a:r>
            <a:r>
              <a:rPr lang="en-US" sz="2000" b="1" spc="-25" dirty="0">
                <a:latin typeface="Maiandra GD" panose="020E0502030308020204" pitchFamily="34" charset="0"/>
                <a:ea typeface="Microsoft Sans Serif" panose="020B0604020202020204" pitchFamily="34" charset="0"/>
                <a:cs typeface="Microsoft Sans Serif" panose="020B0604020202020204" pitchFamily="34" charset="0"/>
              </a:rPr>
              <a:t>evaporating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dish.  </a:t>
            </a:r>
            <a:r>
              <a:rPr lang="en-US" sz="2000" b="1" spc="-15" dirty="0">
                <a:latin typeface="Maiandra GD" panose="020E0502030308020204" pitchFamily="34" charset="0"/>
                <a:ea typeface="Microsoft Sans Serif" panose="020B0604020202020204" pitchFamily="34" charset="0"/>
                <a:cs typeface="Microsoft Sans Serif" panose="020B0604020202020204" pitchFamily="34" charset="0"/>
              </a:rPr>
              <a:t>Position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 dish under a </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bunsen</a:t>
            </a:r>
            <a:r>
              <a:rPr lang="en-US" sz="2000" b="1" spc="-25"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burner.</a:t>
            </a:r>
            <a:endParaRPr lang="en-US" sz="2000" b="1" dirty="0">
              <a:latin typeface="Maiandra GD" panose="020E0502030308020204" pitchFamily="34" charset="0"/>
              <a:ea typeface="Microsoft Sans Serif" panose="020B0604020202020204" pitchFamily="34" charset="0"/>
              <a:cs typeface="Microsoft Sans Serif" panose="020B0604020202020204" pitchFamily="34" charset="0"/>
            </a:endParaRPr>
          </a:p>
          <a:p>
            <a:pPr marL="304800" indent="-292735" algn="just">
              <a:lnSpc>
                <a:spcPct val="100000"/>
              </a:lnSpc>
              <a:buClr>
                <a:srgbClr val="71A276"/>
              </a:buClr>
              <a:buSzPct val="69642"/>
              <a:buFont typeface="Wingdings 2"/>
              <a:buChar char=""/>
              <a:tabLst>
                <a:tab pos="305435" algn="l"/>
              </a:tabLst>
            </a:pP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Place an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inverted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funnel just </a:t>
            </a:r>
            <a:r>
              <a:rPr lang="en-US" sz="2000" b="1" spc="-40" dirty="0">
                <a:latin typeface="Maiandra GD" panose="020E0502030308020204" pitchFamily="34" charset="0"/>
                <a:ea typeface="Microsoft Sans Serif" panose="020B0604020202020204" pitchFamily="34" charset="0"/>
                <a:cs typeface="Microsoft Sans Serif" panose="020B0604020202020204" pitchFamily="34" charset="0"/>
              </a:rPr>
              <a:t>above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the</a:t>
            </a: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dish.</a:t>
            </a:r>
          </a:p>
          <a:p>
            <a:pPr marL="304800" marR="5080" indent="-292735" algn="just">
              <a:lnSpc>
                <a:spcPct val="100000"/>
              </a:lnSpc>
              <a:buClr>
                <a:srgbClr val="71A276"/>
              </a:buClr>
              <a:buSzPct val="69642"/>
              <a:buFont typeface="Wingdings 2"/>
              <a:buChar char=""/>
              <a:tabLst>
                <a:tab pos="305435" algn="l"/>
              </a:tabLst>
            </a:pP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substance with high melting point </a:t>
            </a:r>
            <a:r>
              <a:rPr lang="en-US" sz="2000" b="1" spc="-30" dirty="0">
                <a:latin typeface="Maiandra GD" panose="020E0502030308020204" pitchFamily="34" charset="0"/>
                <a:ea typeface="Microsoft Sans Serif" panose="020B0604020202020204" pitchFamily="34" charset="0"/>
                <a:cs typeface="Microsoft Sans Serif" panose="020B0604020202020204" pitchFamily="34" charset="0"/>
              </a:rPr>
              <a:t>would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be left on the</a:t>
            </a:r>
            <a:r>
              <a:rPr lang="en-US" sz="2000" b="1" spc="-30" dirty="0">
                <a:latin typeface="Maiandra GD" panose="020E0502030308020204" pitchFamily="34" charset="0"/>
                <a:ea typeface="Microsoft Sans Serif" panose="020B0604020202020204" pitchFamily="34" charset="0"/>
                <a:cs typeface="Microsoft Sans Serif" panose="020B0604020202020204" pitchFamily="34" charset="0"/>
              </a:rPr>
              <a: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dish.</a:t>
            </a:r>
          </a:p>
          <a:p>
            <a:pPr marL="304800" marR="474980" indent="-292735" algn="just">
              <a:lnSpc>
                <a:spcPct val="100000"/>
              </a:lnSpc>
              <a:spcBef>
                <a:spcPts val="5"/>
              </a:spcBef>
              <a:buClr>
                <a:srgbClr val="71A276"/>
              </a:buClr>
              <a:buSzPct val="69642"/>
              <a:buFont typeface="Wingdings 2"/>
              <a:buChar char=""/>
              <a:tabLst>
                <a:tab pos="305435" algn="l"/>
              </a:tabLst>
            </a:pPr>
            <a:r>
              <a:rPr lang="en-US" sz="2000" b="1" spc="10" dirty="0">
                <a:latin typeface="Maiandra GD" panose="020E0502030308020204" pitchFamily="34" charset="0"/>
                <a:ea typeface="Microsoft Sans Serif" panose="020B0604020202020204" pitchFamily="34" charset="0"/>
                <a:cs typeface="Microsoft Sans Serif" panose="020B0604020202020204" pitchFamily="34" charset="0"/>
              </a:rPr>
              <a:t>The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other substance will vapourise and  solidify </a:t>
            </a:r>
            <a:r>
              <a:rPr lang="en-US" sz="2000" b="1" spc="-20" dirty="0">
                <a:latin typeface="Maiandra GD" panose="020E0502030308020204" pitchFamily="34" charset="0"/>
                <a:ea typeface="Microsoft Sans Serif" panose="020B0604020202020204" pitchFamily="34" charset="0"/>
                <a:cs typeface="Microsoft Sans Serif" panose="020B0604020202020204" pitchFamily="34" charset="0"/>
              </a:rPr>
              <a:t>when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it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lands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on the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surface </a:t>
            </a:r>
            <a:r>
              <a:rPr lang="en-US" sz="2000" b="1" spc="-5" dirty="0">
                <a:latin typeface="Maiandra GD" panose="020E0502030308020204" pitchFamily="34" charset="0"/>
                <a:ea typeface="Microsoft Sans Serif" panose="020B0604020202020204" pitchFamily="34" charset="0"/>
                <a:cs typeface="Microsoft Sans Serif" panose="020B0604020202020204" pitchFamily="34" charset="0"/>
              </a:rPr>
              <a:t>of the  </a:t>
            </a:r>
            <a:r>
              <a:rPr lang="en-US" sz="2000" b="1" dirty="0">
                <a:latin typeface="Maiandra GD" panose="020E0502030308020204" pitchFamily="34" charset="0"/>
                <a:ea typeface="Microsoft Sans Serif" panose="020B0604020202020204" pitchFamily="34" charset="0"/>
                <a:cs typeface="Microsoft Sans Serif" panose="020B0604020202020204" pitchFamily="34" charset="0"/>
              </a:rPr>
              <a:t>funnel.</a:t>
            </a:r>
          </a:p>
        </p:txBody>
      </p:sp>
    </p:spTree>
    <p:extLst>
      <p:ext uri="{BB962C8B-B14F-4D97-AF65-F5344CB8AC3E}">
        <p14:creationId xmlns:p14="http://schemas.microsoft.com/office/powerpoint/2010/main" val="222226442"/>
      </p:ext>
    </p:extLst>
  </p:cSld>
  <p:clrMapOvr>
    <a:masterClrMapping/>
  </p:clrMapOvr>
</p:sld>
</file>

<file path=ppt/theme/theme1.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3952</Words>
  <Application>Microsoft Office PowerPoint</Application>
  <PresentationFormat>Widescreen</PresentationFormat>
  <Paragraphs>403</Paragraphs>
  <Slides>44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Helvetica Neue</vt:lpstr>
      <vt:lpstr>Maiandra GD</vt:lpstr>
      <vt:lpstr>Rockwell</vt:lpstr>
      <vt:lpstr>Times New Roman</vt:lpstr>
      <vt:lpstr>Wingdings</vt:lpstr>
      <vt:lpstr>Wingdings 2</vt:lpstr>
      <vt:lpstr>Office Theme</vt:lpstr>
      <vt:lpstr>Separation Techniques-I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NAGA SUBRAHMANYESWARA SWAMI KARANAM</dc:creator>
  <cp:lastModifiedBy>NAGA SUBRAHMANYESWARA SWAMI KARANAM</cp:lastModifiedBy>
  <cp:revision>50</cp:revision>
  <dcterms:created xsi:type="dcterms:W3CDTF">2020-07-24T04:03:39Z</dcterms:created>
  <dcterms:modified xsi:type="dcterms:W3CDTF">2020-08-22T17:39:50Z</dcterms:modified>
</cp:coreProperties>
</file>